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 id="2147483696" r:id="rId5"/>
  </p:sldMasterIdLst>
  <p:notesMasterIdLst>
    <p:notesMasterId r:id="rId96"/>
  </p:notesMasterIdLst>
  <p:sldIdLst>
    <p:sldId id="2950" r:id="rId6"/>
    <p:sldId id="2998" r:id="rId7"/>
    <p:sldId id="2999" r:id="rId8"/>
    <p:sldId id="3000" r:id="rId9"/>
    <p:sldId id="3001" r:id="rId10"/>
    <p:sldId id="3022" r:id="rId11"/>
    <p:sldId id="3023" r:id="rId12"/>
    <p:sldId id="3024" r:id="rId13"/>
    <p:sldId id="3021" r:id="rId14"/>
    <p:sldId id="3033" r:id="rId15"/>
    <p:sldId id="3035" r:id="rId16"/>
    <p:sldId id="3039" r:id="rId17"/>
    <p:sldId id="3040" r:id="rId18"/>
    <p:sldId id="3041" r:id="rId19"/>
    <p:sldId id="3042" r:id="rId20"/>
    <p:sldId id="3043" r:id="rId21"/>
    <p:sldId id="3044" r:id="rId22"/>
    <p:sldId id="3045" r:id="rId23"/>
    <p:sldId id="3046" r:id="rId24"/>
    <p:sldId id="3038" r:id="rId25"/>
    <p:sldId id="3047" r:id="rId26"/>
    <p:sldId id="3025" r:id="rId27"/>
    <p:sldId id="3026" r:id="rId28"/>
    <p:sldId id="3027" r:id="rId29"/>
    <p:sldId id="3028" r:id="rId30"/>
    <p:sldId id="2963" r:id="rId31"/>
    <p:sldId id="2964" r:id="rId32"/>
    <p:sldId id="3019" r:id="rId33"/>
    <p:sldId id="2965" r:id="rId34"/>
    <p:sldId id="3002" r:id="rId35"/>
    <p:sldId id="3029" r:id="rId36"/>
    <p:sldId id="3030" r:id="rId37"/>
    <p:sldId id="3031" r:id="rId38"/>
    <p:sldId id="3032" r:id="rId39"/>
    <p:sldId id="3020" r:id="rId40"/>
    <p:sldId id="2914" r:id="rId41"/>
    <p:sldId id="2958" r:id="rId42"/>
    <p:sldId id="2959" r:id="rId43"/>
    <p:sldId id="272" r:id="rId44"/>
    <p:sldId id="277" r:id="rId45"/>
    <p:sldId id="276" r:id="rId46"/>
    <p:sldId id="275" r:id="rId47"/>
    <p:sldId id="273" r:id="rId48"/>
    <p:sldId id="2961" r:id="rId49"/>
    <p:sldId id="983" r:id="rId50"/>
    <p:sldId id="2971" r:id="rId51"/>
    <p:sldId id="2928" r:id="rId52"/>
    <p:sldId id="2925" r:id="rId53"/>
    <p:sldId id="2927" r:id="rId54"/>
    <p:sldId id="2918" r:id="rId55"/>
    <p:sldId id="2982" r:id="rId56"/>
    <p:sldId id="3004" r:id="rId57"/>
    <p:sldId id="3015" r:id="rId58"/>
    <p:sldId id="3005" r:id="rId59"/>
    <p:sldId id="3006" r:id="rId60"/>
    <p:sldId id="2972" r:id="rId61"/>
    <p:sldId id="2966" r:id="rId62"/>
    <p:sldId id="2917" r:id="rId63"/>
    <p:sldId id="2926" r:id="rId64"/>
    <p:sldId id="3007" r:id="rId65"/>
    <p:sldId id="2975" r:id="rId66"/>
    <p:sldId id="2967" r:id="rId67"/>
    <p:sldId id="2983" r:id="rId68"/>
    <p:sldId id="2984" r:id="rId69"/>
    <p:sldId id="2986" r:id="rId70"/>
    <p:sldId id="2985" r:id="rId71"/>
    <p:sldId id="3008" r:id="rId72"/>
    <p:sldId id="3009" r:id="rId73"/>
    <p:sldId id="3010" r:id="rId74"/>
    <p:sldId id="3011" r:id="rId75"/>
    <p:sldId id="3013" r:id="rId76"/>
    <p:sldId id="3012" r:id="rId77"/>
    <p:sldId id="2977" r:id="rId78"/>
    <p:sldId id="2968" r:id="rId79"/>
    <p:sldId id="2978" r:id="rId80"/>
    <p:sldId id="3017" r:id="rId81"/>
    <p:sldId id="3018" r:id="rId82"/>
    <p:sldId id="2979" r:id="rId83"/>
    <p:sldId id="2969" r:id="rId84"/>
    <p:sldId id="2919" r:id="rId85"/>
    <p:sldId id="2944" r:id="rId86"/>
    <p:sldId id="2988" r:id="rId87"/>
    <p:sldId id="2980" r:id="rId88"/>
    <p:sldId id="3016" r:id="rId89"/>
    <p:sldId id="2970" r:id="rId90"/>
    <p:sldId id="2930" r:id="rId91"/>
    <p:sldId id="2934" r:id="rId92"/>
    <p:sldId id="2989" r:id="rId93"/>
    <p:sldId id="3034" r:id="rId94"/>
    <p:sldId id="2949" r:id="rId95"/>
  </p:sldIdLst>
  <p:sldSz cx="9144000" cy="5143500" type="screen16x9"/>
  <p:notesSz cx="6858000" cy="2543175"/>
  <p:embeddedFontLst>
    <p:embeddedFont>
      <p:font typeface="Calibri" panose="020F0502020204030204" pitchFamily="34" charset="0"/>
      <p:regular r:id="rId97"/>
      <p:bold r:id="rId98"/>
      <p:italic r:id="rId99"/>
      <p:boldItalic r:id="rId100"/>
    </p:embeddedFont>
    <p:embeddedFont>
      <p:font typeface="Calibri Light" panose="020F0302020204030204" pitchFamily="34" charset="0"/>
      <p:regular r:id="rId101"/>
      <p:italic r:id="rId10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8F646E-2E35-4DE0-B7C2-A4B1C80991A1}">
          <p14:sldIdLst>
            <p14:sldId id="2950"/>
            <p14:sldId id="2998"/>
            <p14:sldId id="2999"/>
            <p14:sldId id="3000"/>
            <p14:sldId id="3001"/>
            <p14:sldId id="3022"/>
            <p14:sldId id="3023"/>
            <p14:sldId id="3024"/>
            <p14:sldId id="3021"/>
            <p14:sldId id="3033"/>
            <p14:sldId id="3035"/>
            <p14:sldId id="3039"/>
            <p14:sldId id="3040"/>
            <p14:sldId id="3041"/>
            <p14:sldId id="3042"/>
            <p14:sldId id="3043"/>
            <p14:sldId id="3044"/>
            <p14:sldId id="3045"/>
            <p14:sldId id="3046"/>
            <p14:sldId id="3038"/>
            <p14:sldId id="3047"/>
            <p14:sldId id="3025"/>
            <p14:sldId id="3026"/>
            <p14:sldId id="3027"/>
            <p14:sldId id="3028"/>
            <p14:sldId id="2963"/>
            <p14:sldId id="2964"/>
            <p14:sldId id="3019"/>
            <p14:sldId id="2965"/>
            <p14:sldId id="3002"/>
            <p14:sldId id="3029"/>
            <p14:sldId id="3030"/>
            <p14:sldId id="3031"/>
            <p14:sldId id="3032"/>
            <p14:sldId id="3020"/>
            <p14:sldId id="2914"/>
            <p14:sldId id="2958"/>
            <p14:sldId id="2959"/>
            <p14:sldId id="272"/>
            <p14:sldId id="277"/>
            <p14:sldId id="276"/>
            <p14:sldId id="275"/>
            <p14:sldId id="273"/>
            <p14:sldId id="2961"/>
            <p14:sldId id="983"/>
            <p14:sldId id="2971"/>
            <p14:sldId id="2928"/>
            <p14:sldId id="2925"/>
            <p14:sldId id="2927"/>
            <p14:sldId id="2918"/>
            <p14:sldId id="2982"/>
            <p14:sldId id="3004"/>
            <p14:sldId id="3015"/>
            <p14:sldId id="3005"/>
            <p14:sldId id="3006"/>
            <p14:sldId id="2972"/>
            <p14:sldId id="2966"/>
            <p14:sldId id="2917"/>
            <p14:sldId id="2926"/>
            <p14:sldId id="3007"/>
            <p14:sldId id="2975"/>
            <p14:sldId id="2967"/>
            <p14:sldId id="2983"/>
            <p14:sldId id="2984"/>
            <p14:sldId id="2986"/>
            <p14:sldId id="2985"/>
            <p14:sldId id="3008"/>
            <p14:sldId id="3009"/>
            <p14:sldId id="3010"/>
            <p14:sldId id="3011"/>
            <p14:sldId id="3013"/>
            <p14:sldId id="3012"/>
            <p14:sldId id="2977"/>
            <p14:sldId id="2968"/>
            <p14:sldId id="2978"/>
            <p14:sldId id="3017"/>
            <p14:sldId id="3018"/>
            <p14:sldId id="2979"/>
            <p14:sldId id="2969"/>
            <p14:sldId id="2919"/>
            <p14:sldId id="2944"/>
            <p14:sldId id="2988"/>
            <p14:sldId id="2980"/>
            <p14:sldId id="3016"/>
            <p14:sldId id="2970"/>
            <p14:sldId id="2930"/>
            <p14:sldId id="2934"/>
            <p14:sldId id="2989"/>
            <p14:sldId id="3034"/>
            <p14:sldId id="2949"/>
          </p14:sldIdLst>
        </p14:section>
      </p14:sectionLst>
    </p:ex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0000"/>
    <a:srgbClr val="EEF4F6"/>
    <a:srgbClr val="232F63"/>
    <a:srgbClr val="FF0000"/>
    <a:srgbClr val="2A6A98"/>
    <a:srgbClr val="163763"/>
    <a:srgbClr val="BF9900"/>
    <a:srgbClr val="007C92"/>
    <a:srgbClr val="ED5025"/>
    <a:srgbClr val="F89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655" autoAdjust="0"/>
    <p:restoredTop sz="84403" autoAdjust="0"/>
  </p:normalViewPr>
  <p:slideViewPr>
    <p:cSldViewPr snapToGrid="0">
      <p:cViewPr>
        <p:scale>
          <a:sx n="100" d="100"/>
          <a:sy n="100" d="100"/>
        </p:scale>
        <p:origin x="1176" y="-77"/>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slide" Target="slides/slide74.xml"/><Relationship Id="rId87" Type="http://schemas.openxmlformats.org/officeDocument/2006/relationships/slide" Target="slides/slide82.xml"/><Relationship Id="rId102" Type="http://schemas.openxmlformats.org/officeDocument/2006/relationships/font" Target="fonts/font6.fntdata"/><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Master" Target="slideMasters/slideMaster2.xml"/><Relationship Id="rId61" Type="http://schemas.openxmlformats.org/officeDocument/2006/relationships/slide" Target="slides/slide56.xml"/><Relationship Id="rId82" Type="http://schemas.openxmlformats.org/officeDocument/2006/relationships/slide" Target="slides/slide77.xml"/><Relationship Id="rId90" Type="http://schemas.openxmlformats.org/officeDocument/2006/relationships/slide" Target="slides/slide85.xml"/><Relationship Id="rId95" Type="http://schemas.openxmlformats.org/officeDocument/2006/relationships/slide" Target="slides/slide90.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slide" Target="slides/slide72.xml"/><Relationship Id="rId100" Type="http://schemas.openxmlformats.org/officeDocument/2006/relationships/font" Target="fonts/font4.fntdata"/><Relationship Id="rId126" Type="http://schemas.openxmlformats.org/officeDocument/2006/relationships/viewProps" Target="viewProp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slide" Target="slides/slide75.xml"/><Relationship Id="rId85" Type="http://schemas.openxmlformats.org/officeDocument/2006/relationships/slide" Target="slides/slide80.xml"/><Relationship Id="rId93" Type="http://schemas.openxmlformats.org/officeDocument/2006/relationships/slide" Target="slides/slide88.xml"/><Relationship Id="rId98" Type="http://schemas.openxmlformats.org/officeDocument/2006/relationships/font" Target="fonts/font2.fntdata"/><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124" Type="http://schemas.openxmlformats.org/officeDocument/2006/relationships/commentAuthors" Target="commentAuthor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27" Type="http://schemas.openxmlformats.org/officeDocument/2006/relationships/theme" Target="theme/theme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font" Target="fonts/font3.fntdata"/><Relationship Id="rId101" Type="http://schemas.openxmlformats.org/officeDocument/2006/relationships/font" Target="fonts/font5.fntdata"/><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font" Target="fonts/font1.fntdata"/><Relationship Id="rId125"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cap="none" dirty="0">
                <a:solidFill>
                  <a:schemeClr val="dk1"/>
                </a:solidFill>
                <a:effectLst/>
                <a:latin typeface="Calibri"/>
                <a:ea typeface="Calibri"/>
                <a:cs typeface="Calibri"/>
                <a:sym typeface="Calibri"/>
              </a:rPr>
              <a:t>Pitch: Functions are what make cloud native applications tick. They execute business logic, handle requests and events, stitch together managed PaaS Services and automate Ops activities. In 45 minutes, get a complete overview of serverless Oracle Functions on OCI; how to develop, test, deploy, invoke and operate them</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Abstract: Functions are what make cloud native applications tick. They execute business logic, handle requests and events, stitch together managed PaaS Services and automate Ops activities. Functions allow and actually strongly suggest a clean application design with decoupled, encapsulated, independently testable, scalable and evolvable mini-applications that are suitable for highly automated operations.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Oracle Functions - based on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 are at the heart of cloud native applications on Oracle Cloud Infrastructure. They are implemented in almost any programming language and are run on a virtually serverless platform. This session provides a complete overview of Oracle Functions, including several live demonstrations. You will see local development of Functions in several languages, learn about automated testing of Functions and about deployment to the OCI tenancy (from CLI, Terraform and Pipeline). Functions can be invoked in several ways: direct call, through API Gateway request, triggered by Notifications and Cloud Events and indirectly time scheduled; these are discussed and shown.  Functions are configured with runtime settings, can read secrets (such as credentials and connection details) from the Vault service and can make use of other OCI Services, for example for persisting data (Autonomous Database, MySQL, NoSQL Database, Autonomous JSON), publishing messages to a stream, read or write a file or invoke another function, synchronously or asynchronously. The OCI Logging and Monitoring Services are demonstrated to support *Ops* on the Functions.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In 45 minutes, get a complete overview of serverless Oracle Functions on OCI; see how to develop, test, deploy, invoke and operate them. And embrace them as the essential cogs in your Oracle Cloud machinery.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Notes: This session touches upon a substantial number of OCI services - all from the perspective of the Functions service. All interaction points between Functions and the OCI portfolio are discussed. Implementation of Functions is demonstrated - as well as test/deployment/invocation (and effects) and monitoring.</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 have worked with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and Oracle Functions from the first time it became available. I have published many articles, </a:t>
            </a:r>
            <a:r>
              <a:rPr lang="en-US" sz="1200" b="0" i="0" u="none" strike="noStrike" cap="none" dirty="0" err="1">
                <a:solidFill>
                  <a:schemeClr val="dk1"/>
                </a:solidFill>
                <a:effectLst/>
                <a:latin typeface="Calibri"/>
                <a:ea typeface="Calibri"/>
                <a:cs typeface="Calibri"/>
                <a:sym typeface="Calibri"/>
              </a:rPr>
              <a:t>Katacoda</a:t>
            </a:r>
            <a:r>
              <a:rPr lang="en-US" sz="1200" b="0" i="0" u="none" strike="noStrike" cap="none" dirty="0">
                <a:solidFill>
                  <a:schemeClr val="dk1"/>
                </a:solidFill>
                <a:effectLst/>
                <a:latin typeface="Calibri"/>
                <a:ea typeface="Calibri"/>
                <a:cs typeface="Calibri"/>
                <a:sym typeface="Calibri"/>
              </a:rPr>
              <a:t> scenarios and webinars on the subject. I discuss Functions both from the perspective of an architect as well as a developer.</a:t>
            </a:r>
            <a:endParaRPr lang="en-US" b="0" dirty="0">
              <a:effectLst/>
            </a:endParaRPr>
          </a:p>
          <a:p>
            <a:br>
              <a:rPr lang="en-US" b="0" dirty="0">
                <a:effectLst/>
              </a:rPr>
            </a:br>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0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https://stackoverflow.com/questions/14031763/doing-a-cleanup-action-just-before-node-js-exits</a:t>
            </a:r>
          </a:p>
          <a:p>
            <a:endParaRPr lang="en-US" dirty="0"/>
          </a:p>
          <a:p>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a:solidFill>
                  <a:schemeClr val="dk1"/>
                </a:solidFill>
                <a:effectLst/>
                <a:latin typeface="Calibri"/>
                <a:ea typeface="Calibri"/>
                <a:cs typeface="Calibri"/>
                <a:sym typeface="Calibri"/>
              </a:rPr>
              <a:t>sleep(</a:t>
            </a:r>
            <a:r>
              <a:rPr lang="en-US" dirty="0" err="1">
                <a:effectLst/>
              </a:rPr>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return</a:t>
            </a:r>
            <a:r>
              <a:rPr lang="en-US" dirty="0"/>
              <a:t> </a:t>
            </a:r>
            <a:r>
              <a:rPr lang="en-US" sz="1200" b="0" i="0" u="none" strike="noStrike" cap="none" dirty="0">
                <a:solidFill>
                  <a:schemeClr val="dk1"/>
                </a:solidFill>
                <a:effectLst/>
                <a:latin typeface="Calibri"/>
                <a:ea typeface="Calibri"/>
                <a:cs typeface="Calibri"/>
                <a:sym typeface="Calibri"/>
              </a:rPr>
              <a:t>new</a:t>
            </a:r>
            <a:r>
              <a:rPr lang="en-US" dirty="0"/>
              <a:t> </a:t>
            </a:r>
            <a:r>
              <a:rPr lang="en-US" sz="1200" b="0" i="0" u="none" strike="noStrike" cap="none" dirty="0">
                <a:solidFill>
                  <a:schemeClr val="dk1"/>
                </a:solidFill>
                <a:effectLst/>
                <a:latin typeface="Calibri"/>
                <a:ea typeface="Calibri"/>
                <a:cs typeface="Calibri"/>
                <a:sym typeface="Calibri"/>
              </a:rPr>
              <a:t>Promise(</a:t>
            </a:r>
            <a:r>
              <a:rPr lang="en-US" dirty="0">
                <a:effectLst/>
              </a:rPr>
              <a:t>resolve</a:t>
            </a:r>
            <a:r>
              <a:rPr lang="en-US" dirty="0"/>
              <a:t> </a:t>
            </a:r>
            <a:r>
              <a:rPr lang="en-US" sz="1200" b="0" i="0" u="none" strike="noStrike" cap="none" dirty="0">
                <a:solidFill>
                  <a:schemeClr val="dk1"/>
                </a:solidFill>
                <a:effectLst/>
                <a:latin typeface="Calibri"/>
                <a:ea typeface="Calibri"/>
                <a:cs typeface="Calibri"/>
                <a:sym typeface="Calibri"/>
              </a:rPr>
              <a:t>=&gt;</a:t>
            </a:r>
            <a:r>
              <a:rPr lang="en-US" dirty="0"/>
              <a:t> </a:t>
            </a:r>
            <a:r>
              <a:rPr lang="en-US" sz="1200" b="0" i="0" u="none" strike="noStrike" cap="none" dirty="0" err="1">
                <a:solidFill>
                  <a:schemeClr val="dk1"/>
                </a:solidFill>
                <a:effectLst/>
                <a:latin typeface="Calibri"/>
                <a:ea typeface="Calibri"/>
                <a:cs typeface="Calibri"/>
                <a:sym typeface="Calibri"/>
              </a:rPr>
              <a:t>setTimeout</a:t>
            </a:r>
            <a:r>
              <a:rPr lang="en-US" sz="1200" b="0" i="0" u="none" strike="noStrike" cap="none" dirty="0">
                <a:solidFill>
                  <a:schemeClr val="dk1"/>
                </a:solidFill>
                <a:effectLst/>
                <a:latin typeface="Calibri"/>
                <a:ea typeface="Calibri"/>
                <a:cs typeface="Calibri"/>
                <a:sym typeface="Calibri"/>
              </a:rPr>
              <a:t>(</a:t>
            </a:r>
            <a:r>
              <a:rPr lang="en-US" dirty="0"/>
              <a:t>resolve</a:t>
            </a:r>
            <a:r>
              <a:rPr lang="en-US" sz="1200" b="0" i="0" u="none" strike="noStrike" cap="none" dirty="0">
                <a:solidFill>
                  <a:schemeClr val="dk1"/>
                </a:solidFill>
                <a:effectLst/>
                <a:latin typeface="Calibri"/>
                <a:ea typeface="Calibri"/>
                <a:cs typeface="Calibri"/>
                <a:sym typeface="Calibri"/>
              </a:rPr>
              <a:t>,</a:t>
            </a:r>
            <a:r>
              <a:rPr lang="en-US" dirty="0"/>
              <a:t> </a:t>
            </a:r>
            <a:r>
              <a:rPr lang="en-US" dirty="0" err="1"/>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async</a:t>
            </a:r>
            <a:r>
              <a:rPr lang="en-US" dirty="0"/>
              <a:t> </a:t>
            </a:r>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err="1">
                <a:solidFill>
                  <a:schemeClr val="dk1"/>
                </a:solidFill>
                <a:effectLst/>
                <a:latin typeface="Calibri"/>
                <a:ea typeface="Calibri"/>
                <a:cs typeface="Calibri"/>
                <a:sym typeface="Calibri"/>
              </a:rPr>
              <a:t>delayedGreeting</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console.log("Hello");</a:t>
            </a:r>
            <a:r>
              <a:rPr lang="en-US" dirty="0"/>
              <a:t> </a:t>
            </a:r>
          </a:p>
          <a:p>
            <a:r>
              <a:rPr lang="en-US" sz="1200" b="0" i="0" u="none" strike="noStrike" cap="none" dirty="0">
                <a:solidFill>
                  <a:schemeClr val="dk1"/>
                </a:solidFill>
                <a:effectLst/>
                <a:latin typeface="Calibri"/>
                <a:ea typeface="Calibri"/>
                <a:cs typeface="Calibri"/>
                <a:sym typeface="Calibri"/>
              </a:rPr>
              <a:t>await</a:t>
            </a:r>
            <a:r>
              <a:rPr lang="en-US" dirty="0"/>
              <a:t> </a:t>
            </a:r>
            <a:r>
              <a:rPr lang="en-US" sz="1200" b="0" i="0" u="none" strike="noStrike" cap="none" dirty="0">
                <a:solidFill>
                  <a:schemeClr val="dk1"/>
                </a:solidFill>
                <a:effectLst/>
                <a:latin typeface="Calibri"/>
                <a:ea typeface="Calibri"/>
                <a:cs typeface="Calibri"/>
                <a:sym typeface="Calibri"/>
              </a:rPr>
              <a:t>sleep(2000);</a:t>
            </a:r>
            <a:r>
              <a:rPr lang="en-US" dirty="0"/>
              <a:t> </a:t>
            </a:r>
            <a:r>
              <a:rPr lang="en-US" sz="1200" b="0" i="0" u="none" strike="noStrike" cap="none" dirty="0">
                <a:solidFill>
                  <a:schemeClr val="dk1"/>
                </a:solidFill>
                <a:effectLst/>
                <a:latin typeface="Calibri"/>
                <a:ea typeface="Calibri"/>
                <a:cs typeface="Calibri"/>
                <a:sym typeface="Calibri"/>
              </a:rPr>
              <a:t>console.log("World!");</a:t>
            </a:r>
            <a:r>
              <a:rPr lang="en-US" dirty="0"/>
              <a:t> </a:t>
            </a:r>
          </a:p>
          <a:p>
            <a:r>
              <a:rPr lang="en-US" sz="1200" b="0" i="0" u="none" strike="noStrike" cap="none" dirty="0">
                <a:solidFill>
                  <a:schemeClr val="dk1"/>
                </a:solidFill>
                <a:effectLst/>
                <a:latin typeface="Calibri"/>
                <a:ea typeface="Calibri"/>
                <a:cs typeface="Calibri"/>
                <a:sym typeface="Calibri"/>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4395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585436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5121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Function resources</a:t>
            </a:r>
          </a:p>
          <a:p>
            <a:r>
              <a:rPr lang="en-US" dirty="0"/>
              <a:t>https://github.com/oracle/oracle-functions-samples</a:t>
            </a:r>
          </a:p>
          <a:p>
            <a:r>
              <a:rPr lang="en-US" dirty="0"/>
              <a:t>https://docs.cloud.oracle.com/en-us/iaas/Content/Functions/Concepts/functionsoverview.htm</a:t>
            </a:r>
          </a:p>
          <a:p>
            <a:r>
              <a:rPr lang="en-US" dirty="0"/>
              <a:t>https://www.oracle.com/cloud/architecture-center.html</a:t>
            </a:r>
          </a:p>
          <a:p>
            <a:r>
              <a:rPr lang="en-US" dirty="0"/>
              <a:t>https://katacoda.com/redexpertalliance/courses/oci-course</a:t>
            </a:r>
          </a:p>
          <a:p>
            <a:r>
              <a:rPr lang="en-US" dirty="0"/>
              <a:t>https://fnproject.io/</a:t>
            </a:r>
          </a:p>
          <a:p>
            <a:r>
              <a:rPr lang="en-US" dirty="0"/>
              <a:t>https://docs.oracle.com/en/cloud/paas/visual-builder/visualbuilder-manage-development-process/build.html#GUID-7FEFC2B0-9868-47BE-A43C-6F58E37FECF8</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235791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Out of </a:t>
            </a:r>
            <a:r>
              <a:rPr lang="nl-NL" dirty="0" err="1"/>
              <a:t>the</a:t>
            </a:r>
            <a:r>
              <a:rPr lang="nl-NL" dirty="0"/>
              <a:t> box PaaS services </a:t>
            </a:r>
            <a:r>
              <a:rPr lang="nl-NL" dirty="0" err="1"/>
              <a:t>and</a:t>
            </a:r>
            <a:r>
              <a:rPr lang="nl-NL" dirty="0"/>
              <a:t> </a:t>
            </a:r>
            <a:r>
              <a:rPr lang="nl-NL" dirty="0" err="1"/>
              <a:t>facilities</a:t>
            </a:r>
            <a:endParaRPr lang="nl-NL" dirty="0"/>
          </a:p>
          <a:p>
            <a:pPr>
              <a:buFontTx/>
              <a:buChar char="-"/>
            </a:pPr>
            <a:r>
              <a:rPr lang="nl-NL" dirty="0" err="1"/>
              <a:t>persistence</a:t>
            </a:r>
            <a:r>
              <a:rPr lang="nl-NL" dirty="0"/>
              <a:t>, routing/</a:t>
            </a:r>
            <a:r>
              <a:rPr lang="nl-NL" dirty="0" err="1"/>
              <a:t>throttling</a:t>
            </a:r>
            <a:r>
              <a:rPr lang="nl-NL" dirty="0"/>
              <a:t>/buffer/queue/</a:t>
            </a:r>
            <a:r>
              <a:rPr lang="nl-NL" dirty="0" err="1"/>
              <a:t>retry</a:t>
            </a:r>
            <a:endParaRPr lang="nl-NL" dirty="0"/>
          </a:p>
          <a:p>
            <a:pPr>
              <a:buFontTx/>
              <a:buChar char="-"/>
            </a:pPr>
            <a:r>
              <a:rPr lang="nl-NL" dirty="0"/>
              <a:t>IDM, </a:t>
            </a:r>
            <a:r>
              <a:rPr lang="nl-NL" dirty="0" err="1"/>
              <a:t>key</a:t>
            </a:r>
            <a:r>
              <a:rPr lang="nl-NL" dirty="0"/>
              <a:t> </a:t>
            </a:r>
            <a:r>
              <a:rPr lang="nl-NL" dirty="0" err="1"/>
              <a:t>mgt</a:t>
            </a:r>
            <a:r>
              <a:rPr lang="nl-NL" dirty="0"/>
              <a:t>, </a:t>
            </a:r>
            <a:r>
              <a:rPr lang="nl-NL" dirty="0" err="1"/>
              <a:t>encryption</a:t>
            </a:r>
            <a:r>
              <a:rPr lang="nl-NL" dirty="0"/>
              <a:t>/</a:t>
            </a:r>
            <a:r>
              <a:rPr lang="nl-NL" dirty="0" err="1"/>
              <a:t>decryption</a:t>
            </a:r>
            <a:endParaRPr lang="nl-NL" dirty="0"/>
          </a:p>
          <a:p>
            <a:pPr>
              <a:buFontTx/>
              <a:buChar char="-"/>
            </a:pPr>
            <a:r>
              <a:rPr lang="nl-NL" dirty="0"/>
              <a:t>Distribution, CDN, </a:t>
            </a:r>
            <a:r>
              <a:rPr lang="nl-NL" dirty="0" err="1"/>
              <a:t>regional</a:t>
            </a:r>
            <a:r>
              <a:rPr lang="nl-NL" dirty="0"/>
              <a:t> </a:t>
            </a:r>
            <a:r>
              <a:rPr lang="nl-NL" dirty="0" err="1"/>
              <a:t>failover</a:t>
            </a:r>
            <a:endParaRPr lang="nl-NL" dirty="0"/>
          </a:p>
          <a:p>
            <a:pPr>
              <a:buFontTx/>
              <a:buChar char="-"/>
            </a:pPr>
            <a:r>
              <a:rPr lang="nl-NL" dirty="0"/>
              <a:t>Monitor, log, alert/</a:t>
            </a:r>
            <a:r>
              <a:rPr lang="nl-NL" dirty="0" err="1"/>
              <a:t>notification</a:t>
            </a:r>
            <a:endParaRPr lang="nl-NL" dirty="0"/>
          </a:p>
          <a:p>
            <a:pPr>
              <a:buFontTx/>
              <a:buChar char="-"/>
            </a:pPr>
            <a:endParaRPr lang="nl-NL" dirty="0"/>
          </a:p>
          <a:p>
            <a:pPr>
              <a:buFontTx/>
              <a:buChar char="-"/>
            </a:pPr>
            <a:r>
              <a:rPr lang="nl-NL" dirty="0" err="1"/>
              <a:t>Scalability</a:t>
            </a:r>
            <a:r>
              <a:rPr lang="nl-NL" dirty="0"/>
              <a:t> (up &amp; down)</a:t>
            </a:r>
          </a:p>
          <a:p>
            <a:pPr>
              <a:buFontTx/>
              <a:buChar char="-"/>
            </a:pPr>
            <a:r>
              <a:rPr lang="nl-NL" dirty="0"/>
              <a:t>Quick </a:t>
            </a:r>
            <a:r>
              <a:rPr lang="nl-NL" dirty="0" err="1"/>
              <a:t>Rampup</a:t>
            </a:r>
            <a:endParaRPr lang="nl-NL" dirty="0"/>
          </a:p>
          <a:p>
            <a:pPr>
              <a:buFontTx/>
              <a:buChar char="-"/>
            </a:pPr>
            <a:endParaRPr lang="nl-NL" dirty="0"/>
          </a:p>
          <a:p>
            <a:pPr marL="228600" indent="0">
              <a:buFontTx/>
              <a:buNone/>
            </a:pPr>
            <a:r>
              <a:rPr lang="nl-NL" dirty="0" err="1"/>
              <a:t>Emphasis</a:t>
            </a:r>
            <a:r>
              <a:rPr lang="nl-NL" dirty="0"/>
              <a:t> on </a:t>
            </a:r>
            <a:r>
              <a:rPr lang="nl-NL" dirty="0" err="1"/>
              <a:t>interaction</a:t>
            </a:r>
            <a:r>
              <a:rPr lang="nl-NL" dirty="0"/>
              <a:t> points: </a:t>
            </a:r>
            <a:r>
              <a:rPr lang="nl-NL" dirty="0" err="1"/>
              <a:t>APIs</a:t>
            </a:r>
            <a:r>
              <a:rPr lang="nl-NL" dirty="0"/>
              <a:t>, Events/ </a:t>
            </a:r>
            <a:r>
              <a:rPr lang="nl-NL" dirty="0" err="1"/>
              <a:t>message</a:t>
            </a:r>
            <a:r>
              <a:rPr lang="nl-NL" dirty="0"/>
              <a:t> format</a:t>
            </a:r>
          </a:p>
          <a:p>
            <a:pPr marL="228600" indent="0">
              <a:buFontTx/>
              <a:buNone/>
            </a:pPr>
            <a:r>
              <a:rPr lang="nl-NL" dirty="0" err="1"/>
              <a:t>Less</a:t>
            </a:r>
            <a:r>
              <a:rPr lang="nl-NL" dirty="0"/>
              <a:t> </a:t>
            </a:r>
            <a:r>
              <a:rPr lang="nl-NL" dirty="0" err="1"/>
              <a:t>emphasis</a:t>
            </a:r>
            <a:r>
              <a:rPr lang="nl-NL" dirty="0"/>
              <a:t> on </a:t>
            </a:r>
            <a:r>
              <a:rPr lang="nl-NL" dirty="0" err="1"/>
              <a:t>implementation</a:t>
            </a:r>
            <a:r>
              <a:rPr lang="nl-NL" dirty="0"/>
              <a:t> of PaaS (platform) services</a:t>
            </a:r>
          </a:p>
          <a:p>
            <a:pPr marL="228600" indent="0">
              <a:buFontTx/>
              <a:buNone/>
            </a:pPr>
            <a:r>
              <a:rPr lang="nl-NL" dirty="0" err="1"/>
              <a:t>MongoDB</a:t>
            </a:r>
            <a:r>
              <a:rPr lang="nl-NL" dirty="0"/>
              <a:t> API – </a:t>
            </a:r>
            <a:r>
              <a:rPr lang="nl-NL" dirty="0" err="1"/>
              <a:t>implemented</a:t>
            </a:r>
            <a:r>
              <a:rPr lang="nl-NL" dirty="0"/>
              <a:t> </a:t>
            </a:r>
            <a:r>
              <a:rPr lang="nl-NL" dirty="0" err="1"/>
              <a:t>by</a:t>
            </a:r>
            <a:r>
              <a:rPr lang="nl-NL" dirty="0"/>
              <a:t> </a:t>
            </a:r>
            <a:r>
              <a:rPr lang="nl-NL" dirty="0" err="1"/>
              <a:t>Azure</a:t>
            </a:r>
            <a:r>
              <a:rPr lang="nl-NL" dirty="0"/>
              <a:t> </a:t>
            </a:r>
            <a:r>
              <a:rPr lang="nl-NL" dirty="0" err="1"/>
              <a:t>Cosmos</a:t>
            </a:r>
            <a:r>
              <a:rPr lang="nl-NL" dirty="0"/>
              <a:t> DB, </a:t>
            </a:r>
            <a:r>
              <a:rPr lang="nl-NL" dirty="0" err="1"/>
              <a:t>MongoDB</a:t>
            </a:r>
            <a:r>
              <a:rPr lang="nl-NL" dirty="0"/>
              <a:t>, </a:t>
            </a:r>
            <a:r>
              <a:rPr lang="nl-NL" dirty="0" err="1"/>
              <a:t>Minimongo</a:t>
            </a:r>
            <a:r>
              <a:rPr lang="nl-NL" dirty="0"/>
              <a:t> </a:t>
            </a:r>
            <a:r>
              <a:rPr lang="nl-NL" dirty="0" err="1"/>
              <a:t>and</a:t>
            </a:r>
            <a:r>
              <a:rPr lang="nl-NL" dirty="0"/>
              <a:t> AWS Document DB </a:t>
            </a:r>
            <a:r>
              <a:rPr lang="nl-NL" dirty="0" err="1"/>
              <a:t>and</a:t>
            </a:r>
            <a:r>
              <a:rPr lang="nl-NL" dirty="0"/>
              <a:t> </a:t>
            </a:r>
            <a:r>
              <a:rPr lang="nl-NL" dirty="0" err="1"/>
              <a:t>soon</a:t>
            </a:r>
            <a:r>
              <a:rPr lang="nl-NL" dirty="0"/>
              <a:t> Oracle </a:t>
            </a:r>
            <a:r>
              <a:rPr lang="nl-NL" dirty="0" err="1"/>
              <a:t>Autonomous</a:t>
            </a:r>
            <a:r>
              <a:rPr lang="nl-NL" dirty="0"/>
              <a:t> JSON </a:t>
            </a:r>
          </a:p>
          <a:p>
            <a:pPr marL="228600" indent="0">
              <a:buFontTx/>
              <a:buNone/>
            </a:pPr>
            <a:r>
              <a:rPr lang="nl-NL" dirty="0" err="1"/>
              <a:t>Kafka</a:t>
            </a:r>
            <a:r>
              <a:rPr lang="nl-NL" dirty="0"/>
              <a:t> API – </a:t>
            </a:r>
            <a:r>
              <a:rPr lang="nl-NL" dirty="0" err="1"/>
              <a:t>Azure</a:t>
            </a:r>
            <a:r>
              <a:rPr lang="nl-NL" dirty="0"/>
              <a:t> Event Hub, OCI Streaming, AWS </a:t>
            </a:r>
            <a:r>
              <a:rPr lang="nl-NL" dirty="0" err="1"/>
              <a:t>Managed</a:t>
            </a:r>
            <a:r>
              <a:rPr lang="nl-NL" dirty="0"/>
              <a:t> Streaming</a:t>
            </a:r>
          </a:p>
          <a:p>
            <a:pPr marL="228600" indent="0">
              <a:buFontTx/>
              <a:buNone/>
            </a:pPr>
            <a:r>
              <a:rPr lang="nl-NL" dirty="0"/>
              <a:t>JDBC/SQL – </a:t>
            </a:r>
            <a:r>
              <a:rPr lang="nl-NL" dirty="0" err="1"/>
              <a:t>Relational</a:t>
            </a:r>
            <a:r>
              <a:rPr lang="nl-NL" dirty="0"/>
              <a:t> Database (Oracle, SQL Server, </a:t>
            </a:r>
            <a:r>
              <a:rPr lang="nl-NL" dirty="0" err="1"/>
              <a:t>PostgreSQL</a:t>
            </a:r>
            <a:r>
              <a:rPr lang="nl-NL" dirty="0"/>
              <a:t>, </a:t>
            </a:r>
            <a:r>
              <a:rPr lang="nl-NL" dirty="0" err="1"/>
              <a:t>MySQL</a:t>
            </a:r>
            <a:r>
              <a:rPr lang="nl-NL" dirty="0"/>
              <a:t>) </a:t>
            </a:r>
            <a:r>
              <a:rPr lang="nl-NL" dirty="0" err="1"/>
              <a:t>and</a:t>
            </a:r>
            <a:r>
              <a:rPr lang="nl-NL" dirty="0"/>
              <a:t> even </a:t>
            </a:r>
            <a:r>
              <a:rPr lang="nl-NL" dirty="0" err="1"/>
              <a:t>NoSQL</a:t>
            </a:r>
            <a:r>
              <a:rPr lang="nl-NL" dirty="0"/>
              <a:t> (Oracle </a:t>
            </a:r>
            <a:r>
              <a:rPr lang="nl-NL" dirty="0" err="1"/>
              <a:t>NoSQL</a:t>
            </a:r>
            <a:r>
              <a:rPr lang="nl-NL" dirty="0"/>
              <a:t>, Cassandra, </a:t>
            </a:r>
            <a:r>
              <a:rPr lang="nl-NL" dirty="0" err="1"/>
              <a:t>Hadoop</a:t>
            </a:r>
            <a:r>
              <a:rPr lang="nl-NL" dirty="0"/>
              <a:t>)</a:t>
            </a:r>
          </a:p>
          <a:p>
            <a:pPr marL="228600" indent="0">
              <a:buFontTx/>
              <a:buNone/>
            </a:pPr>
            <a:endParaRPr lang="nl-NL" dirty="0"/>
          </a:p>
          <a:p>
            <a:pPr>
              <a:buFontTx/>
              <a:buChar char="-"/>
            </a:pPr>
            <a:endParaRPr lang="nl-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749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282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5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54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25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64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5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588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6" name="Picture 5">
            <a:extLst>
              <a:ext uri="{FF2B5EF4-FFF2-40B4-BE49-F238E27FC236}">
                <a16:creationId xmlns:a16="http://schemas.microsoft.com/office/drawing/2014/main" id="{A2EC57B9-4E08-472F-95CE-8ED974E6005E}"/>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2" name="Picture 11">
            <a:extLst>
              <a:ext uri="{FF2B5EF4-FFF2-40B4-BE49-F238E27FC236}">
                <a16:creationId xmlns:a16="http://schemas.microsoft.com/office/drawing/2014/main" id="{E0CBFB4E-B6E9-4A04-88AB-7D6519F58AB2}"/>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7001648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AFE5-2B41-483F-BB24-7F8D3DB92E3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NL"/>
          </a:p>
        </p:txBody>
      </p:sp>
      <p:sp>
        <p:nvSpPr>
          <p:cNvPr id="3" name="Subtitle 2">
            <a:extLst>
              <a:ext uri="{FF2B5EF4-FFF2-40B4-BE49-F238E27FC236}">
                <a16:creationId xmlns:a16="http://schemas.microsoft.com/office/drawing/2014/main" id="{CA17BF0C-F5E6-4E5E-B364-2D0D01449FF5}"/>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NL"/>
          </a:p>
        </p:txBody>
      </p:sp>
      <p:sp>
        <p:nvSpPr>
          <p:cNvPr id="4" name="Date Placeholder 3">
            <a:extLst>
              <a:ext uri="{FF2B5EF4-FFF2-40B4-BE49-F238E27FC236}">
                <a16:creationId xmlns:a16="http://schemas.microsoft.com/office/drawing/2014/main" id="{9BD15921-941C-468D-89E8-E99427138F19}"/>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60D9DA31-AEC4-494A-90CB-B53F217B67B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0B4C5700-93C7-4A08-A683-B16FA474C190}"/>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452048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239549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8" name="Picture 7">
            <a:extLst>
              <a:ext uri="{FF2B5EF4-FFF2-40B4-BE49-F238E27FC236}">
                <a16:creationId xmlns:a16="http://schemas.microsoft.com/office/drawing/2014/main" id="{DBB1BAB4-1427-44F2-AC04-63C36C98DFF1}"/>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74044094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4B3D2-A20C-4E5E-97D2-9C476C895C57}"/>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NL"/>
          </a:p>
        </p:txBody>
      </p:sp>
      <p:sp>
        <p:nvSpPr>
          <p:cNvPr id="3" name="Text Placeholder 2">
            <a:extLst>
              <a:ext uri="{FF2B5EF4-FFF2-40B4-BE49-F238E27FC236}">
                <a16:creationId xmlns:a16="http://schemas.microsoft.com/office/drawing/2014/main" id="{BD06F6FA-51BB-498D-AB89-B82E23698394}"/>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E7F2A0-DDA6-46E6-A4B3-D4CDE27A9ACF}"/>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9C529605-CCAE-4267-9137-274C83AF8094}"/>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A801957D-35E5-42B1-95BB-A1EC91CA1C91}"/>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8683317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BB53B8-0C66-4536-850E-B626E2484887}"/>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EB1F4A9B-EDE5-4F2C-B3D8-6403369F9995}"/>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DBE8E5FC-24FE-422D-A25F-C1150E1357EA}"/>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707839BD-2BBA-436F-9D5C-2F11E129D0E6}"/>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105C296E-5803-4643-8DAF-604B5D10E834}"/>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7" name="Slide Number Placeholder 6">
            <a:extLst>
              <a:ext uri="{FF2B5EF4-FFF2-40B4-BE49-F238E27FC236}">
                <a16:creationId xmlns:a16="http://schemas.microsoft.com/office/drawing/2014/main" id="{293D3028-332D-407E-89DB-DCB48B75345D}"/>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73947273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B06C2-9A93-4AE5-B9BC-37E0C4FC95B0}"/>
              </a:ext>
            </a:extLst>
          </p:cNvPr>
          <p:cNvSpPr>
            <a:spLocks noGrp="1"/>
          </p:cNvSpPr>
          <p:nvPr>
            <p:ph type="title"/>
          </p:nvPr>
        </p:nvSpPr>
        <p:spPr>
          <a:xfrm>
            <a:off x="629841" y="273844"/>
            <a:ext cx="7886700" cy="994172"/>
          </a:xfrm>
        </p:spPr>
        <p:txBody>
          <a:bodyPr/>
          <a:lstStyle/>
          <a:p>
            <a:r>
              <a:rPr lang="en-US"/>
              <a:t>Click to edit Master title style</a:t>
            </a:r>
            <a:endParaRPr lang="en-NL"/>
          </a:p>
        </p:txBody>
      </p:sp>
      <p:sp>
        <p:nvSpPr>
          <p:cNvPr id="3" name="Text Placeholder 2">
            <a:extLst>
              <a:ext uri="{FF2B5EF4-FFF2-40B4-BE49-F238E27FC236}">
                <a16:creationId xmlns:a16="http://schemas.microsoft.com/office/drawing/2014/main" id="{6679CCDF-11D7-499A-8F1D-0AA1415841B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73C3C1F3-992D-45D4-B355-17482D65FC95}"/>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Text Placeholder 4">
            <a:extLst>
              <a:ext uri="{FF2B5EF4-FFF2-40B4-BE49-F238E27FC236}">
                <a16:creationId xmlns:a16="http://schemas.microsoft.com/office/drawing/2014/main" id="{6FC02491-323C-440D-9A82-DD89739AC092}"/>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B8C0436-555D-449C-9033-EA45BED046BA}"/>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7" name="Date Placeholder 6">
            <a:extLst>
              <a:ext uri="{FF2B5EF4-FFF2-40B4-BE49-F238E27FC236}">
                <a16:creationId xmlns:a16="http://schemas.microsoft.com/office/drawing/2014/main" id="{7A4F8BDD-09F6-453D-BC56-CD9A877C29AD}"/>
              </a:ext>
            </a:extLst>
          </p:cNvPr>
          <p:cNvSpPr>
            <a:spLocks noGrp="1"/>
          </p:cNvSpPr>
          <p:nvPr>
            <p:ph type="dt" sz="half" idx="10"/>
          </p:nvPr>
        </p:nvSpPr>
        <p:spPr/>
        <p:txBody>
          <a:bodyPr/>
          <a:lstStyle/>
          <a:p>
            <a:endParaRPr lang="en-NL"/>
          </a:p>
        </p:txBody>
      </p:sp>
      <p:sp>
        <p:nvSpPr>
          <p:cNvPr id="8" name="Footer Placeholder 7">
            <a:extLst>
              <a:ext uri="{FF2B5EF4-FFF2-40B4-BE49-F238E27FC236}">
                <a16:creationId xmlns:a16="http://schemas.microsoft.com/office/drawing/2014/main" id="{F0E6BAD6-6DBE-4770-8F83-2C23D4F1529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9" name="Slide Number Placeholder 8">
            <a:extLst>
              <a:ext uri="{FF2B5EF4-FFF2-40B4-BE49-F238E27FC236}">
                <a16:creationId xmlns:a16="http://schemas.microsoft.com/office/drawing/2014/main" id="{6CE1DBBE-1C99-4000-B231-6CDA7D0F290F}"/>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6069149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68D8C-E0E4-4420-8DD3-26BB9CC5D7CE}"/>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146BEFBD-D46F-437E-A0BE-DDC8371B22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2D260CE1-BEB3-43BE-BC39-B62B115BB01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Slide Number Placeholder 4">
            <a:extLst>
              <a:ext uri="{FF2B5EF4-FFF2-40B4-BE49-F238E27FC236}">
                <a16:creationId xmlns:a16="http://schemas.microsoft.com/office/drawing/2014/main" id="{770B5A8E-4E88-41D0-9BDD-B0F26650A00E}"/>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6642424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9A9E9C-329A-4894-ABCD-C123FD078D47}"/>
              </a:ext>
            </a:extLst>
          </p:cNvPr>
          <p:cNvSpPr>
            <a:spLocks noGrp="1"/>
          </p:cNvSpPr>
          <p:nvPr>
            <p:ph type="dt" sz="half" idx="10"/>
          </p:nvPr>
        </p:nvSpPr>
        <p:spPr/>
        <p:txBody>
          <a:bodyPr/>
          <a:lstStyle/>
          <a:p>
            <a:endParaRPr lang="en-NL"/>
          </a:p>
        </p:txBody>
      </p:sp>
      <p:sp>
        <p:nvSpPr>
          <p:cNvPr id="3" name="Footer Placeholder 2">
            <a:extLst>
              <a:ext uri="{FF2B5EF4-FFF2-40B4-BE49-F238E27FC236}">
                <a16:creationId xmlns:a16="http://schemas.microsoft.com/office/drawing/2014/main" id="{42F7E3E0-0235-4EC5-AA15-507F4A2E16E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4" name="Slide Number Placeholder 3">
            <a:extLst>
              <a:ext uri="{FF2B5EF4-FFF2-40B4-BE49-F238E27FC236}">
                <a16:creationId xmlns:a16="http://schemas.microsoft.com/office/drawing/2014/main" id="{A53E7E15-8A62-40B8-8DEA-0AA04E73FBA8}"/>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22985658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2D9A3-309B-432E-9902-823C6502EA9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NL"/>
          </a:p>
        </p:txBody>
      </p:sp>
      <p:sp>
        <p:nvSpPr>
          <p:cNvPr id="3" name="Content Placeholder 2">
            <a:extLst>
              <a:ext uri="{FF2B5EF4-FFF2-40B4-BE49-F238E27FC236}">
                <a16:creationId xmlns:a16="http://schemas.microsoft.com/office/drawing/2014/main" id="{374DFF18-5FAD-4427-8A37-36F8EB1DFAA1}"/>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Text Placeholder 3">
            <a:extLst>
              <a:ext uri="{FF2B5EF4-FFF2-40B4-BE49-F238E27FC236}">
                <a16:creationId xmlns:a16="http://schemas.microsoft.com/office/drawing/2014/main" id="{8A8823A8-8BF5-4B0B-83DA-AC2C129F9FE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A6242320-1F80-42AD-8A9A-7C53EE07C19C}"/>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643C42A7-707A-4A94-A22F-9D70C173929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7" name="Slide Number Placeholder 6">
            <a:extLst>
              <a:ext uri="{FF2B5EF4-FFF2-40B4-BE49-F238E27FC236}">
                <a16:creationId xmlns:a16="http://schemas.microsoft.com/office/drawing/2014/main" id="{7DA01FBB-EF27-41AA-91F8-29FA146B8557}"/>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7523719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4F6FA9-4159-4EF7-B1D1-8A3783237998}"/>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NL"/>
          </a:p>
        </p:txBody>
      </p:sp>
      <p:sp>
        <p:nvSpPr>
          <p:cNvPr id="3" name="Picture Placeholder 2">
            <a:extLst>
              <a:ext uri="{FF2B5EF4-FFF2-40B4-BE49-F238E27FC236}">
                <a16:creationId xmlns:a16="http://schemas.microsoft.com/office/drawing/2014/main" id="{129E82BB-9169-4E0A-9615-B63336A5BAAA}"/>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NL"/>
          </a:p>
        </p:txBody>
      </p:sp>
      <p:sp>
        <p:nvSpPr>
          <p:cNvPr id="4" name="Text Placeholder 3">
            <a:extLst>
              <a:ext uri="{FF2B5EF4-FFF2-40B4-BE49-F238E27FC236}">
                <a16:creationId xmlns:a16="http://schemas.microsoft.com/office/drawing/2014/main" id="{08B5AE67-847E-401A-A388-9825DE5DE2C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77E47CAF-0508-4F72-ACDB-E8D3453F2770}"/>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62F66221-8DF3-4056-BB49-A3149B061318}"/>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7" name="Slide Number Placeholder 6">
            <a:extLst>
              <a:ext uri="{FF2B5EF4-FFF2-40B4-BE49-F238E27FC236}">
                <a16:creationId xmlns:a16="http://schemas.microsoft.com/office/drawing/2014/main" id="{C21112E0-454C-4BD8-AA0E-E2E7F01E9BC4}"/>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316818825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63E10A-FE80-450F-8725-2C3FCBC2A86A}"/>
              </a:ext>
            </a:extLst>
          </p:cNvPr>
          <p:cNvSpPr>
            <a:spLocks noGrp="1"/>
          </p:cNvSpPr>
          <p:nvPr>
            <p:ph type="title"/>
          </p:nvPr>
        </p:nvSpPr>
        <p:spPr/>
        <p:txBody>
          <a:bodyPr/>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EC0670A-1FD1-4C68-A808-9753512468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47A2208-003B-48E3-B4A6-6A0ADCB3B850}"/>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7067FFD1-786A-4CB7-AAC6-66669D09427F}"/>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1B821004-22E5-46ED-9E71-7C7944FF935B}"/>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178882104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A70DCE3-0195-43F4-9931-2651856470EF}"/>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en-NL"/>
          </a:p>
        </p:txBody>
      </p:sp>
      <p:sp>
        <p:nvSpPr>
          <p:cNvPr id="3" name="Vertical Text Placeholder 2">
            <a:extLst>
              <a:ext uri="{FF2B5EF4-FFF2-40B4-BE49-F238E27FC236}">
                <a16:creationId xmlns:a16="http://schemas.microsoft.com/office/drawing/2014/main" id="{9498D183-FDD4-4229-B5F4-E2B87B46250E}"/>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43E2E5CE-FF4D-4030-ABAD-542E3B69E448}"/>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4FC133A6-4676-4870-9E88-1FA1C300D50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1F66EC74-226F-4E79-BF01-A1C2CAF49A55}"/>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427237867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4" y="936000"/>
            <a:ext cx="6623999" cy="378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23104774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pic>
        <p:nvPicPr>
          <p:cNvPr id="8" name="Picture 7">
            <a:extLst>
              <a:ext uri="{FF2B5EF4-FFF2-40B4-BE49-F238E27FC236}">
                <a16:creationId xmlns:a16="http://schemas.microsoft.com/office/drawing/2014/main" id="{EDD0A2E6-2B22-4499-969E-6B920FDDF80D}"/>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9" name="Picture 8">
            <a:extLst>
              <a:ext uri="{FF2B5EF4-FFF2-40B4-BE49-F238E27FC236}">
                <a16:creationId xmlns:a16="http://schemas.microsoft.com/office/drawing/2014/main" id="{607C2130-E104-4AF9-A36D-537334B382FB}"/>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Oracle Groundbreakers Tour 2020 EMEA | Make your Cloud Applications Function for real</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B54E329-6D8A-4B33-B57E-77D9E3AEE37D}"/>
              </a:ext>
            </a:extLst>
          </p:cNvPr>
          <p:cNvPicPr>
            <a:picLocks noChangeAspect="1"/>
          </p:cNvPicPr>
          <p:nvPr userDrawn="1"/>
        </p:nvPicPr>
        <p:blipFill>
          <a:blip r:embed="rId21"/>
          <a:srcRect/>
          <a:stretch/>
        </p:blipFill>
        <p:spPr>
          <a:xfrm>
            <a:off x="7200000" y="363387"/>
            <a:ext cx="1258824" cy="279738"/>
          </a:xfrm>
          <a:prstGeom prst="rect">
            <a:avLst/>
          </a:prstGeom>
        </p:spPr>
      </p:pic>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4" r:id="rId16"/>
    <p:sldLayoutId id="2147483695"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B3FD01-35C1-4F95-8EFF-2E11A0B2288B}"/>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NL"/>
          </a:p>
        </p:txBody>
      </p:sp>
      <p:sp>
        <p:nvSpPr>
          <p:cNvPr id="3" name="Text Placeholder 2">
            <a:extLst>
              <a:ext uri="{FF2B5EF4-FFF2-40B4-BE49-F238E27FC236}">
                <a16:creationId xmlns:a16="http://schemas.microsoft.com/office/drawing/2014/main" id="{F288DAB3-50DE-4536-A581-1FC20ABAAD2F}"/>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23D363B-AA2D-420E-BF9B-4A49A9084EB3}"/>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NL"/>
          </a:p>
        </p:txBody>
      </p:sp>
      <p:sp>
        <p:nvSpPr>
          <p:cNvPr id="5" name="Footer Placeholder 4">
            <a:extLst>
              <a:ext uri="{FF2B5EF4-FFF2-40B4-BE49-F238E27FC236}">
                <a16:creationId xmlns:a16="http://schemas.microsoft.com/office/drawing/2014/main" id="{0637D0EA-79E2-40CD-8897-514684C0701D}"/>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17F5881E-847F-47FF-B44C-147D2492105F}"/>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2147643-9DFB-4680-AFF5-91CC0629070E}" type="slidenum">
              <a:rPr lang="en-NL" smtClean="0"/>
              <a:t>‹#›</a:t>
            </a:fld>
            <a:endParaRPr lang="en-NL"/>
          </a:p>
        </p:txBody>
      </p:sp>
    </p:spTree>
    <p:extLst>
      <p:ext uri="{BB962C8B-B14F-4D97-AF65-F5344CB8AC3E}">
        <p14:creationId xmlns:p14="http://schemas.microsoft.com/office/powerpoint/2010/main" val="4216307251"/>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Lst>
  <p:hf sldNum="0"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sv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5.png"/><Relationship Id="rId4" Type="http://schemas.openxmlformats.org/officeDocument/2006/relationships/image" Target="../media/image17.png"/><Relationship Id="rId9"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sv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svg"/><Relationship Id="rId2" Type="http://schemas.openxmlformats.org/officeDocument/2006/relationships/image" Target="../media/image27.png"/><Relationship Id="rId16" Type="http://schemas.openxmlformats.org/officeDocument/2006/relationships/image" Target="../media/image41.sv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sv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2.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41.sv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40.png"/><Relationship Id="rId5" Type="http://schemas.openxmlformats.org/officeDocument/2006/relationships/image" Target="../media/image30.svg"/><Relationship Id="rId10" Type="http://schemas.openxmlformats.org/officeDocument/2006/relationships/image" Target="../media/image37.svg"/><Relationship Id="rId4" Type="http://schemas.openxmlformats.org/officeDocument/2006/relationships/image" Target="../media/image29.png"/><Relationship Id="rId9" Type="http://schemas.openxmlformats.org/officeDocument/2006/relationships/image" Target="../media/image36.png"/></Relationships>
</file>

<file path=ppt/slides/_rels/slide29.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27.png"/><Relationship Id="rId3" Type="http://schemas.openxmlformats.org/officeDocument/2006/relationships/image" Target="../media/image29.png"/><Relationship Id="rId7" Type="http://schemas.openxmlformats.org/officeDocument/2006/relationships/image" Target="../media/image34.png"/><Relationship Id="rId12" Type="http://schemas.openxmlformats.org/officeDocument/2006/relationships/image" Target="../media/image41.svg"/><Relationship Id="rId17" Type="http://schemas.openxmlformats.org/officeDocument/2006/relationships/image" Target="../media/image45.svg"/><Relationship Id="rId2" Type="http://schemas.openxmlformats.org/officeDocument/2006/relationships/notesSlide" Target="../notesSlides/notesSlide12.xml"/><Relationship Id="rId16"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32.svg"/><Relationship Id="rId11" Type="http://schemas.openxmlformats.org/officeDocument/2006/relationships/image" Target="../media/image40.png"/><Relationship Id="rId5" Type="http://schemas.openxmlformats.org/officeDocument/2006/relationships/image" Target="../media/image31.png"/><Relationship Id="rId15" Type="http://schemas.openxmlformats.org/officeDocument/2006/relationships/image" Target="../media/image43.jpeg"/><Relationship Id="rId10" Type="http://schemas.openxmlformats.org/officeDocument/2006/relationships/image" Target="../media/image39.svg"/><Relationship Id="rId4" Type="http://schemas.openxmlformats.org/officeDocument/2006/relationships/image" Target="../media/image30.svg"/><Relationship Id="rId9" Type="http://schemas.openxmlformats.org/officeDocument/2006/relationships/image" Target="../media/image38.png"/><Relationship Id="rId14" Type="http://schemas.openxmlformats.org/officeDocument/2006/relationships/image" Target="../media/image28.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1.sv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40.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32.svg"/><Relationship Id="rId11" Type="http://schemas.openxmlformats.org/officeDocument/2006/relationships/image" Target="../media/image39.svg"/><Relationship Id="rId5" Type="http://schemas.openxmlformats.org/officeDocument/2006/relationships/image" Target="../media/image31.png"/><Relationship Id="rId10" Type="http://schemas.openxmlformats.org/officeDocument/2006/relationships/image" Target="../media/image38.png"/><Relationship Id="rId4" Type="http://schemas.openxmlformats.org/officeDocument/2006/relationships/image" Target="../media/image30.svg"/><Relationship Id="rId9" Type="http://schemas.openxmlformats.org/officeDocument/2006/relationships/image" Target="../media/image35.sv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hyperlink" Target="https://www.oracle.com/uk/index.html" TargetMode="Externa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3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9.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svg"/><Relationship Id="rId7" Type="http://schemas.openxmlformats.org/officeDocument/2006/relationships/image" Target="../media/image30.sv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45.svg"/><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svg"/><Relationship Id="rId7" Type="http://schemas.openxmlformats.org/officeDocument/2006/relationships/image" Target="../media/image30.svg"/><Relationship Id="rId2" Type="http://schemas.openxmlformats.org/officeDocument/2006/relationships/image" Target="../media/image49.png"/><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45.svg"/><Relationship Id="rId10" Type="http://schemas.openxmlformats.org/officeDocument/2006/relationships/image" Target="../media/image41.svg"/><Relationship Id="rId4" Type="http://schemas.openxmlformats.org/officeDocument/2006/relationships/image" Target="../media/image44.png"/><Relationship Id="rId9" Type="http://schemas.openxmlformats.org/officeDocument/2006/relationships/image" Target="../media/image40.png"/></Relationships>
</file>

<file path=ppt/slides/_rels/slide41.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svg"/><Relationship Id="rId7" Type="http://schemas.openxmlformats.org/officeDocument/2006/relationships/image" Target="../media/image30.svg"/><Relationship Id="rId2" Type="http://schemas.openxmlformats.org/officeDocument/2006/relationships/image" Target="../media/image49.png"/><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45.svg"/><Relationship Id="rId10" Type="http://schemas.openxmlformats.org/officeDocument/2006/relationships/image" Target="../media/image41.svg"/><Relationship Id="rId4" Type="http://schemas.openxmlformats.org/officeDocument/2006/relationships/image" Target="../media/image44.png"/><Relationship Id="rId9" Type="http://schemas.openxmlformats.org/officeDocument/2006/relationships/image" Target="../media/image40.png"/></Relationships>
</file>

<file path=ppt/slides/_rels/slide4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50.svg"/><Relationship Id="rId7" Type="http://schemas.openxmlformats.org/officeDocument/2006/relationships/image" Target="../media/image30.svg"/><Relationship Id="rId2" Type="http://schemas.openxmlformats.org/officeDocument/2006/relationships/image" Target="../media/image49.png"/><Relationship Id="rId1" Type="http://schemas.openxmlformats.org/officeDocument/2006/relationships/slideLayout" Target="../slideLayouts/slideLayout17.xml"/><Relationship Id="rId6" Type="http://schemas.openxmlformats.org/officeDocument/2006/relationships/image" Target="../media/image29.png"/><Relationship Id="rId5" Type="http://schemas.openxmlformats.org/officeDocument/2006/relationships/image" Target="../media/image45.svg"/><Relationship Id="rId10" Type="http://schemas.openxmlformats.org/officeDocument/2006/relationships/image" Target="../media/image41.svg"/><Relationship Id="rId4" Type="http://schemas.openxmlformats.org/officeDocument/2006/relationships/image" Target="../media/image44.png"/><Relationship Id="rId9" Type="http://schemas.openxmlformats.org/officeDocument/2006/relationships/image" Target="../media/image40.png"/></Relationships>
</file>

<file path=ppt/slides/_rels/slide4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18" Type="http://schemas.openxmlformats.org/officeDocument/2006/relationships/image" Target="../media/image29.png"/><Relationship Id="rId3" Type="http://schemas.openxmlformats.org/officeDocument/2006/relationships/image" Target="../media/image43.jpeg"/><Relationship Id="rId21" Type="http://schemas.openxmlformats.org/officeDocument/2006/relationships/image" Target="../media/image41.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45.svg"/><Relationship Id="rId2" Type="http://schemas.openxmlformats.org/officeDocument/2006/relationships/image" Target="../media/image51.png"/><Relationship Id="rId16" Type="http://schemas.openxmlformats.org/officeDocument/2006/relationships/image" Target="../media/image44.png"/><Relationship Id="rId20" Type="http://schemas.openxmlformats.org/officeDocument/2006/relationships/image" Target="../media/image40.png"/><Relationship Id="rId1" Type="http://schemas.openxmlformats.org/officeDocument/2006/relationships/slideLayout" Target="../slideLayouts/slideLayout17.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png"/><Relationship Id="rId15" Type="http://schemas.openxmlformats.org/officeDocument/2006/relationships/image" Target="../media/image50.svg"/><Relationship Id="rId10" Type="http://schemas.openxmlformats.org/officeDocument/2006/relationships/image" Target="../media/image58.png"/><Relationship Id="rId19" Type="http://schemas.openxmlformats.org/officeDocument/2006/relationships/image" Target="../media/image30.sv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49.png"/><Relationship Id="rId22" Type="http://schemas.openxmlformats.org/officeDocument/2006/relationships/image" Target="../media/image6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69.png"/><Relationship Id="rId18" Type="http://schemas.openxmlformats.org/officeDocument/2006/relationships/image" Target="../media/image73.png"/><Relationship Id="rId3" Type="http://schemas.openxmlformats.org/officeDocument/2006/relationships/image" Target="../media/image64.png"/><Relationship Id="rId21" Type="http://schemas.openxmlformats.org/officeDocument/2006/relationships/image" Target="../media/image76.png"/><Relationship Id="rId7" Type="http://schemas.openxmlformats.org/officeDocument/2006/relationships/image" Target="../media/image17.png"/><Relationship Id="rId12" Type="http://schemas.openxmlformats.org/officeDocument/2006/relationships/image" Target="../media/image18.png"/><Relationship Id="rId17" Type="http://schemas.openxmlformats.org/officeDocument/2006/relationships/image" Target="../media/image72.jpeg"/><Relationship Id="rId2" Type="http://schemas.openxmlformats.org/officeDocument/2006/relationships/image" Target="../media/image63.jpeg"/><Relationship Id="rId16" Type="http://schemas.openxmlformats.org/officeDocument/2006/relationships/image" Target="../media/image71.png"/><Relationship Id="rId20" Type="http://schemas.openxmlformats.org/officeDocument/2006/relationships/image" Target="../media/image75.png"/><Relationship Id="rId1" Type="http://schemas.openxmlformats.org/officeDocument/2006/relationships/slideLayout" Target="../slideLayouts/slideLayout23.xml"/><Relationship Id="rId6" Type="http://schemas.openxmlformats.org/officeDocument/2006/relationships/image" Target="../media/image16.png"/><Relationship Id="rId11" Type="http://schemas.openxmlformats.org/officeDocument/2006/relationships/image" Target="../media/image68.png"/><Relationship Id="rId5" Type="http://schemas.openxmlformats.org/officeDocument/2006/relationships/image" Target="../media/image24.png"/><Relationship Id="rId15" Type="http://schemas.openxmlformats.org/officeDocument/2006/relationships/image" Target="../media/image19.png"/><Relationship Id="rId10" Type="http://schemas.openxmlformats.org/officeDocument/2006/relationships/image" Target="../media/image67.png"/><Relationship Id="rId19" Type="http://schemas.openxmlformats.org/officeDocument/2006/relationships/image" Target="../media/image74.png"/><Relationship Id="rId4" Type="http://schemas.openxmlformats.org/officeDocument/2006/relationships/image" Target="../media/image21.png"/><Relationship Id="rId9" Type="http://schemas.openxmlformats.org/officeDocument/2006/relationships/image" Target="../media/image66.jpeg"/><Relationship Id="rId1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8.gif"/><Relationship Id="rId2" Type="http://schemas.openxmlformats.org/officeDocument/2006/relationships/image" Target="../media/image77.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5.xml"/><Relationship Id="rId5" Type="http://schemas.openxmlformats.org/officeDocument/2006/relationships/image" Target="../media/image35.svg"/><Relationship Id="rId4" Type="http://schemas.openxmlformats.org/officeDocument/2006/relationships/image" Target="../media/image34.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9.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9.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github.com/lucasjellema/cloud-native-on-oci-gbtour-latam2020-/tree/master/functions/tweet-summarizer" TargetMode="External"/><Relationship Id="rId1" Type="http://schemas.openxmlformats.org/officeDocument/2006/relationships/slideLayout" Target="../slideLayouts/slideLayout5.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5.xml"/><Relationship Id="rId5" Type="http://schemas.openxmlformats.org/officeDocument/2006/relationships/image" Target="../media/image41.svg"/><Relationship Id="rId4" Type="http://schemas.openxmlformats.org/officeDocument/2006/relationships/image" Target="../media/image40.png"/></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svg"/><Relationship Id="rId7" Type="http://schemas.openxmlformats.org/officeDocument/2006/relationships/image" Target="../media/image34.png"/><Relationship Id="rId12" Type="http://schemas.openxmlformats.org/officeDocument/2006/relationships/image" Target="../media/image41.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40.png"/><Relationship Id="rId5" Type="http://schemas.openxmlformats.org/officeDocument/2006/relationships/image" Target="../media/image32.svg"/><Relationship Id="rId10" Type="http://schemas.openxmlformats.org/officeDocument/2006/relationships/image" Target="../media/image39.svg"/><Relationship Id="rId4" Type="http://schemas.openxmlformats.org/officeDocument/2006/relationships/image" Target="../media/image31.png"/><Relationship Id="rId9" Type="http://schemas.openxmlformats.org/officeDocument/2006/relationships/image" Target="../media/image38.png"/></Relationships>
</file>

<file path=ppt/slides/_rels/slide57.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svg"/><Relationship Id="rId7" Type="http://schemas.openxmlformats.org/officeDocument/2006/relationships/image" Target="../media/image34.png"/><Relationship Id="rId12" Type="http://schemas.openxmlformats.org/officeDocument/2006/relationships/image" Target="../media/image41.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40.png"/><Relationship Id="rId5" Type="http://schemas.openxmlformats.org/officeDocument/2006/relationships/image" Target="../media/image32.svg"/><Relationship Id="rId10" Type="http://schemas.openxmlformats.org/officeDocument/2006/relationships/image" Target="../media/image39.svg"/><Relationship Id="rId4" Type="http://schemas.openxmlformats.org/officeDocument/2006/relationships/image" Target="../media/image31.png"/><Relationship Id="rId9" Type="http://schemas.openxmlformats.org/officeDocument/2006/relationships/image" Target="../media/image3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svg"/><Relationship Id="rId7" Type="http://schemas.openxmlformats.org/officeDocument/2006/relationships/image" Target="../media/image34.png"/><Relationship Id="rId12" Type="http://schemas.openxmlformats.org/officeDocument/2006/relationships/image" Target="../media/image41.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40.png"/><Relationship Id="rId5" Type="http://schemas.openxmlformats.org/officeDocument/2006/relationships/image" Target="../media/image32.svg"/><Relationship Id="rId10" Type="http://schemas.openxmlformats.org/officeDocument/2006/relationships/image" Target="../media/image39.svg"/><Relationship Id="rId4" Type="http://schemas.openxmlformats.org/officeDocument/2006/relationships/image" Target="../media/image31.png"/><Relationship Id="rId9" Type="http://schemas.openxmlformats.org/officeDocument/2006/relationships/image" Target="../media/image38.png"/></Relationships>
</file>

<file path=ppt/slides/_rels/slide6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svg"/></Relationships>
</file>

<file path=ppt/slides/_rels/slide6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5.xml"/><Relationship Id="rId4" Type="http://schemas.openxmlformats.org/officeDocument/2006/relationships/image" Target="../media/image93.png"/></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100.png"/><Relationship Id="rId1" Type="http://schemas.openxmlformats.org/officeDocument/2006/relationships/slideLayout" Target="../slideLayouts/slideLayout5.xml"/><Relationship Id="rId6" Type="http://schemas.openxmlformats.org/officeDocument/2006/relationships/image" Target="../media/image32.svg"/><Relationship Id="rId11" Type="http://schemas.openxmlformats.org/officeDocument/2006/relationships/image" Target="../media/image41.sv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svg"/><Relationship Id="rId9" Type="http://schemas.openxmlformats.org/officeDocument/2006/relationships/image" Target="../media/image37.svg"/></Relationships>
</file>

<file path=ppt/slides/_rels/slide7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102.png"/><Relationship Id="rId3" Type="http://schemas.openxmlformats.org/officeDocument/2006/relationships/image" Target="../media/image29.png"/><Relationship Id="rId7" Type="http://schemas.openxmlformats.org/officeDocument/2006/relationships/image" Target="../media/image33.png"/><Relationship Id="rId12"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 Id="rId6" Type="http://schemas.openxmlformats.org/officeDocument/2006/relationships/image" Target="../media/image32.svg"/><Relationship Id="rId11" Type="http://schemas.openxmlformats.org/officeDocument/2006/relationships/image" Target="../media/image41.svg"/><Relationship Id="rId5" Type="http://schemas.openxmlformats.org/officeDocument/2006/relationships/image" Target="../media/image31.png"/><Relationship Id="rId10" Type="http://schemas.openxmlformats.org/officeDocument/2006/relationships/image" Target="../media/image40.png"/><Relationship Id="rId4" Type="http://schemas.openxmlformats.org/officeDocument/2006/relationships/image" Target="../media/image30.svg"/><Relationship Id="rId9" Type="http://schemas.openxmlformats.org/officeDocument/2006/relationships/image" Target="../media/image37.svg"/></Relationships>
</file>

<file path=ppt/slides/_rels/slide7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svg"/></Relationships>
</file>

<file path=ppt/slides/_rels/slide7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svg"/></Relationships>
</file>

<file path=ppt/slides/_rels/slide7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30.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svg"/><Relationship Id="rId10" Type="http://schemas.openxmlformats.org/officeDocument/2006/relationships/image" Target="../media/image37.sv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svg"/></Relationships>
</file>

<file path=ppt/slides/_rels/slide7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svg"/><Relationship Id="rId2" Type="http://schemas.openxmlformats.org/officeDocument/2006/relationships/image" Target="../media/image27.png"/><Relationship Id="rId16" Type="http://schemas.openxmlformats.org/officeDocument/2006/relationships/image" Target="../media/image41.sv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89.png"/><Relationship Id="rId1" Type="http://schemas.openxmlformats.org/officeDocument/2006/relationships/slideLayout" Target="../slideLayouts/slideLayout5.xml"/><Relationship Id="rId4" Type="http://schemas.openxmlformats.org/officeDocument/2006/relationships/image" Target="../media/image28.svg"/></Relationships>
</file>

<file path=ppt/slides/_rels/slide8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svg"/><Relationship Id="rId2" Type="http://schemas.openxmlformats.org/officeDocument/2006/relationships/image" Target="../media/image27.png"/><Relationship Id="rId16" Type="http://schemas.openxmlformats.org/officeDocument/2006/relationships/image" Target="../media/image41.sv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svg"/></Relationships>
</file>

<file path=ppt/slides/_rels/slide8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37.svg"/><Relationship Id="rId2" Type="http://schemas.openxmlformats.org/officeDocument/2006/relationships/image" Target="../media/image27.png"/><Relationship Id="rId16" Type="http://schemas.openxmlformats.org/officeDocument/2006/relationships/image" Target="../media/image41.sv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sv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svg"/></Relationships>
</file>

<file path=ppt/slides/_rels/slide8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111.png"/><Relationship Id="rId1" Type="http://schemas.openxmlformats.org/officeDocument/2006/relationships/slideLayout" Target="../slideLayouts/slideLayout5.xml"/><Relationship Id="rId4" Type="http://schemas.openxmlformats.org/officeDocument/2006/relationships/image" Target="../media/image39.svg"/></Relationships>
</file>

<file path=ppt/slides/_rels/slide88.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40.png"/><Relationship Id="rId3" Type="http://schemas.openxmlformats.org/officeDocument/2006/relationships/image" Target="../media/image28.svg"/><Relationship Id="rId7" Type="http://schemas.openxmlformats.org/officeDocument/2006/relationships/image" Target="../media/image32.svg"/><Relationship Id="rId12" Type="http://schemas.openxmlformats.org/officeDocument/2006/relationships/image" Target="../media/image113.svg"/><Relationship Id="rId2" Type="http://schemas.openxmlformats.org/officeDocument/2006/relationships/image" Target="../media/image27.png"/><Relationship Id="rId1" Type="http://schemas.openxmlformats.org/officeDocument/2006/relationships/slideLayout" Target="../slideLayouts/slideLayout5.xml"/><Relationship Id="rId6" Type="http://schemas.openxmlformats.org/officeDocument/2006/relationships/image" Target="../media/image31.png"/><Relationship Id="rId11" Type="http://schemas.openxmlformats.org/officeDocument/2006/relationships/image" Target="../media/image112.png"/><Relationship Id="rId5" Type="http://schemas.openxmlformats.org/officeDocument/2006/relationships/image" Target="../media/image30.svg"/><Relationship Id="rId10" Type="http://schemas.openxmlformats.org/officeDocument/2006/relationships/image" Target="../media/image39.svg"/><Relationship Id="rId4" Type="http://schemas.openxmlformats.org/officeDocument/2006/relationships/image" Target="../media/image29.png"/><Relationship Id="rId9" Type="http://schemas.openxmlformats.org/officeDocument/2006/relationships/image" Target="../media/image38.png"/><Relationship Id="rId14" Type="http://schemas.openxmlformats.org/officeDocument/2006/relationships/image" Target="../media/image41.sv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sz="2400" dirty="0"/>
              <a:t>Make your Cloud Applications Function for real – </a:t>
            </a:r>
            <a:br>
              <a:rPr lang="en-US" sz="2400" dirty="0"/>
            </a:br>
            <a:br>
              <a:rPr lang="en-US" sz="2400" dirty="0"/>
            </a:br>
            <a:r>
              <a:rPr lang="en-US" sz="2400" dirty="0"/>
              <a:t>A Complete Overview of Oracle Functions as a Service</a:t>
            </a:r>
            <a:endParaRPr lang="nl-NL" sz="20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Oracle Groundbreakers Tour 2020 EMEA | Make your Cloud Applications Function for real</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4020331"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Oracle </a:t>
            </a:r>
            <a:r>
              <a:rPr lang="nl-NL" sz="1350" b="1" kern="1200" dirty="0" err="1">
                <a:ea typeface="+mn-ea"/>
                <a:cs typeface="+mn-cs"/>
              </a:rPr>
              <a:t>Groundbreakers</a:t>
            </a:r>
            <a:r>
              <a:rPr lang="nl-NL" sz="1350" b="1" kern="1200" dirty="0">
                <a:ea typeface="+mn-ea"/>
                <a:cs typeface="+mn-cs"/>
              </a:rPr>
              <a:t> Tour 2020 EMEA</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406356" y="4296274"/>
            <a:ext cx="610923" cy="551452"/>
          </a:xfrm>
          <a:prstGeom prst="rect">
            <a:avLst/>
          </a:prstGeom>
          <a:ln>
            <a:noFill/>
          </a:ln>
          <a:effectLst>
            <a:outerShdw blurRad="292100" dist="139700" dir="2700000" algn="tl" rotWithShape="0">
              <a:srgbClr val="333333">
                <a:alpha val="65000"/>
              </a:srgbClr>
            </a:outerShdw>
          </a:effectLst>
        </p:spPr>
      </p:pic>
      <p:pic>
        <p:nvPicPr>
          <p:cNvPr id="12" name="Picture 2" descr="Image result for java rockstar">
            <a:extLst>
              <a:ext uri="{FF2B5EF4-FFF2-40B4-BE49-F238E27FC236}">
                <a16:creationId xmlns:a16="http://schemas.microsoft.com/office/drawing/2014/main" id="{DBD8DB5F-7C59-4154-9494-514D3A4DD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875" y="4602939"/>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8C64AEB-4B04-4FB0-AA72-FD9995F3F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2075" y="4572000"/>
            <a:ext cx="337926" cy="3379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AF43E25-FF5A-4047-858A-02064C461CF4}"/>
              </a:ext>
            </a:extLst>
          </p:cNvPr>
          <p:cNvSpPr txBox="1"/>
          <p:nvPr/>
        </p:nvSpPr>
        <p:spPr>
          <a:xfrm>
            <a:off x="6062684" y="4572000"/>
            <a:ext cx="3048431" cy="400110"/>
          </a:xfrm>
          <a:prstGeom prst="rect">
            <a:avLst/>
          </a:prstGeom>
          <a:noFill/>
        </p:spPr>
        <p:txBody>
          <a:bodyPr wrap="square" lIns="0" tIns="0" rIns="0" bIns="0" rtlCol="0">
            <a:spAutoFit/>
          </a:bodyPr>
          <a:lstStyle/>
          <a:p>
            <a:pPr algn="r"/>
            <a:r>
              <a:rPr lang="nl-NL" sz="1300" dirty="0">
                <a:solidFill>
                  <a:schemeClr val="tx1"/>
                </a:solidFill>
              </a:rPr>
              <a:t>Sources </a:t>
            </a:r>
            <a:r>
              <a:rPr lang="nl-NL" sz="1300" dirty="0" err="1">
                <a:solidFill>
                  <a:schemeClr val="tx1"/>
                </a:solidFill>
              </a:rPr>
              <a:t>and</a:t>
            </a:r>
            <a:r>
              <a:rPr lang="nl-NL" sz="1300" dirty="0">
                <a:solidFill>
                  <a:schemeClr val="tx1"/>
                </a:solidFill>
              </a:rPr>
              <a:t> slides:</a:t>
            </a:r>
            <a:r>
              <a:rPr lang="nl-NL" sz="1300" b="1" dirty="0">
                <a:solidFill>
                  <a:schemeClr val="tx1"/>
                </a:solidFill>
              </a:rPr>
              <a:t> </a:t>
            </a:r>
            <a:br>
              <a:rPr lang="nl-NL" sz="1300" b="1" dirty="0">
                <a:solidFill>
                  <a:schemeClr val="tx1"/>
                </a:solidFill>
              </a:rPr>
            </a:br>
            <a:r>
              <a:rPr lang="nl-NL" sz="1300" b="1" dirty="0">
                <a:solidFill>
                  <a:schemeClr val="tx1"/>
                </a:solidFill>
              </a:rPr>
              <a:t>bit.ly/…</a:t>
            </a:r>
            <a:endParaRPr lang="en-NL" sz="1300" b="1" dirty="0" err="1">
              <a:solidFill>
                <a:schemeClr val="tx1"/>
              </a:solidFill>
            </a:endParaRPr>
          </a:p>
        </p:txBody>
      </p:sp>
    </p:spTree>
    <p:extLst>
      <p:ext uri="{BB962C8B-B14F-4D97-AF65-F5344CB8AC3E}">
        <p14:creationId xmlns:p14="http://schemas.microsoft.com/office/powerpoint/2010/main" val="273641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FBE3-7CC3-401B-AF0A-6478A8EAC9E0}"/>
              </a:ext>
            </a:extLst>
          </p:cNvPr>
          <p:cNvSpPr>
            <a:spLocks noGrp="1"/>
          </p:cNvSpPr>
          <p:nvPr>
            <p:ph type="title"/>
          </p:nvPr>
        </p:nvSpPr>
        <p:spPr/>
        <p:txBody>
          <a:bodyPr/>
          <a:lstStyle/>
          <a:p>
            <a:r>
              <a:rPr lang="en-US" dirty="0"/>
              <a:t>Mental picture vs Physical reality</a:t>
            </a:r>
          </a:p>
        </p:txBody>
      </p:sp>
      <p:sp>
        <p:nvSpPr>
          <p:cNvPr id="3" name="Content Placeholder 2">
            <a:extLst>
              <a:ext uri="{FF2B5EF4-FFF2-40B4-BE49-F238E27FC236}">
                <a16:creationId xmlns:a16="http://schemas.microsoft.com/office/drawing/2014/main" id="{34D430D4-1803-4AB4-B3DF-47E53E922DA6}"/>
              </a:ext>
            </a:extLst>
          </p:cNvPr>
          <p:cNvSpPr>
            <a:spLocks noGrp="1"/>
          </p:cNvSpPr>
          <p:nvPr>
            <p:ph idx="1"/>
          </p:nvPr>
        </p:nvSpPr>
        <p:spPr/>
        <p:txBody>
          <a:bodyPr/>
          <a:lstStyle/>
          <a:p>
            <a:r>
              <a:rPr lang="en-US" dirty="0"/>
              <a:t>Stateless? One execution per instance? Serverless?</a:t>
            </a:r>
          </a:p>
          <a:p>
            <a:r>
              <a:rPr lang="en-US" dirty="0"/>
              <a:t>Explore</a:t>
            </a:r>
          </a:p>
          <a:p>
            <a:pPr lvl="1"/>
            <a:r>
              <a:rPr lang="en-US" dirty="0"/>
              <a:t>Cross execution state (memory)</a:t>
            </a:r>
          </a:p>
          <a:p>
            <a:pPr lvl="1"/>
            <a:r>
              <a:rPr lang="en-US" dirty="0"/>
              <a:t>Multiple concurrent requests </a:t>
            </a:r>
          </a:p>
          <a:p>
            <a:pPr lvl="1"/>
            <a:r>
              <a:rPr lang="en-US" dirty="0"/>
              <a:t>Lifetime of an instance</a:t>
            </a:r>
          </a:p>
          <a:p>
            <a:pPr lvl="1"/>
            <a:r>
              <a:rPr lang="en-US" dirty="0"/>
              <a:t>Container details</a:t>
            </a:r>
          </a:p>
          <a:p>
            <a:r>
              <a:rPr lang="en-US" dirty="0"/>
              <a:t>Function with</a:t>
            </a:r>
          </a:p>
          <a:p>
            <a:pPr lvl="1"/>
            <a:r>
              <a:rPr lang="en-US" dirty="0"/>
              <a:t>Request counter (as cross execution state)</a:t>
            </a:r>
          </a:p>
          <a:p>
            <a:pPr lvl="1"/>
            <a:r>
              <a:rPr lang="en-US" dirty="0"/>
              <a:t>Concurrent requests counter (and multi second delay)</a:t>
            </a:r>
          </a:p>
          <a:p>
            <a:pPr lvl="1"/>
            <a:r>
              <a:rPr lang="en-US" dirty="0"/>
              <a:t>Write ‘still alive’ log messages</a:t>
            </a:r>
          </a:p>
          <a:p>
            <a:pPr lvl="1"/>
            <a:r>
              <a:rPr lang="en-US" dirty="0"/>
              <a:t>Get host details (from </a:t>
            </a:r>
            <a:r>
              <a:rPr lang="en-US" dirty="0" err="1"/>
              <a:t>Fn</a:t>
            </a:r>
            <a:r>
              <a:rPr lang="en-US" dirty="0"/>
              <a:t> context)</a:t>
            </a:r>
          </a:p>
          <a:p>
            <a:pPr lvl="1"/>
            <a:endParaRPr lang="en-US" dirty="0"/>
          </a:p>
          <a:p>
            <a:pPr lvl="1"/>
            <a:endParaRPr lang="en-US" dirty="0"/>
          </a:p>
        </p:txBody>
      </p:sp>
      <p:sp>
        <p:nvSpPr>
          <p:cNvPr id="4" name="Footer Placeholder 3">
            <a:extLst>
              <a:ext uri="{FF2B5EF4-FFF2-40B4-BE49-F238E27FC236}">
                <a16:creationId xmlns:a16="http://schemas.microsoft.com/office/drawing/2014/main" id="{4AC1F2AD-2CCC-4268-99F1-75557BC6A8B8}"/>
              </a:ext>
            </a:extLst>
          </p:cNvPr>
          <p:cNvSpPr>
            <a:spLocks noGrp="1"/>
          </p:cNvSpPr>
          <p:nvPr>
            <p:ph type="ftr" sz="quarter" idx="11"/>
          </p:nvPr>
        </p:nvSpPr>
        <p:spPr/>
        <p:txBody>
          <a:bodyPr/>
          <a:lstStyle/>
          <a:p>
            <a:r>
              <a:rPr lang="en-US" dirty="0"/>
              <a:t>Oracle Groundbreakers Tour 2020 EMEA | Make your Cloud Applications Function for real</a:t>
            </a:r>
            <a:endParaRPr lang="en-NL" dirty="0"/>
          </a:p>
        </p:txBody>
      </p:sp>
    </p:spTree>
    <p:extLst>
      <p:ext uri="{BB962C8B-B14F-4D97-AF65-F5344CB8AC3E}">
        <p14:creationId xmlns:p14="http://schemas.microsoft.com/office/powerpoint/2010/main" val="34503266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2340359" y="96750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3068507" y="9675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2134" y="149694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09" y="159374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748" y="217820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356" y="113874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671" y="205575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2441556" y="176027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2880360" y="320960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260" y="396331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4" name="Footer Placeholder 3">
            <a:extLst>
              <a:ext uri="{FF2B5EF4-FFF2-40B4-BE49-F238E27FC236}">
                <a16:creationId xmlns:a16="http://schemas.microsoft.com/office/drawing/2014/main" id="{4549E3AD-D8A3-4F11-BD6F-AF24EE7C6E3D}"/>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Oracle Groundbreakers Tour 2020 EMEA | Make your Cloud Applications Function for real</a:t>
            </a:r>
            <a:endParaRPr lang="en-NL" dirty="0"/>
          </a:p>
        </p:txBody>
      </p:sp>
    </p:spTree>
    <p:extLst>
      <p:ext uri="{BB962C8B-B14F-4D97-AF65-F5344CB8AC3E}">
        <p14:creationId xmlns:p14="http://schemas.microsoft.com/office/powerpoint/2010/main" val="34334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 “execution engine”</a:t>
            </a:r>
          </a:p>
        </p:txBody>
      </p:sp>
      <p:sp>
        <p:nvSpPr>
          <p:cNvPr id="7" name="Freeform: Shape 6">
            <a:extLst>
              <a:ext uri="{FF2B5EF4-FFF2-40B4-BE49-F238E27FC236}">
                <a16:creationId xmlns:a16="http://schemas.microsoft.com/office/drawing/2014/main" id="{D7416032-AB09-4C39-B2DC-1C0FA37A6313}"/>
              </a:ext>
            </a:extLst>
          </p:cNvPr>
          <p:cNvSpPr/>
          <p:nvPr/>
        </p:nvSpPr>
        <p:spPr>
          <a:xfrm>
            <a:off x="1301800" y="99036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2029948" y="99036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3575" y="151980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350" y="161660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189" y="220106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797" y="116160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112" y="207861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402997" y="178313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1841801" y="323246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701" y="398617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2CB30570-C513-4EB9-B0B0-0E0D1FD5CA9F}"/>
              </a:ext>
            </a:extLst>
          </p:cNvPr>
          <p:cNvSpPr/>
          <p:nvPr/>
        </p:nvSpPr>
        <p:spPr>
          <a:xfrm>
            <a:off x="6507193" y="1683852"/>
            <a:ext cx="2467620" cy="2148960"/>
          </a:xfrm>
          <a:prstGeom prst="cub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Gears">
            <a:extLst>
              <a:ext uri="{FF2B5EF4-FFF2-40B4-BE49-F238E27FC236}">
                <a16:creationId xmlns:a16="http://schemas.microsoft.com/office/drawing/2014/main" id="{99A722EA-E2DE-4177-B0F6-CEAEECA58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1400" y="2918412"/>
            <a:ext cx="914400" cy="914400"/>
          </a:xfrm>
          <a:prstGeom prst="rect">
            <a:avLst/>
          </a:prstGeom>
        </p:spPr>
      </p:pic>
      <p:sp>
        <p:nvSpPr>
          <p:cNvPr id="5" name="Arrow: Right 4">
            <a:extLst>
              <a:ext uri="{FF2B5EF4-FFF2-40B4-BE49-F238E27FC236}">
                <a16:creationId xmlns:a16="http://schemas.microsoft.com/office/drawing/2014/main" id="{40A84391-D6D4-4FB8-864A-EDF5CC66B009}"/>
              </a:ext>
            </a:extLst>
          </p:cNvPr>
          <p:cNvSpPr/>
          <p:nvPr/>
        </p:nvSpPr>
        <p:spPr>
          <a:xfrm>
            <a:off x="5360795" y="188315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5334615" y="312298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F34675E-D145-49F4-937A-835C241F2EA3}"/>
              </a:ext>
            </a:extLst>
          </p:cNvPr>
          <p:cNvSpPr>
            <a:spLocks noGrp="1"/>
          </p:cNvSpPr>
          <p:nvPr>
            <p:ph idx="1"/>
          </p:nvPr>
        </p:nvSpPr>
        <p:spPr/>
        <p:txBody>
          <a:bodyPr/>
          <a:lstStyle/>
          <a:p>
            <a:endParaRPr lang="en-US"/>
          </a:p>
        </p:txBody>
      </p:sp>
      <p:sp>
        <p:nvSpPr>
          <p:cNvPr id="13" name="Arrow: Down 12">
            <a:extLst>
              <a:ext uri="{FF2B5EF4-FFF2-40B4-BE49-F238E27FC236}">
                <a16:creationId xmlns:a16="http://schemas.microsoft.com/office/drawing/2014/main" id="{2B976B78-0AD1-44BE-A928-5D7EF59CF691}"/>
              </a:ext>
            </a:extLst>
          </p:cNvPr>
          <p:cNvSpPr/>
          <p:nvPr/>
        </p:nvSpPr>
        <p:spPr>
          <a:xfrm>
            <a:off x="7545468" y="1514192"/>
            <a:ext cx="459770" cy="44963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1FB60440-8969-46FA-9E8E-7C732BD6BD8C}"/>
              </a:ext>
            </a:extLst>
          </p:cNvPr>
          <p:cNvSpPr/>
          <p:nvPr/>
        </p:nvSpPr>
        <p:spPr>
          <a:xfrm>
            <a:off x="6176575" y="640080"/>
            <a:ext cx="1374825" cy="724272"/>
          </a:xfrm>
          <a:prstGeom prst="wedgeRectCallout">
            <a:avLst>
              <a:gd name="adj1" fmla="val 63413"/>
              <a:gd name="adj2" fmla="val 8985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Configuration Parameters</a:t>
            </a:r>
          </a:p>
        </p:txBody>
      </p:sp>
      <p:sp>
        <p:nvSpPr>
          <p:cNvPr id="23" name="Footer Placeholder 3">
            <a:extLst>
              <a:ext uri="{FF2B5EF4-FFF2-40B4-BE49-F238E27FC236}">
                <a16:creationId xmlns:a16="http://schemas.microsoft.com/office/drawing/2014/main" id="{F1AF4CB2-E883-479D-8EA8-9A9FA6CE48C4}"/>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Tree>
    <p:extLst>
      <p:ext uri="{BB962C8B-B14F-4D97-AF65-F5344CB8AC3E}">
        <p14:creationId xmlns:p14="http://schemas.microsoft.com/office/powerpoint/2010/main" val="231058750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2" name="Speech Bubble: Rectangle 1031">
            <a:extLst>
              <a:ext uri="{FF2B5EF4-FFF2-40B4-BE49-F238E27FC236}">
                <a16:creationId xmlns:a16="http://schemas.microsoft.com/office/drawing/2014/main" id="{618A9B2D-1C66-4264-A62F-E0D8EE9EF348}"/>
              </a:ext>
            </a:extLst>
          </p:cNvPr>
          <p:cNvSpPr/>
          <p:nvPr/>
        </p:nvSpPr>
        <p:spPr>
          <a:xfrm>
            <a:off x="5409023" y="4524469"/>
            <a:ext cx="3506377" cy="331031"/>
          </a:xfrm>
          <a:prstGeom prst="wedgeRectCallout">
            <a:avLst>
              <a:gd name="adj1" fmla="val 31831"/>
              <a:gd name="adj2" fmla="val -121652"/>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33" name="TextBox 1032">
            <a:extLst>
              <a:ext uri="{FF2B5EF4-FFF2-40B4-BE49-F238E27FC236}">
                <a16:creationId xmlns:a16="http://schemas.microsoft.com/office/drawing/2014/main" id="{51E26CAB-6F49-42B2-81F3-687AFAC7C2E4}"/>
              </a:ext>
            </a:extLst>
          </p:cNvPr>
          <p:cNvSpPr txBox="1"/>
          <p:nvPr/>
        </p:nvSpPr>
        <p:spPr>
          <a:xfrm>
            <a:off x="5470494" y="4539180"/>
            <a:ext cx="3444906" cy="307777"/>
          </a:xfrm>
          <a:prstGeom prst="rect">
            <a:avLst/>
          </a:prstGeom>
          <a:noFill/>
        </p:spPr>
        <p:txBody>
          <a:bodyPr wrap="square" lIns="0" tIns="0" rIns="0" bIns="0" rtlCol="0">
            <a:spAutoFit/>
          </a:bodyPr>
          <a:lstStyle/>
          <a:p>
            <a:r>
              <a:rPr lang="en-US" sz="1000" dirty="0">
                <a:solidFill>
                  <a:schemeClr val="bg1">
                    <a:lumMod val="50000"/>
                  </a:schemeClr>
                </a:solidFill>
              </a:rPr>
              <a:t>go, java8, java9, java, java11, node, python, python3.6, python, python3.7, ruby, and </a:t>
            </a:r>
            <a:r>
              <a:rPr lang="en-US" sz="1000" dirty="0" err="1">
                <a:solidFill>
                  <a:schemeClr val="bg1">
                    <a:lumMod val="50000"/>
                  </a:schemeClr>
                </a:solidFill>
              </a:rPr>
              <a:t>kotlin</a:t>
            </a:r>
            <a:endParaRPr lang="en-US" sz="1050" dirty="0">
              <a:solidFill>
                <a:schemeClr val="bg1">
                  <a:lumMod val="50000"/>
                </a:schemeClr>
              </a:solidFill>
            </a:endParaRPr>
          </a:p>
        </p:txBody>
      </p: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03242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animBg="1"/>
      <p:bldP spid="28" grpId="0" animBg="1"/>
      <p:bldP spid="29" grpId="0" animBg="1"/>
      <p:bldP spid="1032" grpId="0" animBg="1"/>
      <p:bldP spid="1033" grpId="0"/>
      <p:bldP spid="104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440724" y="1104258"/>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&amp; Deploy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CF00CB9-DAB7-4C18-A5D8-8204F8215C5B}"/>
              </a:ext>
            </a:extLst>
          </p:cNvPr>
          <p:cNvCxnSpPr/>
          <p:nvPr/>
        </p:nvCxnSpPr>
        <p:spPr>
          <a:xfrm flipV="1">
            <a:off x="7429500" y="3587209"/>
            <a:ext cx="0"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75E3AB5D-89B5-4505-A535-1E7042F650E2}"/>
              </a:ext>
            </a:extLst>
          </p:cNvPr>
          <p:cNvSpPr/>
          <p:nvPr/>
        </p:nvSpPr>
        <p:spPr>
          <a:xfrm>
            <a:off x="8618504" y="1639468"/>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7895818" y="2632845"/>
            <a:ext cx="1838645" cy="200055"/>
          </a:xfrm>
          <a:prstGeom prst="rect">
            <a:avLst/>
          </a:prstGeom>
          <a:noFill/>
        </p:spPr>
        <p:txBody>
          <a:bodyPr wrap="none" lIns="0" tIns="0" rIns="0" bIns="0" rtlCol="0">
            <a:spAutoFit/>
          </a:bodyPr>
          <a:lstStyle/>
          <a:p>
            <a:r>
              <a:rPr lang="en-US" sz="1300" dirty="0"/>
              <a:t>Oracle Functions on OCI</a:t>
            </a:r>
          </a:p>
        </p:txBody>
      </p:sp>
      <p:sp>
        <p:nvSpPr>
          <p:cNvPr id="1039" name="Arrow: Right 1038">
            <a:extLst>
              <a:ext uri="{FF2B5EF4-FFF2-40B4-BE49-F238E27FC236}">
                <a16:creationId xmlns:a16="http://schemas.microsoft.com/office/drawing/2014/main" id="{D9F3E130-F2FC-4F4C-A4F7-D00E3951B00B}"/>
              </a:ext>
            </a:extLst>
          </p:cNvPr>
          <p:cNvSpPr/>
          <p:nvPr/>
        </p:nvSpPr>
        <p:spPr>
          <a:xfrm>
            <a:off x="7579291" y="2718464"/>
            <a:ext cx="1135822" cy="48768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041" name="Straight Arrow Connector 1040">
            <a:extLst>
              <a:ext uri="{FF2B5EF4-FFF2-40B4-BE49-F238E27FC236}">
                <a16:creationId xmlns:a16="http://schemas.microsoft.com/office/drawing/2014/main" id="{17CB50E5-C5FF-470B-BDCC-9974F9BF286E}"/>
              </a:ext>
            </a:extLst>
          </p:cNvPr>
          <p:cNvCxnSpPr>
            <a:cxnSpLocks/>
            <a:endCxn id="3" idx="4"/>
          </p:cNvCxnSpPr>
          <p:nvPr/>
        </p:nvCxnSpPr>
        <p:spPr>
          <a:xfrm flipH="1" flipV="1">
            <a:off x="6850776" y="735258"/>
            <a:ext cx="1464114" cy="2128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Speech Bubble: Rectangle 50">
            <a:extLst>
              <a:ext uri="{FF2B5EF4-FFF2-40B4-BE49-F238E27FC236}">
                <a16:creationId xmlns:a16="http://schemas.microsoft.com/office/drawing/2014/main" id="{90597106-3BED-46D5-8C2F-78B8C59C72E6}"/>
              </a:ext>
            </a:extLst>
          </p:cNvPr>
          <p:cNvSpPr/>
          <p:nvPr/>
        </p:nvSpPr>
        <p:spPr>
          <a:xfrm>
            <a:off x="7407578" y="391981"/>
            <a:ext cx="1651525" cy="1204827"/>
          </a:xfrm>
          <a:prstGeom prst="wedgeRectCallout">
            <a:avLst>
              <a:gd name="adj1" fmla="val 9381"/>
              <a:gd name="adj2" fmla="val 16039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694720A8-A3DD-4714-B085-5289F49BFB46}"/>
              </a:ext>
            </a:extLst>
          </p:cNvPr>
          <p:cNvSpPr txBox="1"/>
          <p:nvPr/>
        </p:nvSpPr>
        <p:spPr>
          <a:xfrm>
            <a:off x="7470363" y="402383"/>
            <a:ext cx="1588740" cy="1077218"/>
          </a:xfrm>
          <a:prstGeom prst="rect">
            <a:avLst/>
          </a:prstGeom>
          <a:noFill/>
        </p:spPr>
        <p:txBody>
          <a:bodyPr wrap="square" lIns="0" tIns="0" rIns="0" bIns="0" rtlCol="0">
            <a:spAutoFit/>
          </a:bodyPr>
          <a:lstStyle/>
          <a:p>
            <a:r>
              <a:rPr lang="en-US" sz="1000" dirty="0"/>
              <a:t>Deploy Function Application</a:t>
            </a:r>
          </a:p>
          <a:p>
            <a:r>
              <a:rPr lang="en-US" sz="1000" dirty="0"/>
              <a:t>Associated with Network &amp; Compartment</a:t>
            </a:r>
            <a:br>
              <a:rPr lang="en-US" sz="1000" dirty="0"/>
            </a:br>
            <a:endParaRPr lang="en-US" sz="1000" dirty="0"/>
          </a:p>
          <a:p>
            <a:r>
              <a:rPr lang="en-US" sz="1000" dirty="0"/>
              <a:t>Specify max time to run and memory shape (128, 256, 512, 1024 MB) for function </a:t>
            </a:r>
            <a:endParaRPr lang="en-US" sz="1050" dirty="0"/>
          </a:p>
        </p:txBody>
      </p:sp>
    </p:spTree>
    <p:extLst>
      <p:ext uri="{BB962C8B-B14F-4D97-AF65-F5344CB8AC3E}">
        <p14:creationId xmlns:p14="http://schemas.microsoft.com/office/powerpoint/2010/main" val="33009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39"/>
                                        </p:tgtEl>
                                        <p:attrNameLst>
                                          <p:attrName>style.visibility</p:attrName>
                                        </p:attrNameLst>
                                      </p:cBhvr>
                                      <p:to>
                                        <p:strVal val="visible"/>
                                      </p:to>
                                    </p:set>
                                    <p:animEffect transition="in" filter="fade">
                                      <p:cBhvr>
                                        <p:cTn id="18" dur="500"/>
                                        <p:tgtEl>
                                          <p:spTgt spid="1039"/>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36" grpId="0" animBg="1"/>
      <p:bldP spid="1038" grpId="0"/>
      <p:bldP spid="1039" grpId="0" animBg="1"/>
      <p:bldP spid="51" grpId="0" animBg="1"/>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0" name="Freeform: Shape 19">
            <a:extLst>
              <a:ext uri="{FF2B5EF4-FFF2-40B4-BE49-F238E27FC236}">
                <a16:creationId xmlns:a16="http://schemas.microsoft.com/office/drawing/2014/main" id="{97F376BC-8216-4D5D-9C31-4619386C639A}"/>
              </a:ext>
            </a:extLst>
          </p:cNvPr>
          <p:cNvSpPr/>
          <p:nvPr/>
        </p:nvSpPr>
        <p:spPr>
          <a:xfrm>
            <a:off x="1558672" y="2730565"/>
            <a:ext cx="2449448" cy="523175"/>
          </a:xfrm>
          <a:custGeom>
            <a:avLst/>
            <a:gdLst>
              <a:gd name="connsiteX0" fmla="*/ 0 w 2308860"/>
              <a:gd name="connsiteY0" fmla="*/ 523175 h 523175"/>
              <a:gd name="connsiteX1" fmla="*/ 975360 w 2308860"/>
              <a:gd name="connsiteY1" fmla="*/ 50735 h 523175"/>
              <a:gd name="connsiteX2" fmla="*/ 2308860 w 2308860"/>
              <a:gd name="connsiteY2" fmla="*/ 35495 h 523175"/>
            </a:gdLst>
            <a:ahLst/>
            <a:cxnLst>
              <a:cxn ang="0">
                <a:pos x="connsiteX0" y="connsiteY0"/>
              </a:cxn>
              <a:cxn ang="0">
                <a:pos x="connsiteX1" y="connsiteY1"/>
              </a:cxn>
              <a:cxn ang="0">
                <a:pos x="connsiteX2" y="connsiteY2"/>
              </a:cxn>
            </a:cxnLst>
            <a:rect l="l" t="t" r="r" b="b"/>
            <a:pathLst>
              <a:path w="2308860" h="523175">
                <a:moveTo>
                  <a:pt x="0" y="523175"/>
                </a:moveTo>
                <a:cubicBezTo>
                  <a:pt x="295275" y="327595"/>
                  <a:pt x="590550" y="132015"/>
                  <a:pt x="975360" y="50735"/>
                </a:cubicBezTo>
                <a:cubicBezTo>
                  <a:pt x="1360170" y="-30545"/>
                  <a:pt x="1834515" y="2475"/>
                  <a:pt x="2308860" y="35495"/>
                </a:cubicBezTo>
              </a:path>
            </a:pathLst>
          </a:cu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peech Bubble: Rectangle 62">
            <a:extLst>
              <a:ext uri="{FF2B5EF4-FFF2-40B4-BE49-F238E27FC236}">
                <a16:creationId xmlns:a16="http://schemas.microsoft.com/office/drawing/2014/main" id="{4CD8D5AF-B314-46B7-B850-87AB08AD2CF1}"/>
              </a:ext>
            </a:extLst>
          </p:cNvPr>
          <p:cNvSpPr/>
          <p:nvPr/>
        </p:nvSpPr>
        <p:spPr>
          <a:xfrm>
            <a:off x="6300248" y="652452"/>
            <a:ext cx="2348451" cy="1204827"/>
          </a:xfrm>
          <a:prstGeom prst="wedgeRectCallout">
            <a:avLst>
              <a:gd name="adj1" fmla="val -52445"/>
              <a:gd name="adj2" fmla="val 112961"/>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DC9743D9-7658-4674-B869-5D9B90AB471B}"/>
              </a:ext>
            </a:extLst>
          </p:cNvPr>
          <p:cNvSpPr txBox="1"/>
          <p:nvPr/>
        </p:nvSpPr>
        <p:spPr>
          <a:xfrm>
            <a:off x="6363032" y="662854"/>
            <a:ext cx="2285667" cy="1238801"/>
          </a:xfrm>
          <a:prstGeom prst="rect">
            <a:avLst/>
          </a:prstGeom>
          <a:noFill/>
        </p:spPr>
        <p:txBody>
          <a:bodyPr wrap="square" lIns="0" tIns="0" rIns="0" bIns="0" rtlCol="0">
            <a:spAutoFit/>
          </a:bodyPr>
          <a:lstStyle/>
          <a:p>
            <a:r>
              <a:rPr lang="en-US" sz="1000" dirty="0"/>
              <a:t>128 MB Memory, 32MB File System</a:t>
            </a:r>
          </a:p>
          <a:p>
            <a:r>
              <a:rPr lang="en-US" sz="1000" dirty="0"/>
              <a:t>File system can be read, /</a:t>
            </a:r>
            <a:r>
              <a:rPr lang="en-US" sz="1000" dirty="0" err="1"/>
              <a:t>tmp</a:t>
            </a:r>
            <a:r>
              <a:rPr lang="en-US" sz="1000" dirty="0"/>
              <a:t> can be written to</a:t>
            </a:r>
          </a:p>
          <a:p>
            <a:r>
              <a:rPr lang="en-US" sz="1000" dirty="0"/>
              <a:t>Configuration Parameters available as Environment Variables</a:t>
            </a:r>
          </a:p>
          <a:p>
            <a:endParaRPr lang="en-US" sz="1000" dirty="0"/>
          </a:p>
          <a:p>
            <a:r>
              <a:rPr lang="en-US" sz="1000" dirty="0"/>
              <a:t>Host name available in </a:t>
            </a:r>
            <a:r>
              <a:rPr lang="en-US" sz="1000" dirty="0" err="1"/>
              <a:t>ctx</a:t>
            </a:r>
            <a:r>
              <a:rPr lang="en-US" sz="1000" dirty="0"/>
              <a:t> parameter</a:t>
            </a:r>
          </a:p>
          <a:p>
            <a:endParaRPr lang="en-US" sz="1050" dirty="0"/>
          </a:p>
        </p:txBody>
      </p:sp>
      <p:sp>
        <p:nvSpPr>
          <p:cNvPr id="65" name="Speech Bubble: Rectangle 64">
            <a:extLst>
              <a:ext uri="{FF2B5EF4-FFF2-40B4-BE49-F238E27FC236}">
                <a16:creationId xmlns:a16="http://schemas.microsoft.com/office/drawing/2014/main" id="{3DA1A22E-5D6E-47E6-9D09-947601B0BE70}"/>
              </a:ext>
            </a:extLst>
          </p:cNvPr>
          <p:cNvSpPr/>
          <p:nvPr/>
        </p:nvSpPr>
        <p:spPr>
          <a:xfrm>
            <a:off x="1684772" y="3741316"/>
            <a:ext cx="1098624" cy="902556"/>
          </a:xfrm>
          <a:prstGeom prst="wedgeRectCallout">
            <a:avLst>
              <a:gd name="adj1" fmla="val -64930"/>
              <a:gd name="adj2" fmla="val -10125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Memory Shape, Max Time to Run, Configuration Parameters</a:t>
            </a:r>
          </a:p>
        </p:txBody>
      </p:sp>
      <p:sp>
        <p:nvSpPr>
          <p:cNvPr id="21" name="Rectangle 20">
            <a:extLst>
              <a:ext uri="{FF2B5EF4-FFF2-40B4-BE49-F238E27FC236}">
                <a16:creationId xmlns:a16="http://schemas.microsoft.com/office/drawing/2014/main" id="{9942D018-8F2A-410E-AFEF-63B6B00F6921}"/>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a:t>
            </a:r>
          </a:p>
        </p:txBody>
      </p:sp>
      <p:cxnSp>
        <p:nvCxnSpPr>
          <p:cNvPr id="31" name="Straight Connector 30">
            <a:extLst>
              <a:ext uri="{FF2B5EF4-FFF2-40B4-BE49-F238E27FC236}">
                <a16:creationId xmlns:a16="http://schemas.microsoft.com/office/drawing/2014/main" id="{82F5DDDD-4580-4932-AFC0-AF1C729A097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0DE8BE-976E-4F20-A6BD-DFE8519B0C75}"/>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C2C6EFDC-95C4-4A10-AF0A-69316312758A}"/>
              </a:ext>
            </a:extLst>
          </p:cNvPr>
          <p:cNvSpPr/>
          <p:nvPr/>
        </p:nvSpPr>
        <p:spPr>
          <a:xfrm>
            <a:off x="3253740" y="1548288"/>
            <a:ext cx="1165860" cy="707232"/>
          </a:xfrm>
          <a:custGeom>
            <a:avLst/>
            <a:gdLst>
              <a:gd name="connsiteX0" fmla="*/ 0 w 1165860"/>
              <a:gd name="connsiteY0" fmla="*/ 36672 h 707232"/>
              <a:gd name="connsiteX1" fmla="*/ 662940 w 1165860"/>
              <a:gd name="connsiteY1" fmla="*/ 74772 h 707232"/>
              <a:gd name="connsiteX2" fmla="*/ 1165860 w 1165860"/>
              <a:gd name="connsiteY2" fmla="*/ 707232 h 707232"/>
            </a:gdLst>
            <a:ahLst/>
            <a:cxnLst>
              <a:cxn ang="0">
                <a:pos x="connsiteX0" y="connsiteY0"/>
              </a:cxn>
              <a:cxn ang="0">
                <a:pos x="connsiteX1" y="connsiteY1"/>
              </a:cxn>
              <a:cxn ang="0">
                <a:pos x="connsiteX2" y="connsiteY2"/>
              </a:cxn>
            </a:cxnLst>
            <a:rect l="l" t="t" r="r" b="b"/>
            <a:pathLst>
              <a:path w="1165860" h="707232">
                <a:moveTo>
                  <a:pt x="0" y="36672"/>
                </a:moveTo>
                <a:cubicBezTo>
                  <a:pt x="234315" y="-158"/>
                  <a:pt x="468630" y="-36988"/>
                  <a:pt x="662940" y="74772"/>
                </a:cubicBezTo>
                <a:cubicBezTo>
                  <a:pt x="857250" y="186532"/>
                  <a:pt x="1011555" y="446882"/>
                  <a:pt x="1165860" y="707232"/>
                </a:cubicBezTo>
              </a:path>
            </a:pathLst>
          </a:cu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432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55" grpId="0" animBg="1"/>
      <p:bldP spid="56" grpId="0" animBg="1"/>
      <p:bldP spid="20" grpId="0" animBg="1"/>
      <p:bldP spid="59" grpId="0" animBg="1"/>
      <p:bldP spid="63" grpId="0" animBg="1"/>
      <p:bldP spid="64" grpId="0"/>
      <p:bldP spid="21" grpId="0"/>
      <p:bldP spid="3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CBE344BB-FF7E-42D9-B411-5D78128240B4}"/>
              </a:ext>
            </a:extLst>
          </p:cNvPr>
          <p:cNvSpPr/>
          <p:nvPr/>
        </p:nvSpPr>
        <p:spPr>
          <a:xfrm rot="10800000">
            <a:off x="1683716" y="3319323"/>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CE4E34D4-6E38-4227-9ABC-C58DA8D9A43D}"/>
              </a:ext>
            </a:extLst>
          </p:cNvPr>
          <p:cNvSpPr/>
          <p:nvPr/>
        </p:nvSpPr>
        <p:spPr>
          <a:xfrm rot="10800000">
            <a:off x="6948" y="3229108"/>
            <a:ext cx="1141086" cy="6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Speech Bubble: Rectangle 36">
            <a:extLst>
              <a:ext uri="{FF2B5EF4-FFF2-40B4-BE49-F238E27FC236}">
                <a16:creationId xmlns:a16="http://schemas.microsoft.com/office/drawing/2014/main" id="{8D333D8F-18AC-406F-B37D-47D397892591}"/>
              </a:ext>
            </a:extLst>
          </p:cNvPr>
          <p:cNvSpPr/>
          <p:nvPr/>
        </p:nvSpPr>
        <p:spPr>
          <a:xfrm>
            <a:off x="5884206" y="652452"/>
            <a:ext cx="2764493" cy="1204827"/>
          </a:xfrm>
          <a:prstGeom prst="wedgeRectCallout">
            <a:avLst>
              <a:gd name="adj1" fmla="val -34804"/>
              <a:gd name="adj2" fmla="val 102209"/>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8" name="TextBox 37">
            <a:extLst>
              <a:ext uri="{FF2B5EF4-FFF2-40B4-BE49-F238E27FC236}">
                <a16:creationId xmlns:a16="http://schemas.microsoft.com/office/drawing/2014/main" id="{CC3DBBFF-CA37-47B1-A574-470A9A4EC40F}"/>
              </a:ext>
            </a:extLst>
          </p:cNvPr>
          <p:cNvSpPr txBox="1"/>
          <p:nvPr/>
        </p:nvSpPr>
        <p:spPr>
          <a:xfrm>
            <a:off x="5915676" y="662854"/>
            <a:ext cx="2733023" cy="1231106"/>
          </a:xfrm>
          <a:prstGeom prst="rect">
            <a:avLst/>
          </a:prstGeom>
          <a:noFill/>
        </p:spPr>
        <p:txBody>
          <a:bodyPr wrap="square" lIns="0" tIns="0" rIns="0" bIns="0" rtlCol="0">
            <a:spAutoFit/>
          </a:bodyPr>
          <a:lstStyle/>
          <a:p>
            <a:r>
              <a:rPr lang="en-US" sz="1000" dirty="0"/>
              <a:t>Container is kept running for 10-15 minutes – primed (hot) for handling more requests.</a:t>
            </a:r>
          </a:p>
          <a:p>
            <a:endParaRPr lang="en-US" sz="1000" dirty="0"/>
          </a:p>
          <a:p>
            <a:r>
              <a:rPr lang="en-US" sz="1000" dirty="0"/>
              <a:t>It is removed when it has been idle for that time.</a:t>
            </a:r>
          </a:p>
          <a:p>
            <a:endParaRPr lang="en-US" sz="1000" dirty="0"/>
          </a:p>
          <a:p>
            <a:r>
              <a:rPr lang="en-US" sz="1000" dirty="0"/>
              <a:t>It retains global state and file system contents during its lifetime. Note: hold on to and reuse expensive connections </a:t>
            </a:r>
            <a:endParaRPr lang="en-US" sz="1050" dirty="0"/>
          </a:p>
        </p:txBody>
      </p:sp>
      <p:sp>
        <p:nvSpPr>
          <p:cNvPr id="39" name="Rectangle 38">
            <a:extLst>
              <a:ext uri="{FF2B5EF4-FFF2-40B4-BE49-F238E27FC236}">
                <a16:creationId xmlns:a16="http://schemas.microsoft.com/office/drawing/2014/main" id="{93DA7C4F-CF6B-466F-8024-C870C7FA95B6}"/>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Stateless</a:t>
            </a:r>
          </a:p>
        </p:txBody>
      </p:sp>
      <p:cxnSp>
        <p:nvCxnSpPr>
          <p:cNvPr id="40" name="Straight Connector 39">
            <a:extLst>
              <a:ext uri="{FF2B5EF4-FFF2-40B4-BE49-F238E27FC236}">
                <a16:creationId xmlns:a16="http://schemas.microsoft.com/office/drawing/2014/main" id="{AA3FDAD9-8324-4A34-A4A3-A39B9B61F28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175EC5-3397-4579-9136-172A2D0D2064}"/>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184887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59"/>
                                        </p:tgtEl>
                                      </p:cBhvr>
                                    </p:animEffect>
                                    <p:set>
                                      <p:cBhvr>
                                        <p:cTn id="18" dur="1" fill="hold">
                                          <p:stCondLst>
                                            <p:cond delay="499"/>
                                          </p:stCondLst>
                                        </p:cTn>
                                        <p:tgtEl>
                                          <p:spTgt spid="59"/>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3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3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35" grpId="0" animBg="1"/>
      <p:bldP spid="35" grpId="1" animBg="1"/>
      <p:bldP spid="36" grpId="0" animBg="1"/>
      <p:bldP spid="36" grpId="1" animBg="1"/>
      <p:bldP spid="37" grpId="0" animBg="1"/>
      <p:bldP spid="38" grpId="0"/>
      <p:bldP spid="3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52912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43" grpId="0" animBg="1"/>
      <p:bldP spid="45" grpId="0" animBg="1"/>
      <p:bldP spid="46" grpId="0" animBg="1"/>
      <p:bldP spid="4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25045" y="234346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71452" y="259443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179088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88783" y="32966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A</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1</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87214" y="312782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44641" y="35279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34187" y="263169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62310" y="288266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9603CCEC-1B53-4419-9EF2-2B30B8DCE95E}"/>
              </a:ext>
            </a:extLst>
          </p:cNvPr>
          <p:cNvGrpSpPr/>
          <p:nvPr/>
        </p:nvGrpSpPr>
        <p:grpSpPr>
          <a:xfrm>
            <a:off x="5211058" y="1206293"/>
            <a:ext cx="1882158" cy="765789"/>
            <a:chOff x="4030962" y="2229139"/>
            <a:chExt cx="2449448" cy="1269141"/>
          </a:xfrm>
        </p:grpSpPr>
        <p:sp>
          <p:nvSpPr>
            <p:cNvPr id="51" name="Rectangle: Rounded Corners 50">
              <a:extLst>
                <a:ext uri="{FF2B5EF4-FFF2-40B4-BE49-F238E27FC236}">
                  <a16:creationId xmlns:a16="http://schemas.microsoft.com/office/drawing/2014/main" id="{88990A52-A5F0-44C8-8E4F-26C21F168F44}"/>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2"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B41DDCA2-270A-4F91-86EF-24246572D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3"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1248798-7333-4366-8A5D-66BDC43C4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14-eu5.startpage.com/wikioimage/8680f1ca8785b0ed1fad43817ffb22d2.png">
              <a:extLst>
                <a:ext uri="{FF2B5EF4-FFF2-40B4-BE49-F238E27FC236}">
                  <a16:creationId xmlns:a16="http://schemas.microsoft.com/office/drawing/2014/main" id="{0934AB81-FFA5-4E26-92E5-87234E432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Alpine Linux Logo Png, Transparent Png - kindpng">
              <a:extLst>
                <a:ext uri="{FF2B5EF4-FFF2-40B4-BE49-F238E27FC236}">
                  <a16:creationId xmlns:a16="http://schemas.microsoft.com/office/drawing/2014/main" id="{E250C23F-3895-4C79-BE03-8A60465839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ectangle 65">
            <a:extLst>
              <a:ext uri="{FF2B5EF4-FFF2-40B4-BE49-F238E27FC236}">
                <a16:creationId xmlns:a16="http://schemas.microsoft.com/office/drawing/2014/main" id="{EEF21854-8341-45DA-8F34-32C1982F18D3}"/>
              </a:ext>
            </a:extLst>
          </p:cNvPr>
          <p:cNvSpPr/>
          <p:nvPr/>
        </p:nvSpPr>
        <p:spPr>
          <a:xfrm>
            <a:off x="4213046" y="2039457"/>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67" name="Rectangle 66">
            <a:extLst>
              <a:ext uri="{FF2B5EF4-FFF2-40B4-BE49-F238E27FC236}">
                <a16:creationId xmlns:a16="http://schemas.microsoft.com/office/drawing/2014/main" id="{85282F22-E6D2-4AE9-890D-23268A8AAE34}"/>
              </a:ext>
            </a:extLst>
          </p:cNvPr>
          <p:cNvSpPr/>
          <p:nvPr/>
        </p:nvSpPr>
        <p:spPr>
          <a:xfrm>
            <a:off x="4100920" y="2242902"/>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B</a:t>
            </a:r>
          </a:p>
        </p:txBody>
      </p:sp>
      <p:sp>
        <p:nvSpPr>
          <p:cNvPr id="68" name="Rectangle 67">
            <a:extLst>
              <a:ext uri="{FF2B5EF4-FFF2-40B4-BE49-F238E27FC236}">
                <a16:creationId xmlns:a16="http://schemas.microsoft.com/office/drawing/2014/main" id="{826D8585-365B-4D00-90C7-5F7D7EB7749A}"/>
              </a:ext>
            </a:extLst>
          </p:cNvPr>
          <p:cNvSpPr/>
          <p:nvPr/>
        </p:nvSpPr>
        <p:spPr>
          <a:xfrm>
            <a:off x="3983805" y="2453097"/>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2</a:t>
            </a:r>
          </a:p>
        </p:txBody>
      </p:sp>
      <p:sp>
        <p:nvSpPr>
          <p:cNvPr id="69" name="Arrow: Right 68">
            <a:extLst>
              <a:ext uri="{FF2B5EF4-FFF2-40B4-BE49-F238E27FC236}">
                <a16:creationId xmlns:a16="http://schemas.microsoft.com/office/drawing/2014/main" id="{2DBB0710-B78F-4B23-9F0F-A468853E21CE}"/>
              </a:ext>
            </a:extLst>
          </p:cNvPr>
          <p:cNvSpPr/>
          <p:nvPr/>
        </p:nvSpPr>
        <p:spPr>
          <a:xfrm>
            <a:off x="-262317" y="2518152"/>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Arrow: Right 69">
            <a:extLst>
              <a:ext uri="{FF2B5EF4-FFF2-40B4-BE49-F238E27FC236}">
                <a16:creationId xmlns:a16="http://schemas.microsoft.com/office/drawing/2014/main" id="{2FBBCE9B-B159-4480-8828-4A245C78A8CF}"/>
              </a:ext>
            </a:extLst>
          </p:cNvPr>
          <p:cNvSpPr/>
          <p:nvPr/>
        </p:nvSpPr>
        <p:spPr>
          <a:xfrm>
            <a:off x="-309290" y="2022023"/>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BF7D287F-F574-4B76-9BD4-4D707AFD42D4}"/>
              </a:ext>
            </a:extLst>
          </p:cNvPr>
          <p:cNvSpPr/>
          <p:nvPr/>
        </p:nvSpPr>
        <p:spPr>
          <a:xfrm>
            <a:off x="-112793" y="22729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Arrow: Right 71">
            <a:extLst>
              <a:ext uri="{FF2B5EF4-FFF2-40B4-BE49-F238E27FC236}">
                <a16:creationId xmlns:a16="http://schemas.microsoft.com/office/drawing/2014/main" id="{F45ACAAA-FD97-4A19-AB6B-6453C6D3ACAB}"/>
              </a:ext>
            </a:extLst>
          </p:cNvPr>
          <p:cNvSpPr/>
          <p:nvPr/>
        </p:nvSpPr>
        <p:spPr>
          <a:xfrm rot="20440012">
            <a:off x="1420619" y="2419337"/>
            <a:ext cx="3941847" cy="7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Right 72">
            <a:extLst>
              <a:ext uri="{FF2B5EF4-FFF2-40B4-BE49-F238E27FC236}">
                <a16:creationId xmlns:a16="http://schemas.microsoft.com/office/drawing/2014/main" id="{5780D74E-EE4C-4D42-ACB3-682F6A908756}"/>
              </a:ext>
            </a:extLst>
          </p:cNvPr>
          <p:cNvSpPr/>
          <p:nvPr/>
        </p:nvSpPr>
        <p:spPr>
          <a:xfrm rot="20286967">
            <a:off x="1325779" y="2368384"/>
            <a:ext cx="407647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Speech Bubble: Rectangle 73">
            <a:extLst>
              <a:ext uri="{FF2B5EF4-FFF2-40B4-BE49-F238E27FC236}">
                <a16:creationId xmlns:a16="http://schemas.microsoft.com/office/drawing/2014/main" id="{9D8D8692-663B-4BD3-B5B9-D9144248F156}"/>
              </a:ext>
            </a:extLst>
          </p:cNvPr>
          <p:cNvSpPr/>
          <p:nvPr/>
        </p:nvSpPr>
        <p:spPr>
          <a:xfrm>
            <a:off x="6250697" y="187747"/>
            <a:ext cx="2764493" cy="933732"/>
          </a:xfrm>
          <a:prstGeom prst="wedgeRectCallout">
            <a:avLst>
              <a:gd name="adj1" fmla="val 3785"/>
              <a:gd name="adj2" fmla="val 113961"/>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5" name="TextBox 74">
            <a:extLst>
              <a:ext uri="{FF2B5EF4-FFF2-40B4-BE49-F238E27FC236}">
                <a16:creationId xmlns:a16="http://schemas.microsoft.com/office/drawing/2014/main" id="{C146B6A5-1EAC-4E4A-A618-B6E8480A9069}"/>
              </a:ext>
            </a:extLst>
          </p:cNvPr>
          <p:cNvSpPr txBox="1"/>
          <p:nvPr/>
        </p:nvSpPr>
        <p:spPr>
          <a:xfrm>
            <a:off x="6282167" y="198148"/>
            <a:ext cx="2733023" cy="923330"/>
          </a:xfrm>
          <a:prstGeom prst="rect">
            <a:avLst/>
          </a:prstGeom>
          <a:noFill/>
        </p:spPr>
        <p:txBody>
          <a:bodyPr wrap="square" lIns="0" tIns="0" rIns="0" bIns="0" rtlCol="0">
            <a:spAutoFit/>
          </a:bodyPr>
          <a:lstStyle/>
          <a:p>
            <a:r>
              <a:rPr lang="en-US" sz="1200" dirty="0"/>
              <a:t>Oracle Functions starts multiple Docker containers, up to the limit specified for your tenancy. The default limit is 30 GB of RAM reserved for function execution per availability domain</a:t>
            </a:r>
          </a:p>
        </p:txBody>
      </p:sp>
    </p:spTree>
    <p:extLst>
      <p:ext uri="{BB962C8B-B14F-4D97-AF65-F5344CB8AC3E}">
        <p14:creationId xmlns:p14="http://schemas.microsoft.com/office/powerpoint/2010/main" val="24959450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FBE3-7CC3-401B-AF0A-6478A8EAC9E0}"/>
              </a:ext>
            </a:extLst>
          </p:cNvPr>
          <p:cNvSpPr>
            <a:spLocks noGrp="1"/>
          </p:cNvSpPr>
          <p:nvPr>
            <p:ph type="title"/>
          </p:nvPr>
        </p:nvSpPr>
        <p:spPr/>
        <p:txBody>
          <a:bodyPr/>
          <a:lstStyle/>
          <a:p>
            <a:r>
              <a:rPr lang="en-US" dirty="0"/>
              <a:t>Mental picture vs Physical reality</a:t>
            </a:r>
          </a:p>
        </p:txBody>
      </p:sp>
      <p:sp>
        <p:nvSpPr>
          <p:cNvPr id="3" name="Content Placeholder 2">
            <a:extLst>
              <a:ext uri="{FF2B5EF4-FFF2-40B4-BE49-F238E27FC236}">
                <a16:creationId xmlns:a16="http://schemas.microsoft.com/office/drawing/2014/main" id="{34D430D4-1803-4AB4-B3DF-47E53E922DA6}"/>
              </a:ext>
            </a:extLst>
          </p:cNvPr>
          <p:cNvSpPr>
            <a:spLocks noGrp="1"/>
          </p:cNvSpPr>
          <p:nvPr>
            <p:ph idx="1"/>
          </p:nvPr>
        </p:nvSpPr>
        <p:spPr/>
        <p:txBody>
          <a:bodyPr/>
          <a:lstStyle/>
          <a:p>
            <a:r>
              <a:rPr lang="en-US" dirty="0"/>
              <a:t>Stateless? One execution per instance? Serverless?</a:t>
            </a:r>
          </a:p>
          <a:p>
            <a:r>
              <a:rPr lang="en-US" dirty="0"/>
              <a:t>Explore</a:t>
            </a:r>
          </a:p>
          <a:p>
            <a:pPr lvl="1"/>
            <a:r>
              <a:rPr lang="en-US" dirty="0"/>
              <a:t>Cross execution state (memory)</a:t>
            </a:r>
          </a:p>
          <a:p>
            <a:pPr lvl="1"/>
            <a:r>
              <a:rPr lang="en-US" dirty="0"/>
              <a:t>Multiple concurrent requests </a:t>
            </a:r>
          </a:p>
          <a:p>
            <a:pPr lvl="1"/>
            <a:r>
              <a:rPr lang="en-US" dirty="0"/>
              <a:t>Lifetime of an instance</a:t>
            </a:r>
          </a:p>
          <a:p>
            <a:pPr lvl="1"/>
            <a:r>
              <a:rPr lang="en-US" dirty="0"/>
              <a:t>Container details</a:t>
            </a:r>
          </a:p>
          <a:p>
            <a:r>
              <a:rPr lang="en-US" dirty="0"/>
              <a:t>Function with</a:t>
            </a:r>
          </a:p>
          <a:p>
            <a:pPr lvl="1"/>
            <a:r>
              <a:rPr lang="en-US" dirty="0"/>
              <a:t>Request counter (as cross execution state)</a:t>
            </a:r>
          </a:p>
          <a:p>
            <a:pPr lvl="1"/>
            <a:r>
              <a:rPr lang="en-US" dirty="0"/>
              <a:t>Concurrent requests counter (and multi second delay)</a:t>
            </a:r>
          </a:p>
          <a:p>
            <a:pPr lvl="1"/>
            <a:r>
              <a:rPr lang="en-US" dirty="0"/>
              <a:t>Write ‘still alive’ log messages</a:t>
            </a:r>
          </a:p>
          <a:p>
            <a:pPr lvl="1"/>
            <a:r>
              <a:rPr lang="en-US" dirty="0"/>
              <a:t>Get host details (from </a:t>
            </a:r>
            <a:r>
              <a:rPr lang="en-US" dirty="0" err="1"/>
              <a:t>Fn</a:t>
            </a:r>
            <a:r>
              <a:rPr lang="en-US" dirty="0"/>
              <a:t> context)</a:t>
            </a:r>
          </a:p>
          <a:p>
            <a:pPr lvl="1"/>
            <a:endParaRPr lang="en-US" dirty="0"/>
          </a:p>
          <a:p>
            <a:pPr lvl="1"/>
            <a:endParaRPr lang="en-US" dirty="0"/>
          </a:p>
        </p:txBody>
      </p:sp>
      <p:sp>
        <p:nvSpPr>
          <p:cNvPr id="4" name="Footer Placeholder 3">
            <a:extLst>
              <a:ext uri="{FF2B5EF4-FFF2-40B4-BE49-F238E27FC236}">
                <a16:creationId xmlns:a16="http://schemas.microsoft.com/office/drawing/2014/main" id="{4AC1F2AD-2CCC-4268-99F1-75557BC6A8B8}"/>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EFF9DCD0-915F-4ECA-AF7B-91246A2C8F20}"/>
              </a:ext>
            </a:extLst>
          </p:cNvPr>
          <p:cNvSpPr/>
          <p:nvPr/>
        </p:nvSpPr>
        <p:spPr>
          <a:xfrm>
            <a:off x="5644800" y="14688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7DE542-A22C-4A0A-B0D5-E4C98190AA4F}"/>
              </a:ext>
            </a:extLst>
          </p:cNvPr>
          <p:cNvSpPr txBox="1"/>
          <p:nvPr/>
        </p:nvSpPr>
        <p:spPr>
          <a:xfrm>
            <a:off x="6294373" y="1733527"/>
            <a:ext cx="1245534" cy="200055"/>
          </a:xfrm>
          <a:prstGeom prst="rect">
            <a:avLst/>
          </a:prstGeom>
          <a:noFill/>
        </p:spPr>
        <p:txBody>
          <a:bodyPr wrap="none" lIns="0" tIns="0" rIns="0" bIns="0" rtlCol="0">
            <a:spAutoFit/>
          </a:bodyPr>
          <a:lstStyle/>
          <a:p>
            <a:r>
              <a:rPr lang="en-US" sz="1300" b="1" i="1" dirty="0" err="1">
                <a:solidFill>
                  <a:schemeClr val="bg1"/>
                </a:solidFill>
              </a:rPr>
              <a:t>requestCounter</a:t>
            </a:r>
            <a:endParaRPr lang="en-US" sz="1300" b="1" i="1" dirty="0">
              <a:solidFill>
                <a:schemeClr val="bg1"/>
              </a:solidFill>
            </a:endParaRPr>
          </a:p>
        </p:txBody>
      </p:sp>
      <p:sp>
        <p:nvSpPr>
          <p:cNvPr id="7" name="TextBox 6">
            <a:extLst>
              <a:ext uri="{FF2B5EF4-FFF2-40B4-BE49-F238E27FC236}">
                <a16:creationId xmlns:a16="http://schemas.microsoft.com/office/drawing/2014/main" id="{30E5F8FB-C307-4B85-A18E-B78035ED0F36}"/>
              </a:ext>
            </a:extLst>
          </p:cNvPr>
          <p:cNvSpPr txBox="1"/>
          <p:nvPr/>
        </p:nvSpPr>
        <p:spPr>
          <a:xfrm>
            <a:off x="6967540" y="1979091"/>
            <a:ext cx="1627048" cy="200055"/>
          </a:xfrm>
          <a:prstGeom prst="rect">
            <a:avLst/>
          </a:prstGeom>
          <a:noFill/>
        </p:spPr>
        <p:txBody>
          <a:bodyPr wrap="none" lIns="0" tIns="0" rIns="0" bIns="0" rtlCol="0">
            <a:spAutoFit/>
          </a:bodyPr>
          <a:lstStyle/>
          <a:p>
            <a:r>
              <a:rPr lang="en-US" sz="1300" b="1" i="1" dirty="0" err="1">
                <a:solidFill>
                  <a:schemeClr val="bg1"/>
                </a:solidFill>
              </a:rPr>
              <a:t>concurrentRequests</a:t>
            </a:r>
            <a:endParaRPr lang="en-US" sz="1300" b="1" i="1" dirty="0">
              <a:solidFill>
                <a:schemeClr val="bg1"/>
              </a:solidFill>
            </a:endParaRPr>
          </a:p>
        </p:txBody>
      </p:sp>
      <p:sp>
        <p:nvSpPr>
          <p:cNvPr id="8" name="TextBox 7">
            <a:extLst>
              <a:ext uri="{FF2B5EF4-FFF2-40B4-BE49-F238E27FC236}">
                <a16:creationId xmlns:a16="http://schemas.microsoft.com/office/drawing/2014/main" id="{856DBDC9-1EF8-437A-BB9F-1CEDFD90EBBB}"/>
              </a:ext>
            </a:extLst>
          </p:cNvPr>
          <p:cNvSpPr txBox="1"/>
          <p:nvPr/>
        </p:nvSpPr>
        <p:spPr>
          <a:xfrm>
            <a:off x="5792169" y="2230814"/>
            <a:ext cx="1450718" cy="200055"/>
          </a:xfrm>
          <a:prstGeom prst="rect">
            <a:avLst/>
          </a:prstGeom>
          <a:noFill/>
        </p:spPr>
        <p:txBody>
          <a:bodyPr wrap="none" lIns="0" tIns="0" rIns="0" bIns="0" rtlCol="0">
            <a:spAutoFit/>
          </a:bodyPr>
          <a:lstStyle/>
          <a:p>
            <a:r>
              <a:rPr lang="en-US" sz="1300" b="1" i="1" dirty="0" err="1">
                <a:solidFill>
                  <a:schemeClr val="bg1"/>
                </a:solidFill>
              </a:rPr>
              <a:t>lifetimeOfInstance</a:t>
            </a:r>
            <a:endParaRPr lang="en-US" sz="1300" b="1" i="1" dirty="0">
              <a:solidFill>
                <a:schemeClr val="bg1"/>
              </a:solidFill>
            </a:endParaRPr>
          </a:p>
        </p:txBody>
      </p:sp>
      <p:sp>
        <p:nvSpPr>
          <p:cNvPr id="9" name="TextBox 8">
            <a:extLst>
              <a:ext uri="{FF2B5EF4-FFF2-40B4-BE49-F238E27FC236}">
                <a16:creationId xmlns:a16="http://schemas.microsoft.com/office/drawing/2014/main" id="{F078C9C7-E600-4461-B849-32DD5A108BA1}"/>
              </a:ext>
            </a:extLst>
          </p:cNvPr>
          <p:cNvSpPr txBox="1"/>
          <p:nvPr/>
        </p:nvSpPr>
        <p:spPr>
          <a:xfrm>
            <a:off x="6517528" y="2826382"/>
            <a:ext cx="1599797" cy="200055"/>
          </a:xfrm>
          <a:prstGeom prst="rect">
            <a:avLst/>
          </a:prstGeom>
          <a:noFill/>
        </p:spPr>
        <p:txBody>
          <a:bodyPr wrap="none" lIns="0" tIns="0" rIns="0" bIns="0" rtlCol="0">
            <a:spAutoFit/>
          </a:bodyPr>
          <a:lstStyle/>
          <a:p>
            <a:r>
              <a:rPr lang="en-US" sz="1300" b="1" i="1" dirty="0" err="1">
                <a:solidFill>
                  <a:schemeClr val="bg1"/>
                </a:solidFill>
              </a:rPr>
              <a:t>process.on</a:t>
            </a:r>
            <a:r>
              <a:rPr lang="en-US" sz="1300" b="1" i="1" dirty="0">
                <a:solidFill>
                  <a:schemeClr val="bg1"/>
                </a:solidFill>
              </a:rPr>
              <a:t>(‘exit’,…)</a:t>
            </a:r>
          </a:p>
        </p:txBody>
      </p:sp>
      <p:sp>
        <p:nvSpPr>
          <p:cNvPr id="10" name="Arrow: Right 9">
            <a:extLst>
              <a:ext uri="{FF2B5EF4-FFF2-40B4-BE49-F238E27FC236}">
                <a16:creationId xmlns:a16="http://schemas.microsoft.com/office/drawing/2014/main" id="{669DBCD5-1080-43E4-8EF6-7D51FF9DC5DF}"/>
              </a:ext>
            </a:extLst>
          </p:cNvPr>
          <p:cNvSpPr/>
          <p:nvPr/>
        </p:nvSpPr>
        <p:spPr>
          <a:xfrm>
            <a:off x="4629600" y="1851555"/>
            <a:ext cx="1162569"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E5240B0-8C66-47C1-B052-CD6650292218}"/>
              </a:ext>
            </a:extLst>
          </p:cNvPr>
          <p:cNvSpPr/>
          <p:nvPr/>
        </p:nvSpPr>
        <p:spPr>
          <a:xfrm>
            <a:off x="4328819" y="214795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95D0A5D-B84C-4056-8C15-258A59ECDCC5}"/>
              </a:ext>
            </a:extLst>
          </p:cNvPr>
          <p:cNvSpPr/>
          <p:nvPr/>
        </p:nvSpPr>
        <p:spPr>
          <a:xfrm>
            <a:off x="4328819" y="243010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4A7286C-DBE5-442E-9CF8-A80909B6540D}"/>
              </a:ext>
            </a:extLst>
          </p:cNvPr>
          <p:cNvSpPr/>
          <p:nvPr/>
        </p:nvSpPr>
        <p:spPr>
          <a:xfrm>
            <a:off x="4894605" y="2634779"/>
            <a:ext cx="849600"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55DCE8B-316E-4C6B-B92E-BB7055C899FB}"/>
              </a:ext>
            </a:extLst>
          </p:cNvPr>
          <p:cNvSpPr/>
          <p:nvPr/>
        </p:nvSpPr>
        <p:spPr>
          <a:xfrm>
            <a:off x="4918595" y="2925957"/>
            <a:ext cx="1162569" cy="22860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4E1D28-28B5-44D6-911E-B46B4113B823}"/>
              </a:ext>
            </a:extLst>
          </p:cNvPr>
          <p:cNvSpPr txBox="1"/>
          <p:nvPr/>
        </p:nvSpPr>
        <p:spPr>
          <a:xfrm>
            <a:off x="7315647" y="2508299"/>
            <a:ext cx="1043555" cy="200055"/>
          </a:xfrm>
          <a:prstGeom prst="rect">
            <a:avLst/>
          </a:prstGeom>
          <a:noFill/>
        </p:spPr>
        <p:txBody>
          <a:bodyPr wrap="none" lIns="0" tIns="0" rIns="0" bIns="0" rtlCol="0">
            <a:spAutoFit/>
          </a:bodyPr>
          <a:lstStyle/>
          <a:p>
            <a:r>
              <a:rPr lang="en-US" sz="1300" b="1" i="1" dirty="0">
                <a:solidFill>
                  <a:schemeClr val="bg1"/>
                </a:solidFill>
              </a:rPr>
              <a:t>console.log()</a:t>
            </a:r>
          </a:p>
        </p:txBody>
      </p:sp>
    </p:spTree>
    <p:extLst>
      <p:ext uri="{BB962C8B-B14F-4D97-AF65-F5344CB8AC3E}">
        <p14:creationId xmlns:p14="http://schemas.microsoft.com/office/powerpoint/2010/main" val="10504146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300AE-B117-46F0-B51F-1FFE28FB612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sp>
        <p:nvSpPr>
          <p:cNvPr id="10" name="Title 2">
            <a:extLst>
              <a:ext uri="{FF2B5EF4-FFF2-40B4-BE49-F238E27FC236}">
                <a16:creationId xmlns:a16="http://schemas.microsoft.com/office/drawing/2014/main" id="{806835BA-5E26-439A-A769-BE1C1129E653}"/>
              </a:ext>
            </a:extLst>
          </p:cNvPr>
          <p:cNvSpPr>
            <a:spLocks noGrp="1"/>
          </p:cNvSpPr>
          <p:nvPr>
            <p:ph type="title"/>
          </p:nvPr>
        </p:nvSpPr>
        <p:spPr>
          <a:xfrm>
            <a:off x="719999" y="288000"/>
            <a:ext cx="6624000" cy="504000"/>
          </a:xfrm>
        </p:spPr>
        <p:txBody>
          <a:bodyPr/>
          <a:lstStyle/>
          <a:p>
            <a:r>
              <a:rPr lang="en-US" dirty="0"/>
              <a:t>Pricing Oracle Functions – no use, no pay</a:t>
            </a:r>
            <a:br>
              <a:rPr lang="en-US" dirty="0"/>
            </a:br>
            <a:r>
              <a:rPr lang="en-US" dirty="0"/>
              <a:t>(and even if quite a bit of use – then still no pay)</a:t>
            </a:r>
          </a:p>
        </p:txBody>
      </p:sp>
      <p:pic>
        <p:nvPicPr>
          <p:cNvPr id="5" name="Picture 4" descr="Graphical user interface, application&#10;&#10;Description automatically generated">
            <a:extLst>
              <a:ext uri="{FF2B5EF4-FFF2-40B4-BE49-F238E27FC236}">
                <a16:creationId xmlns:a16="http://schemas.microsoft.com/office/drawing/2014/main" id="{B0B5206E-883C-4D03-AE25-8B240B8A1C7E}"/>
              </a:ext>
            </a:extLst>
          </p:cNvPr>
          <p:cNvPicPr>
            <a:picLocks noChangeAspect="1"/>
          </p:cNvPicPr>
          <p:nvPr/>
        </p:nvPicPr>
        <p:blipFill>
          <a:blip r:embed="rId2"/>
          <a:stretch>
            <a:fillRect/>
          </a:stretch>
        </p:blipFill>
        <p:spPr>
          <a:xfrm>
            <a:off x="797807" y="1143000"/>
            <a:ext cx="7548385" cy="351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20769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0464-300B-4971-BA18-911DECE4B8AD}"/>
              </a:ext>
            </a:extLst>
          </p:cNvPr>
          <p:cNvSpPr>
            <a:spLocks noGrp="1"/>
          </p:cNvSpPr>
          <p:nvPr>
            <p:ph type="title"/>
          </p:nvPr>
        </p:nvSpPr>
        <p:spPr/>
        <p:txBody>
          <a:bodyPr/>
          <a:lstStyle/>
          <a:p>
            <a:r>
              <a:rPr lang="en-US" dirty="0"/>
              <a:t>Required on OCI to do Functions</a:t>
            </a:r>
          </a:p>
        </p:txBody>
      </p:sp>
      <p:sp>
        <p:nvSpPr>
          <p:cNvPr id="3" name="Content Placeholder 2">
            <a:extLst>
              <a:ext uri="{FF2B5EF4-FFF2-40B4-BE49-F238E27FC236}">
                <a16:creationId xmlns:a16="http://schemas.microsoft.com/office/drawing/2014/main" id="{3496FF3D-265C-4BD3-A9F2-342C6A31DEED}"/>
              </a:ext>
            </a:extLst>
          </p:cNvPr>
          <p:cNvSpPr>
            <a:spLocks noGrp="1"/>
          </p:cNvSpPr>
          <p:nvPr>
            <p:ph idx="1"/>
          </p:nvPr>
        </p:nvSpPr>
        <p:spPr/>
        <p:txBody>
          <a:bodyPr/>
          <a:lstStyle/>
          <a:p>
            <a:r>
              <a:rPr lang="en-US" dirty="0"/>
              <a:t>Tenancy </a:t>
            </a:r>
          </a:p>
          <a:p>
            <a:r>
              <a:rPr lang="en-US" dirty="0"/>
              <a:t>Compartment</a:t>
            </a:r>
          </a:p>
          <a:p>
            <a:r>
              <a:rPr lang="en-US" dirty="0"/>
              <a:t>Network Group</a:t>
            </a:r>
          </a:p>
          <a:p>
            <a:r>
              <a:rPr lang="en-US" dirty="0"/>
              <a:t>Policies</a:t>
            </a:r>
          </a:p>
          <a:p>
            <a:endParaRPr lang="en-US" dirty="0"/>
          </a:p>
          <a:p>
            <a:r>
              <a:rPr lang="en-US" dirty="0"/>
              <a:t>Costs:</a:t>
            </a:r>
          </a:p>
        </p:txBody>
      </p:sp>
      <p:sp>
        <p:nvSpPr>
          <p:cNvPr id="4" name="Footer Placeholder 3">
            <a:extLst>
              <a:ext uri="{FF2B5EF4-FFF2-40B4-BE49-F238E27FC236}">
                <a16:creationId xmlns:a16="http://schemas.microsoft.com/office/drawing/2014/main" id="{6856D00C-AD97-4928-B49D-FE57DCC136D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4024746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Leverage OCI PaaS Services and Facilities from Functions</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Read from | Write to</a:t>
            </a:r>
          </a:p>
          <a:p>
            <a:pPr lvl="1"/>
            <a:r>
              <a:rPr lang="en-US" dirty="0"/>
              <a:t>Object Storage</a:t>
            </a:r>
          </a:p>
          <a:p>
            <a:pPr lvl="1"/>
            <a:r>
              <a:rPr lang="en-US" dirty="0"/>
              <a:t>Streaming</a:t>
            </a:r>
          </a:p>
          <a:p>
            <a:pPr lvl="1"/>
            <a:r>
              <a:rPr lang="en-US" dirty="0"/>
              <a:t>Vault (Keys, Secrets)</a:t>
            </a:r>
          </a:p>
          <a:p>
            <a:pPr lvl="1"/>
            <a:r>
              <a:rPr lang="en-US" dirty="0"/>
              <a:t>NoSQL Database</a:t>
            </a:r>
          </a:p>
          <a:p>
            <a:pPr lvl="1"/>
            <a:r>
              <a:rPr lang="en-US" dirty="0"/>
              <a:t>Autonomous Database</a:t>
            </a:r>
          </a:p>
          <a:p>
            <a:pPr lvl="2"/>
            <a:r>
              <a:rPr lang="en-US" dirty="0"/>
              <a:t>Retain state across executions</a:t>
            </a:r>
          </a:p>
          <a:p>
            <a:r>
              <a:rPr lang="en-US" dirty="0"/>
              <a:t>Requires Resource Principal authorization</a:t>
            </a:r>
          </a:p>
          <a:p>
            <a:endParaRPr lang="en-US" dirty="0"/>
          </a:p>
          <a:p>
            <a:r>
              <a:rPr lang="en-US" dirty="0"/>
              <a:t>Logging</a:t>
            </a:r>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022353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3" name="Content Placeholder 2">
            <a:extLst>
              <a:ext uri="{FF2B5EF4-FFF2-40B4-BE49-F238E27FC236}">
                <a16:creationId xmlns:a16="http://schemas.microsoft.com/office/drawing/2014/main" id="{A26FD4E7-7AB2-4153-97DC-4A2EE3AE5FAC}"/>
              </a:ext>
            </a:extLst>
          </p:cNvPr>
          <p:cNvSpPr>
            <a:spLocks noGrp="1"/>
          </p:cNvSpPr>
          <p:nvPr>
            <p:ph idx="1"/>
          </p:nvPr>
        </p:nvSpPr>
        <p:spPr/>
        <p:txBody>
          <a:bodyPr/>
          <a:lstStyle/>
          <a:p>
            <a:r>
              <a:rPr lang="en-US" dirty="0"/>
              <a:t>HTTP Request</a:t>
            </a:r>
          </a:p>
          <a:p>
            <a:pPr lvl="1"/>
            <a:r>
              <a:rPr lang="en-US" dirty="0"/>
              <a:t>API Gateway</a:t>
            </a:r>
          </a:p>
          <a:p>
            <a:r>
              <a:rPr lang="en-US" dirty="0"/>
              <a:t>Cloud Event</a:t>
            </a:r>
          </a:p>
          <a:p>
            <a:r>
              <a:rPr lang="en-US" dirty="0"/>
              <a:t>Notification Topic (with retry!)</a:t>
            </a:r>
          </a:p>
          <a:p>
            <a:r>
              <a:rPr lang="en-US" dirty="0"/>
              <a:t>Monitoring Alert</a:t>
            </a:r>
          </a:p>
          <a:p>
            <a:r>
              <a:rPr lang="en-US" dirty="0"/>
              <a:t>Service Connector (currently only logging as source)</a:t>
            </a:r>
          </a:p>
          <a:p>
            <a:r>
              <a:rPr lang="en-US" dirty="0"/>
              <a:t>Terraform (Resource Manager) apply plan</a:t>
            </a:r>
            <a:br>
              <a:rPr lang="en-US" dirty="0"/>
            </a:br>
            <a:endParaRPr lang="en-US" dirty="0"/>
          </a:p>
          <a:p>
            <a:r>
              <a:rPr lang="en-US" dirty="0"/>
              <a:t>Time Schedule</a:t>
            </a:r>
          </a:p>
          <a:p>
            <a:pPr lvl="1"/>
            <a:r>
              <a:rPr lang="en-US" dirty="0"/>
              <a:t>Not OOTB; use health check or OKE Cron Job</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0836945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531DD-13C2-4357-B2F9-9BAF70AC72E3}"/>
              </a:ext>
            </a:extLst>
          </p:cNvPr>
          <p:cNvSpPr>
            <a:spLocks noGrp="1"/>
          </p:cNvSpPr>
          <p:nvPr>
            <p:ph type="title"/>
          </p:nvPr>
        </p:nvSpPr>
        <p:spPr/>
        <p:txBody>
          <a:bodyPr/>
          <a:lstStyle/>
          <a:p>
            <a:r>
              <a:rPr lang="en-US" dirty="0"/>
              <a:t>Extended Demo/Example</a:t>
            </a:r>
          </a:p>
        </p:txBody>
      </p:sp>
      <p:sp>
        <p:nvSpPr>
          <p:cNvPr id="3" name="Content Placeholder 2">
            <a:extLst>
              <a:ext uri="{FF2B5EF4-FFF2-40B4-BE49-F238E27FC236}">
                <a16:creationId xmlns:a16="http://schemas.microsoft.com/office/drawing/2014/main" id="{554ADF51-5D2D-44A5-B699-E253ABE8C18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5517BCD-ADDD-46A7-BC4F-4E2B6B219B21}"/>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741394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Demonstration</a:t>
            </a:r>
            <a:r>
              <a:rPr lang="nl-NL" dirty="0"/>
              <a:t> of Cloud Native Application on OCI:</a:t>
            </a:r>
            <a:br>
              <a:rPr lang="nl-NL" dirty="0"/>
            </a:br>
            <a:r>
              <a:rPr lang="nl-NL" i="1" dirty="0"/>
              <a:t>Tweets </a:t>
            </a:r>
            <a:r>
              <a:rPr lang="nl-NL" i="1" dirty="0" err="1"/>
              <a:t>to</a:t>
            </a:r>
            <a:r>
              <a:rPr lang="nl-NL" i="1" dirty="0"/>
              <a:t> </a:t>
            </a:r>
            <a:r>
              <a:rPr lang="nl-NL" i="1" dirty="0" err="1"/>
              <a:t>NoSQL</a:t>
            </a:r>
            <a:r>
              <a:rPr lang="nl-NL" i="1" dirty="0"/>
              <a:t>, Streaming &amp; Email</a:t>
            </a:r>
            <a:endParaRPr lang="en-NL" i="1"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626805" y="1462855"/>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290425" y="-1347358"/>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2867147" y="-1725829"/>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96665" y="-126246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118657" y="2001576"/>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934414" y="-70245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705529" y="-187230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555548" y="-535413"/>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3496066" y="-1312359"/>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3841005" y="-1234239"/>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499789" y="-189707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817478" y="-1273517"/>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0258" y="-169640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591794" y="-148702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341724" y="4262807"/>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032520" y="-248841"/>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9199352" y="4264153"/>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3475488" y="-1531423"/>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150365" y="-708380"/>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102659" y="-153375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506156" y="-163379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09131" y="3776086"/>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53304" y="184448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68532" y="2587902"/>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Freeform: Shape 150">
            <a:extLst>
              <a:ext uri="{FF2B5EF4-FFF2-40B4-BE49-F238E27FC236}">
                <a16:creationId xmlns:a16="http://schemas.microsoft.com/office/drawing/2014/main" id="{83607C55-83D7-4AC9-8370-28670B6711BA}"/>
              </a:ext>
            </a:extLst>
          </p:cNvPr>
          <p:cNvSpPr/>
          <p:nvPr/>
        </p:nvSpPr>
        <p:spPr>
          <a:xfrm rot="21219778">
            <a:off x="2039608" y="796390"/>
            <a:ext cx="6112771" cy="2958027"/>
          </a:xfrm>
          <a:custGeom>
            <a:avLst/>
            <a:gdLst>
              <a:gd name="connsiteX0" fmla="*/ 0 w 6427893"/>
              <a:gd name="connsiteY0" fmla="*/ 2958027 h 2958027"/>
              <a:gd name="connsiteX1" fmla="*/ 1293707 w 6427893"/>
              <a:gd name="connsiteY1" fmla="*/ 1061494 h 2958027"/>
              <a:gd name="connsiteX2" fmla="*/ 4111413 w 6427893"/>
              <a:gd name="connsiteY2" fmla="*/ 1826880 h 2958027"/>
              <a:gd name="connsiteX3" fmla="*/ 4402667 w 6427893"/>
              <a:gd name="connsiteY3" fmla="*/ 38720 h 2958027"/>
              <a:gd name="connsiteX4" fmla="*/ 5594773 w 6427893"/>
              <a:gd name="connsiteY4" fmla="*/ 600907 h 2958027"/>
              <a:gd name="connsiteX5" fmla="*/ 6427893 w 6427893"/>
              <a:gd name="connsiteY5" fmla="*/ 641547 h 29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7893" h="2958027">
                <a:moveTo>
                  <a:pt x="0" y="2958027"/>
                </a:moveTo>
                <a:cubicBezTo>
                  <a:pt x="304236" y="2104022"/>
                  <a:pt x="608472" y="1250018"/>
                  <a:pt x="1293707" y="1061494"/>
                </a:cubicBezTo>
                <a:cubicBezTo>
                  <a:pt x="1978942" y="872970"/>
                  <a:pt x="3593253" y="1997342"/>
                  <a:pt x="4111413" y="1826880"/>
                </a:cubicBezTo>
                <a:cubicBezTo>
                  <a:pt x="4629573" y="1656418"/>
                  <a:pt x="4155440" y="243049"/>
                  <a:pt x="4402667" y="38720"/>
                </a:cubicBezTo>
                <a:cubicBezTo>
                  <a:pt x="4649894" y="-165609"/>
                  <a:pt x="5257235" y="500436"/>
                  <a:pt x="5594773" y="600907"/>
                </a:cubicBezTo>
                <a:cubicBezTo>
                  <a:pt x="5932311" y="701378"/>
                  <a:pt x="6180102" y="671462"/>
                  <a:pt x="6427893" y="641547"/>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Freeform: Shape 151">
            <a:extLst>
              <a:ext uri="{FF2B5EF4-FFF2-40B4-BE49-F238E27FC236}">
                <a16:creationId xmlns:a16="http://schemas.microsoft.com/office/drawing/2014/main" id="{DF94B326-2C31-4FC6-96D8-B6EA2C59B392}"/>
              </a:ext>
            </a:extLst>
          </p:cNvPr>
          <p:cNvSpPr/>
          <p:nvPr/>
        </p:nvSpPr>
        <p:spPr>
          <a:xfrm rot="21306432">
            <a:off x="2531553" y="1720259"/>
            <a:ext cx="5553558" cy="2007782"/>
          </a:xfrm>
          <a:custGeom>
            <a:avLst/>
            <a:gdLst>
              <a:gd name="connsiteX0" fmla="*/ 0 w 6380480"/>
              <a:gd name="connsiteY0" fmla="*/ 2007782 h 2007782"/>
              <a:gd name="connsiteX1" fmla="*/ 5229013 w 6380480"/>
              <a:gd name="connsiteY1" fmla="*/ 1262715 h 2007782"/>
              <a:gd name="connsiteX2" fmla="*/ 4937760 w 6380480"/>
              <a:gd name="connsiteY2" fmla="*/ 77382 h 2007782"/>
              <a:gd name="connsiteX3" fmla="*/ 6380480 w 6380480"/>
              <a:gd name="connsiteY3" fmla="*/ 212848 h 2007782"/>
            </a:gdLst>
            <a:ahLst/>
            <a:cxnLst>
              <a:cxn ang="0">
                <a:pos x="connsiteX0" y="connsiteY0"/>
              </a:cxn>
              <a:cxn ang="0">
                <a:pos x="connsiteX1" y="connsiteY1"/>
              </a:cxn>
              <a:cxn ang="0">
                <a:pos x="connsiteX2" y="connsiteY2"/>
              </a:cxn>
              <a:cxn ang="0">
                <a:pos x="connsiteX3" y="connsiteY3"/>
              </a:cxn>
            </a:cxnLst>
            <a:rect l="l" t="t" r="r" b="b"/>
            <a:pathLst>
              <a:path w="6380480" h="2007782">
                <a:moveTo>
                  <a:pt x="0" y="2007782"/>
                </a:moveTo>
                <a:cubicBezTo>
                  <a:pt x="2203026" y="1796115"/>
                  <a:pt x="4406053" y="1584448"/>
                  <a:pt x="5229013" y="1262715"/>
                </a:cubicBezTo>
                <a:cubicBezTo>
                  <a:pt x="6051973" y="940982"/>
                  <a:pt x="4745849" y="252360"/>
                  <a:pt x="4937760" y="77382"/>
                </a:cubicBezTo>
                <a:cubicBezTo>
                  <a:pt x="5129671" y="-97596"/>
                  <a:pt x="5755075" y="57626"/>
                  <a:pt x="6380480" y="212848"/>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3" name="Freeform: Shape 152">
            <a:extLst>
              <a:ext uri="{FF2B5EF4-FFF2-40B4-BE49-F238E27FC236}">
                <a16:creationId xmlns:a16="http://schemas.microsoft.com/office/drawing/2014/main" id="{EED1F21A-8709-4485-A26D-F1BF3CA71270}"/>
              </a:ext>
            </a:extLst>
          </p:cNvPr>
          <p:cNvSpPr/>
          <p:nvPr/>
        </p:nvSpPr>
        <p:spPr>
          <a:xfrm rot="20941732">
            <a:off x="2609481" y="3646949"/>
            <a:ext cx="4182114" cy="1135164"/>
          </a:xfrm>
          <a:custGeom>
            <a:avLst/>
            <a:gdLst>
              <a:gd name="connsiteX0" fmla="*/ 0 w 5208694"/>
              <a:gd name="connsiteY0" fmla="*/ 456795 h 1135164"/>
              <a:gd name="connsiteX1" fmla="*/ 2506134 w 5208694"/>
              <a:gd name="connsiteY1" fmla="*/ 1134128 h 1135164"/>
              <a:gd name="connsiteX2" fmla="*/ 3081867 w 5208694"/>
              <a:gd name="connsiteY2" fmla="*/ 321328 h 1135164"/>
              <a:gd name="connsiteX3" fmla="*/ 4050454 w 5208694"/>
              <a:gd name="connsiteY3" fmla="*/ 409382 h 1135164"/>
              <a:gd name="connsiteX4" fmla="*/ 4402667 w 5208694"/>
              <a:gd name="connsiteY4" fmla="*/ 2982 h 1135164"/>
              <a:gd name="connsiteX5" fmla="*/ 4944534 w 5208694"/>
              <a:gd name="connsiteY5" fmla="*/ 226502 h 1135164"/>
              <a:gd name="connsiteX6" fmla="*/ 5208694 w 5208694"/>
              <a:gd name="connsiteY6" fmla="*/ 253595 h 11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8694" h="1135164">
                <a:moveTo>
                  <a:pt x="0" y="456795"/>
                </a:moveTo>
                <a:cubicBezTo>
                  <a:pt x="996245" y="806750"/>
                  <a:pt x="1992490" y="1156706"/>
                  <a:pt x="2506134" y="1134128"/>
                </a:cubicBezTo>
                <a:cubicBezTo>
                  <a:pt x="3019778" y="1111550"/>
                  <a:pt x="2824480" y="442119"/>
                  <a:pt x="3081867" y="321328"/>
                </a:cubicBezTo>
                <a:cubicBezTo>
                  <a:pt x="3339254" y="200537"/>
                  <a:pt x="3830321" y="462440"/>
                  <a:pt x="4050454" y="409382"/>
                </a:cubicBezTo>
                <a:cubicBezTo>
                  <a:pt x="4270587" y="356324"/>
                  <a:pt x="4253654" y="33462"/>
                  <a:pt x="4402667" y="2982"/>
                </a:cubicBezTo>
                <a:cubicBezTo>
                  <a:pt x="4551680" y="-27498"/>
                  <a:pt x="4810196" y="184733"/>
                  <a:pt x="4944534" y="226502"/>
                </a:cubicBezTo>
                <a:cubicBezTo>
                  <a:pt x="5078872" y="268271"/>
                  <a:pt x="5143783" y="260933"/>
                  <a:pt x="5208694" y="253595"/>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3" name="Footer Placeholder 132">
            <a:extLst>
              <a:ext uri="{FF2B5EF4-FFF2-40B4-BE49-F238E27FC236}">
                <a16:creationId xmlns:a16="http://schemas.microsoft.com/office/drawing/2014/main" id="{8BC552E5-8133-4FDE-B964-EE7FD270355F}"/>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02486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Tweets </a:t>
            </a:r>
            <a:r>
              <a:rPr lang="nl-NL" dirty="0" err="1"/>
              <a:t>to</a:t>
            </a:r>
            <a:r>
              <a:rPr lang="nl-NL" dirty="0"/>
              <a:t> </a:t>
            </a:r>
            <a:r>
              <a:rPr lang="nl-NL" dirty="0" err="1"/>
              <a:t>NoSQL</a:t>
            </a:r>
            <a:r>
              <a:rPr lang="nl-NL" dirty="0"/>
              <a:t>,</a:t>
            </a:r>
            <a:br>
              <a:rPr lang="nl-NL" dirty="0"/>
            </a:br>
            <a:r>
              <a:rPr lang="nl-NL" dirty="0"/>
              <a:t>Streaming &amp; Email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04456" y="1657004"/>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921670" y="1074540"/>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3403206" y="1283921"/>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4" name="Speech Bubble: Rectangle with Corners Rounded 103">
            <a:extLst>
              <a:ext uri="{FF2B5EF4-FFF2-40B4-BE49-F238E27FC236}">
                <a16:creationId xmlns:a16="http://schemas.microsoft.com/office/drawing/2014/main" id="{7B9D7EDE-81D4-43D0-BA07-813E84571C18}"/>
              </a:ext>
            </a:extLst>
          </p:cNvPr>
          <p:cNvSpPr/>
          <p:nvPr/>
        </p:nvSpPr>
        <p:spPr>
          <a:xfrm>
            <a:off x="4494202" y="2703874"/>
            <a:ext cx="1043428" cy="512311"/>
          </a:xfrm>
          <a:prstGeom prst="wedgeRoundRectCallout">
            <a:avLst>
              <a:gd name="adj1" fmla="val -67146"/>
              <a:gd name="adj2" fmla="val -1595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108" name="Speech Bubble: Rectangle with Corners Rounded 107">
            <a:extLst>
              <a:ext uri="{FF2B5EF4-FFF2-40B4-BE49-F238E27FC236}">
                <a16:creationId xmlns:a16="http://schemas.microsoft.com/office/drawing/2014/main" id="{FA6D9E99-8F7B-4097-A6FE-F0C578F3ACF8}"/>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109" name="Speech Bubble: Rectangle with Corners Rounded 108">
            <a:extLst>
              <a:ext uri="{FF2B5EF4-FFF2-40B4-BE49-F238E27FC236}">
                <a16:creationId xmlns:a16="http://schemas.microsoft.com/office/drawing/2014/main" id="{6FF7F571-EC86-4B05-8640-0641FF10ACEE}"/>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112" name="Speech Bubble: Rectangle with Corners Rounded 111">
            <a:extLst>
              <a:ext uri="{FF2B5EF4-FFF2-40B4-BE49-F238E27FC236}">
                <a16:creationId xmlns:a16="http://schemas.microsoft.com/office/drawing/2014/main" id="{C67EE2FD-7599-45F1-A874-4C9B6D15137B}"/>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113" name="Speech Bubble: Rectangle with Corners Rounded 112">
            <a:extLst>
              <a:ext uri="{FF2B5EF4-FFF2-40B4-BE49-F238E27FC236}">
                <a16:creationId xmlns:a16="http://schemas.microsoft.com/office/drawing/2014/main" id="{D2F1E09E-6754-4A1C-926D-A92E879559E0}"/>
              </a:ext>
            </a:extLst>
          </p:cNvPr>
          <p:cNvSpPr/>
          <p:nvPr/>
        </p:nvSpPr>
        <p:spPr>
          <a:xfrm>
            <a:off x="250470" y="1250040"/>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 name="Speech Bubble: Rectangle with Corners Rounded 106">
            <a:extLst>
              <a:ext uri="{FF2B5EF4-FFF2-40B4-BE49-F238E27FC236}">
                <a16:creationId xmlns:a16="http://schemas.microsoft.com/office/drawing/2014/main" id="{2D69D8A8-37C0-42C6-9CF3-C469F931E5A8}"/>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Speech Bubble: Rectangle with Corners Rounded 139">
            <a:extLst>
              <a:ext uri="{FF2B5EF4-FFF2-40B4-BE49-F238E27FC236}">
                <a16:creationId xmlns:a16="http://schemas.microsoft.com/office/drawing/2014/main" id="{1EE10747-5E7B-481C-B1C8-33D934ED953B}"/>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882308" y="2013006"/>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7" name="Speech Bubble: Rectangle with Corners Rounded 86">
            <a:extLst>
              <a:ext uri="{FF2B5EF4-FFF2-40B4-BE49-F238E27FC236}">
                <a16:creationId xmlns:a16="http://schemas.microsoft.com/office/drawing/2014/main" id="{6E1AFDFB-AACC-4856-BD34-9C669DB5C12E}"/>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5F58C96C-BACD-46D6-A076-040496B2E57A}"/>
              </a:ext>
            </a:extLst>
          </p:cNvPr>
          <p:cNvSpPr/>
          <p:nvPr/>
        </p:nvSpPr>
        <p:spPr>
          <a:xfrm>
            <a:off x="6066306" y="143715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Speech Bubble: Rectangle with Corners Rounded 91">
            <a:extLst>
              <a:ext uri="{FF2B5EF4-FFF2-40B4-BE49-F238E27FC236}">
                <a16:creationId xmlns:a16="http://schemas.microsoft.com/office/drawing/2014/main" id="{3E3D96E7-1208-4B2A-8DDB-F6CF1E47C3F3}"/>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Tree>
    <p:extLst>
      <p:ext uri="{BB962C8B-B14F-4D97-AF65-F5344CB8AC3E}">
        <p14:creationId xmlns:p14="http://schemas.microsoft.com/office/powerpoint/2010/main" val="8658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nodeType="afterEffect">
                                  <p:stCondLst>
                                    <p:cond delay="50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1250"/>
                                        <p:tgtEl>
                                          <p:spTgt spid="65"/>
                                        </p:tgtEl>
                                      </p:cBhvr>
                                    </p:animEffect>
                                  </p:childTnLst>
                                </p:cTn>
                              </p:par>
                              <p:par>
                                <p:cTn id="31" presetID="10" presetClass="entr" presetSubtype="0" fill="hold" nodeType="withEffect">
                                  <p:stCondLst>
                                    <p:cond delay="5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250"/>
                                        <p:tgtEl>
                                          <p:spTgt spid="7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1250"/>
                                        <p:tgtEl>
                                          <p:spTgt spid="8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250"/>
                                        <p:tgtEl>
                                          <p:spTgt spid="84"/>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250"/>
                                        <p:tgtEl>
                                          <p:spTgt spid="86"/>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4" grpId="0" animBg="1"/>
      <p:bldP spid="106" grpId="0" animBg="1"/>
      <p:bldP spid="108" grpId="0" animBg="1"/>
      <p:bldP spid="109" grpId="0" animBg="1"/>
      <p:bldP spid="112" grpId="0" animBg="1"/>
      <p:bldP spid="113" grpId="0" animBg="1"/>
      <p:bldP spid="107" grpId="0" animBg="1"/>
      <p:bldP spid="140" grpId="0" animBg="1"/>
      <p:bldP spid="82" grpId="0" animBg="1"/>
      <p:bldP spid="84" grpId="0" animBg="1"/>
      <p:bldP spid="86" grpId="0" animBg="1"/>
      <p:bldP spid="88" grpId="0" animBg="1"/>
      <p:bldP spid="9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Decoupling</a:t>
            </a:r>
            <a:endParaRPr lang="en-NL" dirty="0"/>
          </a:p>
        </p:txBody>
      </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91491"/>
            <a:chOff x="343358" y="1039735"/>
            <a:chExt cx="1215471" cy="129149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 Topic</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63607"/>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090BFEFF-3831-45DC-9540-96A6404A9E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93097" y="127804"/>
            <a:ext cx="839014" cy="839014"/>
          </a:xfrm>
          <a:prstGeom prst="rect">
            <a:avLst/>
          </a:prstGeom>
          <a:noFill/>
          <a:extLst>
            <a:ext uri="{909E8E84-426E-40DD-AFC4-6F175D3DCCD1}">
              <a14:hiddenFill xmlns:a14="http://schemas.microsoft.com/office/drawing/2010/main">
                <a:solidFill>
                  <a:srgbClr val="FFFFFF"/>
                </a:solidFill>
              </a14:hiddenFill>
            </a:ext>
          </a:extLst>
        </p:spPr>
      </p:pic>
      <p:sp>
        <p:nvSpPr>
          <p:cNvPr id="93" name="Speech Bubble: Rectangle with Corners Rounded 92">
            <a:extLst>
              <a:ext uri="{FF2B5EF4-FFF2-40B4-BE49-F238E27FC236}">
                <a16:creationId xmlns:a16="http://schemas.microsoft.com/office/drawing/2014/main" id="{AF0C9A76-6BD9-4A83-A8BE-5CE965BBFABB}"/>
              </a:ext>
            </a:extLst>
          </p:cNvPr>
          <p:cNvSpPr/>
          <p:nvPr/>
        </p:nvSpPr>
        <p:spPr>
          <a:xfrm>
            <a:off x="87633" y="794319"/>
            <a:ext cx="1917419" cy="2166181"/>
          </a:xfrm>
          <a:custGeom>
            <a:avLst/>
            <a:gdLst>
              <a:gd name="connsiteX0" fmla="*/ 0 w 1917419"/>
              <a:gd name="connsiteY0" fmla="*/ 319576 h 2166181"/>
              <a:gd name="connsiteX1" fmla="*/ 319576 w 1917419"/>
              <a:gd name="connsiteY1" fmla="*/ 0 h 2166181"/>
              <a:gd name="connsiteX2" fmla="*/ 735013 w 1917419"/>
              <a:gd name="connsiteY2" fmla="*/ 0 h 2166181"/>
              <a:gd name="connsiteX3" fmla="*/ 1118494 w 1917419"/>
              <a:gd name="connsiteY3" fmla="*/ 0 h 2166181"/>
              <a:gd name="connsiteX4" fmla="*/ 1118494 w 1917419"/>
              <a:gd name="connsiteY4" fmla="*/ 0 h 2166181"/>
              <a:gd name="connsiteX5" fmla="*/ 1597849 w 1917419"/>
              <a:gd name="connsiteY5" fmla="*/ 0 h 2166181"/>
              <a:gd name="connsiteX6" fmla="*/ 1597843 w 1917419"/>
              <a:gd name="connsiteY6" fmla="*/ 0 h 2166181"/>
              <a:gd name="connsiteX7" fmla="*/ 1917419 w 1917419"/>
              <a:gd name="connsiteY7" fmla="*/ 319576 h 2166181"/>
              <a:gd name="connsiteX8" fmla="*/ 1917419 w 1917419"/>
              <a:gd name="connsiteY8" fmla="*/ 361030 h 2166181"/>
              <a:gd name="connsiteX9" fmla="*/ 2112379 w 1917419"/>
              <a:gd name="connsiteY9" fmla="*/ 146478 h 2166181"/>
              <a:gd name="connsiteX10" fmla="*/ 2323586 w 1917419"/>
              <a:gd name="connsiteY10" fmla="*/ -85954 h 2166181"/>
              <a:gd name="connsiteX11" fmla="*/ 2116441 w 1917419"/>
              <a:gd name="connsiteY11" fmla="*/ 418196 h 2166181"/>
              <a:gd name="connsiteX12" fmla="*/ 1917419 w 1917419"/>
              <a:gd name="connsiteY12" fmla="*/ 902575 h 2166181"/>
              <a:gd name="connsiteX13" fmla="*/ 1917419 w 1917419"/>
              <a:gd name="connsiteY13" fmla="*/ 1374590 h 2166181"/>
              <a:gd name="connsiteX14" fmla="*/ 1917419 w 1917419"/>
              <a:gd name="connsiteY14" fmla="*/ 1846605 h 2166181"/>
              <a:gd name="connsiteX15" fmla="*/ 1597843 w 1917419"/>
              <a:gd name="connsiteY15" fmla="*/ 2166181 h 2166181"/>
              <a:gd name="connsiteX16" fmla="*/ 1597849 w 1917419"/>
              <a:gd name="connsiteY16" fmla="*/ 2166181 h 2166181"/>
              <a:gd name="connsiteX17" fmla="*/ 1118494 w 1917419"/>
              <a:gd name="connsiteY17" fmla="*/ 2166181 h 2166181"/>
              <a:gd name="connsiteX18" fmla="*/ 1118494 w 1917419"/>
              <a:gd name="connsiteY18" fmla="*/ 2166181 h 2166181"/>
              <a:gd name="connsiteX19" fmla="*/ 719035 w 1917419"/>
              <a:gd name="connsiteY19" fmla="*/ 2166181 h 2166181"/>
              <a:gd name="connsiteX20" fmla="*/ 319576 w 1917419"/>
              <a:gd name="connsiteY20" fmla="*/ 2166181 h 2166181"/>
              <a:gd name="connsiteX21" fmla="*/ 0 w 1917419"/>
              <a:gd name="connsiteY21" fmla="*/ 1846605 h 2166181"/>
              <a:gd name="connsiteX22" fmla="*/ 0 w 1917419"/>
              <a:gd name="connsiteY22" fmla="*/ 1365150 h 2166181"/>
              <a:gd name="connsiteX23" fmla="*/ 0 w 1917419"/>
              <a:gd name="connsiteY23" fmla="*/ 902575 h 2166181"/>
              <a:gd name="connsiteX24" fmla="*/ 0 w 1917419"/>
              <a:gd name="connsiteY24" fmla="*/ 361030 h 2166181"/>
              <a:gd name="connsiteX25" fmla="*/ 0 w 1917419"/>
              <a:gd name="connsiteY25" fmla="*/ 361030 h 2166181"/>
              <a:gd name="connsiteX26" fmla="*/ 0 w 1917419"/>
              <a:gd name="connsiteY26" fmla="*/ 319576 h 216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17419" h="2166181" fill="none" extrusionOk="0">
                <a:moveTo>
                  <a:pt x="0" y="319576"/>
                </a:moveTo>
                <a:cubicBezTo>
                  <a:pt x="-15326" y="127030"/>
                  <a:pt x="149467" y="-27744"/>
                  <a:pt x="319576" y="0"/>
                </a:cubicBezTo>
                <a:cubicBezTo>
                  <a:pt x="406420" y="-48609"/>
                  <a:pt x="529855" y="18821"/>
                  <a:pt x="735013" y="0"/>
                </a:cubicBezTo>
                <a:cubicBezTo>
                  <a:pt x="940171" y="-18821"/>
                  <a:pt x="1007245" y="14221"/>
                  <a:pt x="1118494" y="0"/>
                </a:cubicBezTo>
                <a:lnTo>
                  <a:pt x="1118494" y="0"/>
                </a:lnTo>
                <a:cubicBezTo>
                  <a:pt x="1255442" y="-52212"/>
                  <a:pt x="1384875" y="53222"/>
                  <a:pt x="1597849" y="0"/>
                </a:cubicBezTo>
                <a:lnTo>
                  <a:pt x="1597843" y="0"/>
                </a:lnTo>
                <a:cubicBezTo>
                  <a:pt x="1751706" y="-34382"/>
                  <a:pt x="1942537" y="153352"/>
                  <a:pt x="1917419" y="319576"/>
                </a:cubicBezTo>
                <a:cubicBezTo>
                  <a:pt x="1919666" y="332761"/>
                  <a:pt x="1917335" y="345158"/>
                  <a:pt x="1917419" y="361030"/>
                </a:cubicBezTo>
                <a:cubicBezTo>
                  <a:pt x="2003996" y="264364"/>
                  <a:pt x="2043591" y="251384"/>
                  <a:pt x="2112379" y="146478"/>
                </a:cubicBezTo>
                <a:cubicBezTo>
                  <a:pt x="2181167" y="41572"/>
                  <a:pt x="2243777" y="41812"/>
                  <a:pt x="2323586" y="-85954"/>
                </a:cubicBezTo>
                <a:cubicBezTo>
                  <a:pt x="2299255" y="99468"/>
                  <a:pt x="2179978" y="216275"/>
                  <a:pt x="2116441" y="418196"/>
                </a:cubicBezTo>
                <a:cubicBezTo>
                  <a:pt x="2052903" y="620116"/>
                  <a:pt x="1962111" y="652066"/>
                  <a:pt x="1917419" y="902575"/>
                </a:cubicBezTo>
                <a:cubicBezTo>
                  <a:pt x="1921971" y="1007226"/>
                  <a:pt x="1910555" y="1151730"/>
                  <a:pt x="1917419" y="1374590"/>
                </a:cubicBezTo>
                <a:cubicBezTo>
                  <a:pt x="1924283" y="1597450"/>
                  <a:pt x="1904687" y="1746488"/>
                  <a:pt x="1917419" y="1846605"/>
                </a:cubicBezTo>
                <a:cubicBezTo>
                  <a:pt x="1898027" y="2034861"/>
                  <a:pt x="1764116" y="2121935"/>
                  <a:pt x="1597843" y="2166181"/>
                </a:cubicBezTo>
                <a:lnTo>
                  <a:pt x="1597849" y="2166181"/>
                </a:lnTo>
                <a:cubicBezTo>
                  <a:pt x="1454478" y="2184288"/>
                  <a:pt x="1281392" y="2122091"/>
                  <a:pt x="1118494" y="2166181"/>
                </a:cubicBezTo>
                <a:lnTo>
                  <a:pt x="1118494" y="2166181"/>
                </a:lnTo>
                <a:cubicBezTo>
                  <a:pt x="974874" y="2178433"/>
                  <a:pt x="827930" y="2123961"/>
                  <a:pt x="719035" y="2166181"/>
                </a:cubicBezTo>
                <a:cubicBezTo>
                  <a:pt x="610140" y="2208401"/>
                  <a:pt x="424950" y="2150330"/>
                  <a:pt x="319576" y="2166181"/>
                </a:cubicBezTo>
                <a:cubicBezTo>
                  <a:pt x="162868" y="2191539"/>
                  <a:pt x="18654" y="1996380"/>
                  <a:pt x="0" y="1846605"/>
                </a:cubicBezTo>
                <a:cubicBezTo>
                  <a:pt x="-10433" y="1653065"/>
                  <a:pt x="16664" y="1588377"/>
                  <a:pt x="0" y="1365150"/>
                </a:cubicBezTo>
                <a:cubicBezTo>
                  <a:pt x="-16664" y="1141923"/>
                  <a:pt x="54574" y="1046332"/>
                  <a:pt x="0" y="902575"/>
                </a:cubicBezTo>
                <a:cubicBezTo>
                  <a:pt x="-15195" y="700730"/>
                  <a:pt x="18372" y="528624"/>
                  <a:pt x="0" y="361030"/>
                </a:cubicBezTo>
                <a:lnTo>
                  <a:pt x="0" y="361030"/>
                </a:lnTo>
                <a:cubicBezTo>
                  <a:pt x="-1968" y="351570"/>
                  <a:pt x="3964" y="339100"/>
                  <a:pt x="0" y="319576"/>
                </a:cubicBezTo>
                <a:close/>
              </a:path>
              <a:path w="1917419" h="2166181" stroke="0" extrusionOk="0">
                <a:moveTo>
                  <a:pt x="0" y="319576"/>
                </a:moveTo>
                <a:cubicBezTo>
                  <a:pt x="9777" y="170995"/>
                  <a:pt x="175549" y="-20276"/>
                  <a:pt x="319576" y="0"/>
                </a:cubicBezTo>
                <a:cubicBezTo>
                  <a:pt x="402419" y="-19238"/>
                  <a:pt x="570398" y="5097"/>
                  <a:pt x="711046" y="0"/>
                </a:cubicBezTo>
                <a:cubicBezTo>
                  <a:pt x="851694" y="-5097"/>
                  <a:pt x="987496" y="22919"/>
                  <a:pt x="1118494" y="0"/>
                </a:cubicBezTo>
                <a:lnTo>
                  <a:pt x="1118494" y="0"/>
                </a:lnTo>
                <a:cubicBezTo>
                  <a:pt x="1250133" y="-39391"/>
                  <a:pt x="1485225" y="56825"/>
                  <a:pt x="1597849" y="0"/>
                </a:cubicBezTo>
                <a:lnTo>
                  <a:pt x="1597843" y="0"/>
                </a:lnTo>
                <a:cubicBezTo>
                  <a:pt x="1743676" y="19804"/>
                  <a:pt x="1914742" y="145707"/>
                  <a:pt x="1917419" y="319576"/>
                </a:cubicBezTo>
                <a:cubicBezTo>
                  <a:pt x="1919541" y="335609"/>
                  <a:pt x="1914960" y="348651"/>
                  <a:pt x="1917419" y="361030"/>
                </a:cubicBezTo>
                <a:cubicBezTo>
                  <a:pt x="1931683" y="293393"/>
                  <a:pt x="2088526" y="197545"/>
                  <a:pt x="2116441" y="142008"/>
                </a:cubicBezTo>
                <a:cubicBezTo>
                  <a:pt x="2144356" y="86471"/>
                  <a:pt x="2254557" y="4526"/>
                  <a:pt x="2323586" y="-85954"/>
                </a:cubicBezTo>
                <a:cubicBezTo>
                  <a:pt x="2287275" y="21997"/>
                  <a:pt x="2129746" y="256197"/>
                  <a:pt x="2128626" y="388540"/>
                </a:cubicBezTo>
                <a:cubicBezTo>
                  <a:pt x="2127506" y="520883"/>
                  <a:pt x="1960123" y="772548"/>
                  <a:pt x="1917419" y="902575"/>
                </a:cubicBezTo>
                <a:cubicBezTo>
                  <a:pt x="1933757" y="1009878"/>
                  <a:pt x="1909821" y="1141403"/>
                  <a:pt x="1917419" y="1346269"/>
                </a:cubicBezTo>
                <a:cubicBezTo>
                  <a:pt x="1925017" y="1551135"/>
                  <a:pt x="1905841" y="1707074"/>
                  <a:pt x="1917419" y="1846605"/>
                </a:cubicBezTo>
                <a:cubicBezTo>
                  <a:pt x="1922610" y="2031234"/>
                  <a:pt x="1741202" y="2153158"/>
                  <a:pt x="1597843" y="2166181"/>
                </a:cubicBezTo>
                <a:lnTo>
                  <a:pt x="1597849" y="2166181"/>
                </a:lnTo>
                <a:cubicBezTo>
                  <a:pt x="1420206" y="2197850"/>
                  <a:pt x="1357869" y="2125522"/>
                  <a:pt x="1118494" y="2166181"/>
                </a:cubicBezTo>
                <a:lnTo>
                  <a:pt x="1118494" y="2166181"/>
                </a:lnTo>
                <a:cubicBezTo>
                  <a:pt x="1037762" y="2167165"/>
                  <a:pt x="853872" y="2156309"/>
                  <a:pt x="727024" y="2166181"/>
                </a:cubicBezTo>
                <a:cubicBezTo>
                  <a:pt x="600176" y="2176053"/>
                  <a:pt x="492019" y="2166143"/>
                  <a:pt x="319576" y="2166181"/>
                </a:cubicBezTo>
                <a:cubicBezTo>
                  <a:pt x="180821" y="2155331"/>
                  <a:pt x="-2258" y="1971134"/>
                  <a:pt x="0" y="1846605"/>
                </a:cubicBezTo>
                <a:cubicBezTo>
                  <a:pt x="-35194" y="1728711"/>
                  <a:pt x="41898" y="1481229"/>
                  <a:pt x="0" y="1374590"/>
                </a:cubicBezTo>
                <a:cubicBezTo>
                  <a:pt x="-41898" y="1267951"/>
                  <a:pt x="7953" y="1088115"/>
                  <a:pt x="0" y="902575"/>
                </a:cubicBezTo>
                <a:cubicBezTo>
                  <a:pt x="-60171" y="742243"/>
                  <a:pt x="16969" y="510218"/>
                  <a:pt x="0" y="361030"/>
                </a:cubicBezTo>
                <a:lnTo>
                  <a:pt x="0" y="361030"/>
                </a:lnTo>
                <a:cubicBezTo>
                  <a:pt x="-1489" y="344231"/>
                  <a:pt x="1760" y="329049"/>
                  <a:pt x="0" y="319576"/>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1183"/>
                      <a:gd name="adj2" fmla="val -53968"/>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Encapsulation</a:t>
            </a:r>
            <a:r>
              <a:rPr lang="nl-NL" sz="1100" dirty="0"/>
              <a:t> (of </a:t>
            </a:r>
            <a:r>
              <a:rPr lang="nl-NL" sz="1100" dirty="0" err="1"/>
              <a:t>implementation</a:t>
            </a:r>
            <a:r>
              <a:rPr lang="nl-NL" sz="1100" dirty="0"/>
              <a:t>)</a:t>
            </a:r>
          </a:p>
          <a:p>
            <a:pPr marL="171450" indent="-171450">
              <a:buFont typeface="Arial" panose="020B0604020202020204" pitchFamily="34" charset="0"/>
              <a:buChar char="•"/>
            </a:pPr>
            <a:r>
              <a:rPr lang="nl-NL" sz="1100" dirty="0"/>
              <a:t>Run time availability </a:t>
            </a:r>
            <a:r>
              <a:rPr lang="nl-NL" sz="1100" dirty="0" err="1"/>
              <a:t>independence</a:t>
            </a:r>
            <a:endParaRPr lang="nl-NL" sz="1100" dirty="0"/>
          </a:p>
          <a:p>
            <a:pPr marL="171450" indent="-171450">
              <a:buFont typeface="Arial" panose="020B0604020202020204" pitchFamily="34" charset="0"/>
              <a:buChar char="•"/>
            </a:pPr>
            <a:r>
              <a:rPr lang="nl-NL" sz="1100" dirty="0"/>
              <a:t>Independent release / </a:t>
            </a:r>
            <a:r>
              <a:rPr lang="nl-NL" sz="1100" dirty="0" err="1"/>
              <a:t>reconfigure</a:t>
            </a:r>
            <a:endParaRPr lang="nl-NL" sz="1100" dirty="0"/>
          </a:p>
          <a:p>
            <a:pPr marL="171450" indent="-171450">
              <a:buFont typeface="Arial" panose="020B0604020202020204" pitchFamily="34" charset="0"/>
              <a:buChar char="•"/>
            </a:pPr>
            <a:r>
              <a:rPr lang="nl-NL" sz="1100" dirty="0"/>
              <a:t>Independence of </a:t>
            </a:r>
            <a:r>
              <a:rPr lang="nl-NL" sz="1100" dirty="0" err="1"/>
              <a:t>scaling</a:t>
            </a:r>
            <a:endParaRPr lang="nl-NL" sz="1100" dirty="0"/>
          </a:p>
          <a:p>
            <a:pPr marL="171450" indent="-171450">
              <a:buFont typeface="Arial" panose="020B0604020202020204" pitchFamily="34" charset="0"/>
              <a:buChar char="•"/>
            </a:pPr>
            <a:r>
              <a:rPr lang="nl-NL" sz="1100" dirty="0"/>
              <a:t>Volume Load </a:t>
            </a:r>
            <a:r>
              <a:rPr lang="nl-NL" sz="1100" dirty="0" err="1"/>
              <a:t>Throttling</a:t>
            </a:r>
            <a:r>
              <a:rPr lang="nl-NL" sz="1100" dirty="0"/>
              <a:t>/</a:t>
            </a:r>
            <a:r>
              <a:rPr lang="nl-NL" sz="1100" dirty="0" err="1"/>
              <a:t>Absorption</a:t>
            </a:r>
            <a:endParaRPr lang="nl-NL" sz="1100" dirty="0"/>
          </a:p>
          <a:p>
            <a:pPr marL="171450" indent="-171450">
              <a:buFont typeface="Arial" panose="020B0604020202020204" pitchFamily="34" charset="0"/>
              <a:buChar char="•"/>
            </a:pPr>
            <a:r>
              <a:rPr lang="nl-NL" sz="1100" dirty="0"/>
              <a:t>Security </a:t>
            </a:r>
            <a:r>
              <a:rPr lang="nl-NL" sz="1100" dirty="0" err="1"/>
              <a:t>Boundary</a:t>
            </a:r>
            <a:endParaRPr lang="nl-NL" sz="1100" dirty="0"/>
          </a:p>
          <a:p>
            <a:pPr marL="171450" indent="-171450">
              <a:buFont typeface="Arial" panose="020B0604020202020204" pitchFamily="34" charset="0"/>
              <a:buChar char="•"/>
            </a:pPr>
            <a:r>
              <a:rPr lang="nl-NL" sz="1100" dirty="0"/>
              <a:t>Failure </a:t>
            </a:r>
            <a:r>
              <a:rPr lang="nl-NL" sz="1100" dirty="0" err="1"/>
              <a:t>isolation</a:t>
            </a:r>
            <a:endParaRPr lang="en-NL" sz="1100" dirty="0"/>
          </a:p>
        </p:txBody>
      </p:sp>
      <p:pic>
        <p:nvPicPr>
          <p:cNvPr id="94" name="Picture 2">
            <a:extLst>
              <a:ext uri="{FF2B5EF4-FFF2-40B4-BE49-F238E27FC236}">
                <a16:creationId xmlns:a16="http://schemas.microsoft.com/office/drawing/2014/main" id="{68E89C7F-4471-4C77-9ABC-C826D69037AD}"/>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4873" y="748612"/>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6" name="Picture 2">
            <a:extLst>
              <a:ext uri="{FF2B5EF4-FFF2-40B4-BE49-F238E27FC236}">
                <a16:creationId xmlns:a16="http://schemas.microsoft.com/office/drawing/2014/main" id="{305EF950-F6EF-4074-8DF0-FBE73CBC8548}"/>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1352" y="1829319"/>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7" name="Picture 2">
            <a:extLst>
              <a:ext uri="{FF2B5EF4-FFF2-40B4-BE49-F238E27FC236}">
                <a16:creationId xmlns:a16="http://schemas.microsoft.com/office/drawing/2014/main" id="{15FB61B4-FAE8-4AE1-A7FA-5D9BF75994F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6086" y="18178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9" name="Picture 2">
            <a:extLst>
              <a:ext uri="{FF2B5EF4-FFF2-40B4-BE49-F238E27FC236}">
                <a16:creationId xmlns:a16="http://schemas.microsoft.com/office/drawing/2014/main" id="{F680FBAC-8314-4BCD-B692-29251BD8A2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6678" y="19540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1" name="Picture 2">
            <a:extLst>
              <a:ext uri="{FF2B5EF4-FFF2-40B4-BE49-F238E27FC236}">
                <a16:creationId xmlns:a16="http://schemas.microsoft.com/office/drawing/2014/main" id="{89636DB4-F302-41EB-9C0B-3514C300954E}"/>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1520" y="679993"/>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2" name="Picture 2">
            <a:extLst>
              <a:ext uri="{FF2B5EF4-FFF2-40B4-BE49-F238E27FC236}">
                <a16:creationId xmlns:a16="http://schemas.microsoft.com/office/drawing/2014/main" id="{97ACACED-0A71-4DF6-81F3-28DC193749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1923" y="2332377"/>
            <a:ext cx="349689" cy="349689"/>
          </a:xfrm>
          <a:prstGeom prst="rect">
            <a:avLst/>
          </a:prstGeom>
          <a:solidFill>
            <a:schemeClr val="tx2">
              <a:lumMod val="60000"/>
              <a:lumOff val="40000"/>
            </a:schemeClr>
          </a:solidFill>
          <a:effectLst>
            <a:glow rad="139700">
              <a:schemeClr val="accent3">
                <a:satMod val="175000"/>
                <a:alpha val="40000"/>
              </a:schemeClr>
            </a:glow>
          </a:effectLst>
        </p:spPr>
      </p:pic>
    </p:spTree>
    <p:extLst>
      <p:ext uri="{BB962C8B-B14F-4D97-AF65-F5344CB8AC3E}">
        <p14:creationId xmlns:p14="http://schemas.microsoft.com/office/powerpoint/2010/main" val="1888420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250"/>
                                  </p:stCondLst>
                                  <p:childTnLst>
                                    <p:set>
                                      <p:cBhvr>
                                        <p:cTn id="15" dur="1" fill="hold">
                                          <p:stCondLst>
                                            <p:cond delay="0"/>
                                          </p:stCondLst>
                                        </p:cTn>
                                        <p:tgtEl>
                                          <p:spTgt spid="94"/>
                                        </p:tgtEl>
                                        <p:attrNameLst>
                                          <p:attrName>style.visibility</p:attrName>
                                        </p:attrNameLst>
                                      </p:cBhvr>
                                      <p:to>
                                        <p:strVal val="visible"/>
                                      </p:to>
                                    </p:set>
                                    <p:anim calcmode="lin" valueType="num">
                                      <p:cBhvr additive="base">
                                        <p:cTn id="16" dur="500" fill="hold"/>
                                        <p:tgtEl>
                                          <p:spTgt spid="94"/>
                                        </p:tgtEl>
                                        <p:attrNameLst>
                                          <p:attrName>ppt_x</p:attrName>
                                        </p:attrNameLst>
                                      </p:cBhvr>
                                      <p:tavLst>
                                        <p:tav tm="0">
                                          <p:val>
                                            <p:strVal val="#ppt_x"/>
                                          </p:val>
                                        </p:tav>
                                        <p:tav tm="100000">
                                          <p:val>
                                            <p:strVal val="#ppt_x"/>
                                          </p:val>
                                        </p:tav>
                                      </p:tavLst>
                                    </p:anim>
                                    <p:anim calcmode="lin" valueType="num">
                                      <p:cBhvr additive="base">
                                        <p:cTn id="17" dur="500" fill="hold"/>
                                        <p:tgtEl>
                                          <p:spTgt spid="94"/>
                                        </p:tgtEl>
                                        <p:attrNameLst>
                                          <p:attrName>ppt_y</p:attrName>
                                        </p:attrNameLst>
                                      </p:cBhvr>
                                      <p:tavLst>
                                        <p:tav tm="0">
                                          <p:val>
                                            <p:strVal val="1+#ppt_h/2"/>
                                          </p:val>
                                        </p:tav>
                                        <p:tav tm="100000">
                                          <p:val>
                                            <p:strVal val="#ppt_y"/>
                                          </p:val>
                                        </p:tav>
                                      </p:tavLst>
                                    </p:anim>
                                  </p:childTnLst>
                                </p:cTn>
                              </p:par>
                            </p:childTnLst>
                          </p:cTn>
                        </p:par>
                        <p:par>
                          <p:cTn id="18" fill="hold">
                            <p:stCondLst>
                              <p:cond delay="1250"/>
                            </p:stCondLst>
                            <p:childTnLst>
                              <p:par>
                                <p:cTn id="19" presetID="2" presetClass="entr" presetSubtype="4" fill="hold" nodeType="afterEffect">
                                  <p:stCondLst>
                                    <p:cond delay="250"/>
                                  </p:stCondLst>
                                  <p:childTnLst>
                                    <p:set>
                                      <p:cBhvr>
                                        <p:cTn id="20" dur="1" fill="hold">
                                          <p:stCondLst>
                                            <p:cond delay="0"/>
                                          </p:stCondLst>
                                        </p:cTn>
                                        <p:tgtEl>
                                          <p:spTgt spid="102"/>
                                        </p:tgtEl>
                                        <p:attrNameLst>
                                          <p:attrName>style.visibility</p:attrName>
                                        </p:attrNameLst>
                                      </p:cBhvr>
                                      <p:to>
                                        <p:strVal val="visible"/>
                                      </p:to>
                                    </p:set>
                                    <p:anim calcmode="lin" valueType="num">
                                      <p:cBhvr additive="base">
                                        <p:cTn id="21" dur="500" fill="hold"/>
                                        <p:tgtEl>
                                          <p:spTgt spid="102"/>
                                        </p:tgtEl>
                                        <p:attrNameLst>
                                          <p:attrName>ppt_x</p:attrName>
                                        </p:attrNameLst>
                                      </p:cBhvr>
                                      <p:tavLst>
                                        <p:tav tm="0">
                                          <p:val>
                                            <p:strVal val="#ppt_x"/>
                                          </p:val>
                                        </p:tav>
                                        <p:tav tm="100000">
                                          <p:val>
                                            <p:strVal val="#ppt_x"/>
                                          </p:val>
                                        </p:tav>
                                      </p:tavLst>
                                    </p:anim>
                                    <p:anim calcmode="lin" valueType="num">
                                      <p:cBhvr additive="base">
                                        <p:cTn id="22" dur="500" fill="hold"/>
                                        <p:tgtEl>
                                          <p:spTgt spid="10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250"/>
                                  </p:stCondLst>
                                  <p:childTnLst>
                                    <p:set>
                                      <p:cBhvr>
                                        <p:cTn id="25" dur="1" fill="hold">
                                          <p:stCondLst>
                                            <p:cond delay="0"/>
                                          </p:stCondLst>
                                        </p:cTn>
                                        <p:tgtEl>
                                          <p:spTgt spid="96"/>
                                        </p:tgtEl>
                                        <p:attrNameLst>
                                          <p:attrName>style.visibility</p:attrName>
                                        </p:attrNameLst>
                                      </p:cBhvr>
                                      <p:to>
                                        <p:strVal val="visible"/>
                                      </p:to>
                                    </p:set>
                                    <p:anim calcmode="lin" valueType="num">
                                      <p:cBhvr additive="base">
                                        <p:cTn id="26" dur="500" fill="hold"/>
                                        <p:tgtEl>
                                          <p:spTgt spid="96"/>
                                        </p:tgtEl>
                                        <p:attrNameLst>
                                          <p:attrName>ppt_x</p:attrName>
                                        </p:attrNameLst>
                                      </p:cBhvr>
                                      <p:tavLst>
                                        <p:tav tm="0">
                                          <p:val>
                                            <p:strVal val="#ppt_x"/>
                                          </p:val>
                                        </p:tav>
                                        <p:tav tm="100000">
                                          <p:val>
                                            <p:strVal val="#ppt_x"/>
                                          </p:val>
                                        </p:tav>
                                      </p:tavLst>
                                    </p:anim>
                                    <p:anim calcmode="lin" valueType="num">
                                      <p:cBhvr additive="base">
                                        <p:cTn id="27" dur="500" fill="hold"/>
                                        <p:tgtEl>
                                          <p:spTgt spid="96"/>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fill="hold" nodeType="afterEffect">
                                  <p:stCondLst>
                                    <p:cond delay="25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250"/>
                                  </p:stCondLst>
                                  <p:childTnLst>
                                    <p:set>
                                      <p:cBhvr>
                                        <p:cTn id="35" dur="1" fill="hold">
                                          <p:stCondLst>
                                            <p:cond delay="0"/>
                                          </p:stCondLst>
                                        </p:cTn>
                                        <p:tgtEl>
                                          <p:spTgt spid="99"/>
                                        </p:tgtEl>
                                        <p:attrNameLst>
                                          <p:attrName>style.visibility</p:attrName>
                                        </p:attrNameLst>
                                      </p:cBhvr>
                                      <p:to>
                                        <p:strVal val="visible"/>
                                      </p:to>
                                    </p:set>
                                    <p:anim calcmode="lin" valueType="num">
                                      <p:cBhvr additive="base">
                                        <p:cTn id="36" dur="500" fill="hold"/>
                                        <p:tgtEl>
                                          <p:spTgt spid="99"/>
                                        </p:tgtEl>
                                        <p:attrNameLst>
                                          <p:attrName>ppt_x</p:attrName>
                                        </p:attrNameLst>
                                      </p:cBhvr>
                                      <p:tavLst>
                                        <p:tav tm="0">
                                          <p:val>
                                            <p:strVal val="#ppt_x"/>
                                          </p:val>
                                        </p:tav>
                                        <p:tav tm="100000">
                                          <p:val>
                                            <p:strVal val="#ppt_x"/>
                                          </p:val>
                                        </p:tav>
                                      </p:tavLst>
                                    </p:anim>
                                    <p:anim calcmode="lin" valueType="num">
                                      <p:cBhvr additive="base">
                                        <p:cTn id="3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Platform </a:t>
            </a:r>
            <a:r>
              <a:rPr lang="nl-NL" dirty="0" err="1"/>
              <a:t>Preparation</a:t>
            </a:r>
            <a:r>
              <a:rPr lang="nl-NL" dirty="0"/>
              <a:t> – </a:t>
            </a:r>
            <a:r>
              <a:rPr lang="nl-NL" dirty="0" err="1"/>
              <a:t>Infrastructure</a:t>
            </a:r>
            <a:r>
              <a:rPr lang="nl-NL" dirty="0"/>
              <a:t> as Code</a:t>
            </a:r>
            <a:br>
              <a:rPr lang="nl-NL" dirty="0"/>
            </a:br>
            <a:r>
              <a:rPr lang="nl-NL" dirty="0" err="1"/>
              <a:t>using</a:t>
            </a:r>
            <a:r>
              <a:rPr lang="nl-NL" dirty="0"/>
              <a:t> Resource Manager &amp; </a:t>
            </a:r>
            <a:r>
              <a:rPr lang="nl-NL" dirty="0" err="1"/>
              <a:t>Terraform</a:t>
            </a:r>
            <a:r>
              <a:rPr lang="nl-NL" dirty="0"/>
              <a:t> plan </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sp>
        <p:nvSpPr>
          <p:cNvPr id="52" name="Rectangle: Rounded Corners 51">
            <a:extLst>
              <a:ext uri="{FF2B5EF4-FFF2-40B4-BE49-F238E27FC236}">
                <a16:creationId xmlns:a16="http://schemas.microsoft.com/office/drawing/2014/main" id="{1908827C-1495-46B7-A52D-D72A2C49B655}"/>
              </a:ext>
            </a:extLst>
          </p:cNvPr>
          <p:cNvSpPr/>
          <p:nvPr/>
        </p:nvSpPr>
        <p:spPr>
          <a:xfrm>
            <a:off x="-1069112" y="14643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443928" y="20993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2635068" y="1046120"/>
            <a:ext cx="788159" cy="558981"/>
          </a:xfrm>
          <a:prstGeom prst="wedgeRoundRectCallout">
            <a:avLst>
              <a:gd name="adj1" fmla="val 102701"/>
              <a:gd name="adj2" fmla="val -966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Object Storage Bucket</a:t>
            </a:r>
            <a:endParaRPr lang="en-NL" sz="900" dirty="0">
              <a:solidFill>
                <a:schemeClr val="dk1"/>
              </a:solidFill>
            </a:endParaRPr>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18987" y="20506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9408" y="1281624"/>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2" name="Footer Placeholder 1">
            <a:extLst>
              <a:ext uri="{FF2B5EF4-FFF2-40B4-BE49-F238E27FC236}">
                <a16:creationId xmlns:a16="http://schemas.microsoft.com/office/drawing/2014/main" id="{4942510D-A44B-42DF-9693-0B0C31EBC543}"/>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grpSp>
        <p:nvGrpSpPr>
          <p:cNvPr id="77" name="Group 76">
            <a:extLst>
              <a:ext uri="{FF2B5EF4-FFF2-40B4-BE49-F238E27FC236}">
                <a16:creationId xmlns:a16="http://schemas.microsoft.com/office/drawing/2014/main" id="{B47A2988-915A-4129-AD75-49C81FE34B1E}"/>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759983E9-5E09-4996-8C77-6EA12419868E}"/>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A120DC76-B3BF-4756-A463-A65176F54574}"/>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sp>
        <p:nvSpPr>
          <p:cNvPr id="81" name="Speech Bubble: Rectangle with Corners Rounded 80">
            <a:extLst>
              <a:ext uri="{FF2B5EF4-FFF2-40B4-BE49-F238E27FC236}">
                <a16:creationId xmlns:a16="http://schemas.microsoft.com/office/drawing/2014/main" id="{D015DD36-896A-4520-A8F6-120890B452F4}"/>
              </a:ext>
            </a:extLst>
          </p:cNvPr>
          <p:cNvSpPr/>
          <p:nvPr/>
        </p:nvSpPr>
        <p:spPr>
          <a:xfrm>
            <a:off x="1947820" y="3478556"/>
            <a:ext cx="1043428" cy="597162"/>
          </a:xfrm>
          <a:prstGeom prst="wedgeRoundRectCallout">
            <a:avLst>
              <a:gd name="adj1" fmla="val 99249"/>
              <a:gd name="adj2" fmla="val -743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Secure </a:t>
            </a:r>
            <a:r>
              <a:rPr lang="nl-NL" sz="900" dirty="0" err="1">
                <a:solidFill>
                  <a:schemeClr val="dk1"/>
                </a:solidFill>
              </a:rPr>
              <a:t>Vault</a:t>
            </a:r>
            <a:r>
              <a:rPr lang="nl-NL" sz="900" dirty="0">
                <a:solidFill>
                  <a:schemeClr val="dk1"/>
                </a:solidFill>
              </a:rPr>
              <a:t> </a:t>
            </a:r>
            <a:r>
              <a:rPr lang="nl-NL" sz="900" dirty="0" err="1">
                <a:solidFill>
                  <a:schemeClr val="dk1"/>
                </a:solidFill>
              </a:rPr>
              <a:t>with</a:t>
            </a:r>
            <a:r>
              <a:rPr lang="nl-NL" sz="900" dirty="0">
                <a:solidFill>
                  <a:schemeClr val="dk1"/>
                </a:solidFill>
              </a:rPr>
              <a:t> Keys for Twitter </a:t>
            </a:r>
            <a:r>
              <a:rPr lang="nl-NL" sz="900" dirty="0" err="1">
                <a:solidFill>
                  <a:schemeClr val="dk1"/>
                </a:solidFill>
              </a:rPr>
              <a:t>credentials</a:t>
            </a:r>
            <a:endParaRPr lang="en-NL" sz="900" dirty="0">
              <a:solidFill>
                <a:schemeClr val="dk1"/>
              </a:solidFill>
            </a:endParaRPr>
          </a:p>
        </p:txBody>
      </p:sp>
      <p:sp>
        <p:nvSpPr>
          <p:cNvPr id="83" name="Speech Bubble: Rectangle with Corners Rounded 82">
            <a:extLst>
              <a:ext uri="{FF2B5EF4-FFF2-40B4-BE49-F238E27FC236}">
                <a16:creationId xmlns:a16="http://schemas.microsoft.com/office/drawing/2014/main" id="{F013826A-E643-458C-9744-E08F5C963550}"/>
              </a:ext>
            </a:extLst>
          </p:cNvPr>
          <p:cNvSpPr/>
          <p:nvPr/>
        </p:nvSpPr>
        <p:spPr>
          <a:xfrm>
            <a:off x="5932842" y="3294785"/>
            <a:ext cx="1043428" cy="597162"/>
          </a:xfrm>
          <a:prstGeom prst="wedgeRoundRectCallout">
            <a:avLst>
              <a:gd name="adj1" fmla="val -52307"/>
              <a:gd name="adj2" fmla="val 111458"/>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Compartment</a:t>
            </a:r>
            <a:r>
              <a:rPr lang="nl-NL" sz="900" dirty="0">
                <a:solidFill>
                  <a:schemeClr val="dk1"/>
                </a:solidFill>
              </a:rPr>
              <a:t> for Application resources</a:t>
            </a:r>
            <a:endParaRPr lang="en-NL" sz="900" dirty="0">
              <a:solidFill>
                <a:schemeClr val="dk1"/>
              </a:solidFill>
            </a:endParaRPr>
          </a:p>
        </p:txBody>
      </p:sp>
      <p:sp>
        <p:nvSpPr>
          <p:cNvPr id="87" name="Rectangle: Rounded Corners 86">
            <a:extLst>
              <a:ext uri="{FF2B5EF4-FFF2-40B4-BE49-F238E27FC236}">
                <a16:creationId xmlns:a16="http://schemas.microsoft.com/office/drawing/2014/main" id="{2AD76A21-2D02-4286-8AA2-A376183AA4BB}"/>
              </a:ext>
            </a:extLst>
          </p:cNvPr>
          <p:cNvSpPr/>
          <p:nvPr/>
        </p:nvSpPr>
        <p:spPr>
          <a:xfrm>
            <a:off x="7629065" y="3929803"/>
            <a:ext cx="782524" cy="353996"/>
          </a:xfrm>
          <a:prstGeom prst="roundRect">
            <a:avLst/>
          </a:prstGeom>
          <a:solidFill>
            <a:srgbClr val="F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8" name="Speech Bubble: Rectangle with Corners Rounded 87">
            <a:extLst>
              <a:ext uri="{FF2B5EF4-FFF2-40B4-BE49-F238E27FC236}">
                <a16:creationId xmlns:a16="http://schemas.microsoft.com/office/drawing/2014/main" id="{0F94F6FB-A181-4444-A2C3-1A8C0F66E90E}"/>
              </a:ext>
            </a:extLst>
          </p:cNvPr>
          <p:cNvSpPr/>
          <p:nvPr/>
        </p:nvSpPr>
        <p:spPr>
          <a:xfrm>
            <a:off x="8015869" y="2660083"/>
            <a:ext cx="1043428" cy="597162"/>
          </a:xfrm>
          <a:prstGeom prst="wedgeRoundRectCallout">
            <a:avLst>
              <a:gd name="adj1" fmla="val -25501"/>
              <a:gd name="adj2" fmla="val 185318"/>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Configuration</a:t>
            </a:r>
            <a:r>
              <a:rPr lang="nl-NL" sz="900" dirty="0">
                <a:solidFill>
                  <a:schemeClr val="dk1"/>
                </a:solidFill>
              </a:rPr>
              <a:t> of </a:t>
            </a:r>
            <a:r>
              <a:rPr lang="nl-NL" sz="900" dirty="0" err="1">
                <a:solidFill>
                  <a:schemeClr val="dk1"/>
                </a:solidFill>
              </a:rPr>
              <a:t>Logging</a:t>
            </a:r>
            <a:r>
              <a:rPr lang="nl-NL" sz="900" dirty="0">
                <a:solidFill>
                  <a:schemeClr val="dk1"/>
                </a:solidFill>
              </a:rPr>
              <a:t> Service for </a:t>
            </a:r>
            <a:r>
              <a:rPr lang="nl-NL" sz="900" dirty="0" err="1">
                <a:solidFill>
                  <a:schemeClr val="dk1"/>
                </a:solidFill>
              </a:rPr>
              <a:t>Functions</a:t>
            </a:r>
            <a:endParaRPr lang="en-NL" sz="900" dirty="0">
              <a:solidFill>
                <a:schemeClr val="dk1"/>
              </a:solidFill>
            </a:endParaRPr>
          </a:p>
        </p:txBody>
      </p:sp>
      <p:grpSp>
        <p:nvGrpSpPr>
          <p:cNvPr id="133" name="Group 132">
            <a:extLst>
              <a:ext uri="{FF2B5EF4-FFF2-40B4-BE49-F238E27FC236}">
                <a16:creationId xmlns:a16="http://schemas.microsoft.com/office/drawing/2014/main" id="{DE181EAE-1162-4BC7-89AF-72A850EFE493}"/>
              </a:ext>
            </a:extLst>
          </p:cNvPr>
          <p:cNvGrpSpPr/>
          <p:nvPr/>
        </p:nvGrpSpPr>
        <p:grpSpPr>
          <a:xfrm>
            <a:off x="5713637" y="2086631"/>
            <a:ext cx="911906" cy="951487"/>
            <a:chOff x="9986753" y="1468849"/>
            <a:chExt cx="911906" cy="951487"/>
          </a:xfrm>
        </p:grpSpPr>
        <p:grpSp>
          <p:nvGrpSpPr>
            <p:cNvPr id="134" name="Group 133">
              <a:extLst>
                <a:ext uri="{FF2B5EF4-FFF2-40B4-BE49-F238E27FC236}">
                  <a16:creationId xmlns:a16="http://schemas.microsoft.com/office/drawing/2014/main" id="{26729ACD-84E3-4872-8CD9-F5824A667189}"/>
                </a:ext>
              </a:extLst>
            </p:cNvPr>
            <p:cNvGrpSpPr/>
            <p:nvPr/>
          </p:nvGrpSpPr>
          <p:grpSpPr>
            <a:xfrm>
              <a:off x="10131618" y="1468849"/>
              <a:ext cx="582945" cy="635162"/>
              <a:chOff x="10131618" y="1758788"/>
              <a:chExt cx="582945" cy="635162"/>
            </a:xfrm>
          </p:grpSpPr>
          <p:sp>
            <p:nvSpPr>
              <p:cNvPr id="136" name="Rectangle 135">
                <a:extLst>
                  <a:ext uri="{FF2B5EF4-FFF2-40B4-BE49-F238E27FC236}">
                    <a16:creationId xmlns:a16="http://schemas.microsoft.com/office/drawing/2014/main" id="{9147B4FE-2389-446D-B1A3-00A4D44D115C}"/>
                  </a:ext>
                </a:extLst>
              </p:cNvPr>
              <p:cNvSpPr/>
              <p:nvPr/>
            </p:nvSpPr>
            <p:spPr>
              <a:xfrm>
                <a:off x="10131618"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37" name="Group 136">
                <a:extLst>
                  <a:ext uri="{FF2B5EF4-FFF2-40B4-BE49-F238E27FC236}">
                    <a16:creationId xmlns:a16="http://schemas.microsoft.com/office/drawing/2014/main" id="{6517C4A0-9D0B-4D28-A2A4-F1E2EF2CB001}"/>
                  </a:ext>
                </a:extLst>
              </p:cNvPr>
              <p:cNvGrpSpPr/>
              <p:nvPr/>
            </p:nvGrpSpPr>
            <p:grpSpPr>
              <a:xfrm>
                <a:off x="10214652" y="1854090"/>
                <a:ext cx="421184" cy="421184"/>
                <a:chOff x="6894513" y="4081463"/>
                <a:chExt cx="509587" cy="509587"/>
              </a:xfrm>
            </p:grpSpPr>
            <p:sp>
              <p:nvSpPr>
                <p:cNvPr id="138" name="Freeform 31">
                  <a:extLst>
                    <a:ext uri="{FF2B5EF4-FFF2-40B4-BE49-F238E27FC236}">
                      <a16:creationId xmlns:a16="http://schemas.microsoft.com/office/drawing/2014/main" id="{D74D9461-B558-433C-AC4C-8C131EAF20AC}"/>
                    </a:ext>
                  </a:extLst>
                </p:cNvPr>
                <p:cNvSpPr>
                  <a:spLocks noChangeArrowheads="1"/>
                </p:cNvSpPr>
                <p:nvPr/>
              </p:nvSpPr>
              <p:spPr bwMode="auto">
                <a:xfrm>
                  <a:off x="7138988" y="4381500"/>
                  <a:ext cx="109537" cy="80963"/>
                </a:xfrm>
                <a:custGeom>
                  <a:avLst/>
                  <a:gdLst>
                    <a:gd name="T0" fmla="*/ 18 w 303"/>
                    <a:gd name="T1" fmla="*/ 0 h 227"/>
                    <a:gd name="T2" fmla="*/ 0 w 303"/>
                    <a:gd name="T3" fmla="*/ 27 h 227"/>
                    <a:gd name="T4" fmla="*/ 76 w 303"/>
                    <a:gd name="T5" fmla="*/ 218 h 227"/>
                    <a:gd name="T6" fmla="*/ 81 w 303"/>
                    <a:gd name="T7" fmla="*/ 218 h 227"/>
                    <a:gd name="T8" fmla="*/ 115 w 303"/>
                    <a:gd name="T9" fmla="*/ 226 h 227"/>
                    <a:gd name="T10" fmla="*/ 302 w 303"/>
                    <a:gd name="T11" fmla="*/ 48 h 227"/>
                    <a:gd name="T12" fmla="*/ 296 w 303"/>
                    <a:gd name="T13" fmla="*/ 32 h 227"/>
                    <a:gd name="T14" fmla="*/ 18 w 30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27">
                      <a:moveTo>
                        <a:pt x="18" y="0"/>
                      </a:moveTo>
                      <a:cubicBezTo>
                        <a:pt x="13" y="11"/>
                        <a:pt x="8" y="19"/>
                        <a:pt x="0" y="27"/>
                      </a:cubicBezTo>
                      <a:lnTo>
                        <a:pt x="76" y="218"/>
                      </a:lnTo>
                      <a:cubicBezTo>
                        <a:pt x="79" y="218"/>
                        <a:pt x="79" y="218"/>
                        <a:pt x="81" y="218"/>
                      </a:cubicBezTo>
                      <a:cubicBezTo>
                        <a:pt x="94" y="218"/>
                        <a:pt x="105" y="221"/>
                        <a:pt x="115" y="226"/>
                      </a:cubicBezTo>
                      <a:lnTo>
                        <a:pt x="302" y="48"/>
                      </a:lnTo>
                      <a:cubicBezTo>
                        <a:pt x="299" y="42"/>
                        <a:pt x="296" y="37"/>
                        <a:pt x="296" y="32"/>
                      </a:cubicBezTo>
                      <a:lnTo>
                        <a:pt x="18" y="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39" name="Freeform 32">
                  <a:extLst>
                    <a:ext uri="{FF2B5EF4-FFF2-40B4-BE49-F238E27FC236}">
                      <a16:creationId xmlns:a16="http://schemas.microsoft.com/office/drawing/2014/main" id="{436A4D77-C4ED-4811-8BF4-06F034800643}"/>
                    </a:ext>
                  </a:extLst>
                </p:cNvPr>
                <p:cNvSpPr>
                  <a:spLocks noChangeArrowheads="1"/>
                </p:cNvSpPr>
                <p:nvPr/>
              </p:nvSpPr>
              <p:spPr bwMode="auto">
                <a:xfrm>
                  <a:off x="7053263" y="4381500"/>
                  <a:ext cx="96837" cy="80963"/>
                </a:xfrm>
                <a:custGeom>
                  <a:avLst/>
                  <a:gdLst>
                    <a:gd name="T0" fmla="*/ 194 w 271"/>
                    <a:gd name="T1" fmla="*/ 39 h 227"/>
                    <a:gd name="T2" fmla="*/ 131 w 271"/>
                    <a:gd name="T3" fmla="*/ 0 h 227"/>
                    <a:gd name="T4" fmla="*/ 2 w 271"/>
                    <a:gd name="T5" fmla="*/ 21 h 227"/>
                    <a:gd name="T6" fmla="*/ 0 w 271"/>
                    <a:gd name="T7" fmla="*/ 32 h 227"/>
                    <a:gd name="T8" fmla="*/ 270 w 271"/>
                    <a:gd name="T9" fmla="*/ 226 h 227"/>
                    <a:gd name="T10" fmla="*/ 196 w 271"/>
                    <a:gd name="T11" fmla="*/ 39 h 227"/>
                    <a:gd name="T12" fmla="*/ 194 w 271"/>
                    <a:gd name="T13" fmla="*/ 39 h 227"/>
                  </a:gdLst>
                  <a:ahLst/>
                  <a:cxnLst>
                    <a:cxn ang="0">
                      <a:pos x="T0" y="T1"/>
                    </a:cxn>
                    <a:cxn ang="0">
                      <a:pos x="T2" y="T3"/>
                    </a:cxn>
                    <a:cxn ang="0">
                      <a:pos x="T4" y="T5"/>
                    </a:cxn>
                    <a:cxn ang="0">
                      <a:pos x="T6" y="T7"/>
                    </a:cxn>
                    <a:cxn ang="0">
                      <a:pos x="T8" y="T9"/>
                    </a:cxn>
                    <a:cxn ang="0">
                      <a:pos x="T10" y="T11"/>
                    </a:cxn>
                    <a:cxn ang="0">
                      <a:pos x="T12" y="T13"/>
                    </a:cxn>
                  </a:cxnLst>
                  <a:rect l="0" t="0" r="r" b="b"/>
                  <a:pathLst>
                    <a:path w="271" h="227">
                      <a:moveTo>
                        <a:pt x="194" y="39"/>
                      </a:moveTo>
                      <a:cubicBezTo>
                        <a:pt x="167" y="39"/>
                        <a:pt x="144" y="24"/>
                        <a:pt x="131" y="0"/>
                      </a:cubicBezTo>
                      <a:lnTo>
                        <a:pt x="2" y="21"/>
                      </a:lnTo>
                      <a:cubicBezTo>
                        <a:pt x="2" y="24"/>
                        <a:pt x="0" y="29"/>
                        <a:pt x="0" y="32"/>
                      </a:cubicBezTo>
                      <a:lnTo>
                        <a:pt x="270" y="226"/>
                      </a:lnTo>
                      <a:lnTo>
                        <a:pt x="196" y="39"/>
                      </a:lnTo>
                      <a:lnTo>
                        <a:pt x="194" y="3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40" name="Freeform 33">
                  <a:extLst>
                    <a:ext uri="{FF2B5EF4-FFF2-40B4-BE49-F238E27FC236}">
                      <a16:creationId xmlns:a16="http://schemas.microsoft.com/office/drawing/2014/main" id="{66C85DCC-4AB7-4C38-8B23-C718B3EDF81F}"/>
                    </a:ext>
                  </a:extLst>
                </p:cNvPr>
                <p:cNvSpPr>
                  <a:spLocks noChangeArrowheads="1"/>
                </p:cNvSpPr>
                <p:nvPr/>
              </p:nvSpPr>
              <p:spPr bwMode="auto">
                <a:xfrm>
                  <a:off x="7042150" y="4267200"/>
                  <a:ext cx="63500" cy="107950"/>
                </a:xfrm>
                <a:custGeom>
                  <a:avLst/>
                  <a:gdLst>
                    <a:gd name="T0" fmla="*/ 176 w 177"/>
                    <a:gd name="T1" fmla="*/ 235 h 299"/>
                    <a:gd name="T2" fmla="*/ 68 w 177"/>
                    <a:gd name="T3" fmla="*/ 0 h 299"/>
                    <a:gd name="T4" fmla="*/ 66 w 177"/>
                    <a:gd name="T5" fmla="*/ 0 h 299"/>
                    <a:gd name="T6" fmla="*/ 0 w 177"/>
                    <a:gd name="T7" fmla="*/ 269 h 299"/>
                    <a:gd name="T8" fmla="*/ 26 w 177"/>
                    <a:gd name="T9" fmla="*/ 298 h 299"/>
                    <a:gd name="T10" fmla="*/ 155 w 177"/>
                    <a:gd name="T11" fmla="*/ 277 h 299"/>
                    <a:gd name="T12" fmla="*/ 176 w 177"/>
                    <a:gd name="T13" fmla="*/ 235 h 299"/>
                  </a:gdLst>
                  <a:ahLst/>
                  <a:cxnLst>
                    <a:cxn ang="0">
                      <a:pos x="T0" y="T1"/>
                    </a:cxn>
                    <a:cxn ang="0">
                      <a:pos x="T2" y="T3"/>
                    </a:cxn>
                    <a:cxn ang="0">
                      <a:pos x="T4" y="T5"/>
                    </a:cxn>
                    <a:cxn ang="0">
                      <a:pos x="T6" y="T7"/>
                    </a:cxn>
                    <a:cxn ang="0">
                      <a:pos x="T8" y="T9"/>
                    </a:cxn>
                    <a:cxn ang="0">
                      <a:pos x="T10" y="T11"/>
                    </a:cxn>
                    <a:cxn ang="0">
                      <a:pos x="T12" y="T13"/>
                    </a:cxn>
                  </a:cxnLst>
                  <a:rect l="0" t="0" r="r" b="b"/>
                  <a:pathLst>
                    <a:path w="177" h="299">
                      <a:moveTo>
                        <a:pt x="176" y="235"/>
                      </a:moveTo>
                      <a:lnTo>
                        <a:pt x="68" y="0"/>
                      </a:lnTo>
                      <a:lnTo>
                        <a:pt x="66" y="0"/>
                      </a:lnTo>
                      <a:lnTo>
                        <a:pt x="0" y="269"/>
                      </a:lnTo>
                      <a:cubicBezTo>
                        <a:pt x="11" y="277"/>
                        <a:pt x="18" y="285"/>
                        <a:pt x="26" y="298"/>
                      </a:cubicBezTo>
                      <a:lnTo>
                        <a:pt x="155" y="277"/>
                      </a:lnTo>
                      <a:cubicBezTo>
                        <a:pt x="157" y="261"/>
                        <a:pt x="165" y="246"/>
                        <a:pt x="176" y="235"/>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41" name="Freeform 34">
                  <a:extLst>
                    <a:ext uri="{FF2B5EF4-FFF2-40B4-BE49-F238E27FC236}">
                      <a16:creationId xmlns:a16="http://schemas.microsoft.com/office/drawing/2014/main" id="{00678B1D-1FFC-4C96-A808-B65047FFAF89}"/>
                    </a:ext>
                  </a:extLst>
                </p:cNvPr>
                <p:cNvSpPr>
                  <a:spLocks noChangeArrowheads="1"/>
                </p:cNvSpPr>
                <p:nvPr/>
              </p:nvSpPr>
              <p:spPr bwMode="auto">
                <a:xfrm>
                  <a:off x="7080250" y="4251325"/>
                  <a:ext cx="144463" cy="96838"/>
                </a:xfrm>
                <a:custGeom>
                  <a:avLst/>
                  <a:gdLst>
                    <a:gd name="T0" fmla="*/ 118 w 402"/>
                    <a:gd name="T1" fmla="*/ 261 h 270"/>
                    <a:gd name="T2" fmla="*/ 149 w 402"/>
                    <a:gd name="T3" fmla="*/ 269 h 270"/>
                    <a:gd name="T4" fmla="*/ 401 w 402"/>
                    <a:gd name="T5" fmla="*/ 18 h 270"/>
                    <a:gd name="T6" fmla="*/ 395 w 402"/>
                    <a:gd name="T7" fmla="*/ 8 h 270"/>
                    <a:gd name="T8" fmla="*/ 18 w 402"/>
                    <a:gd name="T9" fmla="*/ 0 h 270"/>
                    <a:gd name="T10" fmla="*/ 0 w 402"/>
                    <a:gd name="T11" fmla="*/ 29 h 270"/>
                    <a:gd name="T12" fmla="*/ 107 w 402"/>
                    <a:gd name="T13" fmla="*/ 263 h 270"/>
                    <a:gd name="T14" fmla="*/ 118 w 402"/>
                    <a:gd name="T15" fmla="*/ 261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270">
                      <a:moveTo>
                        <a:pt x="118" y="261"/>
                      </a:moveTo>
                      <a:cubicBezTo>
                        <a:pt x="128" y="261"/>
                        <a:pt x="141" y="263"/>
                        <a:pt x="149" y="269"/>
                      </a:cubicBezTo>
                      <a:lnTo>
                        <a:pt x="401" y="18"/>
                      </a:lnTo>
                      <a:cubicBezTo>
                        <a:pt x="398" y="15"/>
                        <a:pt x="398" y="10"/>
                        <a:pt x="395" y="8"/>
                      </a:cubicBezTo>
                      <a:lnTo>
                        <a:pt x="18" y="0"/>
                      </a:lnTo>
                      <a:cubicBezTo>
                        <a:pt x="15" y="10"/>
                        <a:pt x="7" y="21"/>
                        <a:pt x="0" y="29"/>
                      </a:cubicBezTo>
                      <a:lnTo>
                        <a:pt x="107" y="263"/>
                      </a:lnTo>
                      <a:cubicBezTo>
                        <a:pt x="112" y="261"/>
                        <a:pt x="115" y="261"/>
                        <a:pt x="118" y="261"/>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42" name="Freeform 35">
                  <a:extLst>
                    <a:ext uri="{FF2B5EF4-FFF2-40B4-BE49-F238E27FC236}">
                      <a16:creationId xmlns:a16="http://schemas.microsoft.com/office/drawing/2014/main" id="{D2C57A72-6644-4227-8890-04A987628A7D}"/>
                    </a:ext>
                  </a:extLst>
                </p:cNvPr>
                <p:cNvSpPr>
                  <a:spLocks noChangeArrowheads="1"/>
                </p:cNvSpPr>
                <p:nvPr/>
              </p:nvSpPr>
              <p:spPr bwMode="auto">
                <a:xfrm>
                  <a:off x="7145338" y="4268788"/>
                  <a:ext cx="112712" cy="107950"/>
                </a:xfrm>
                <a:custGeom>
                  <a:avLst/>
                  <a:gdLst>
                    <a:gd name="T0" fmla="*/ 252 w 311"/>
                    <a:gd name="T1" fmla="*/ 0 h 299"/>
                    <a:gd name="T2" fmla="*/ 0 w 311"/>
                    <a:gd name="T3" fmla="*/ 251 h 299"/>
                    <a:gd name="T4" fmla="*/ 6 w 311"/>
                    <a:gd name="T5" fmla="*/ 269 h 299"/>
                    <a:gd name="T6" fmla="*/ 278 w 311"/>
                    <a:gd name="T7" fmla="*/ 298 h 299"/>
                    <a:gd name="T8" fmla="*/ 310 w 311"/>
                    <a:gd name="T9" fmla="*/ 264 h 299"/>
                    <a:gd name="T10" fmla="*/ 270 w 311"/>
                    <a:gd name="T11" fmla="*/ 8 h 299"/>
                    <a:gd name="T12" fmla="*/ 252 w 311"/>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311" h="299">
                      <a:moveTo>
                        <a:pt x="252" y="0"/>
                      </a:moveTo>
                      <a:lnTo>
                        <a:pt x="0" y="251"/>
                      </a:lnTo>
                      <a:cubicBezTo>
                        <a:pt x="3" y="256"/>
                        <a:pt x="6" y="262"/>
                        <a:pt x="6" y="269"/>
                      </a:cubicBezTo>
                      <a:lnTo>
                        <a:pt x="278" y="298"/>
                      </a:lnTo>
                      <a:cubicBezTo>
                        <a:pt x="286" y="283"/>
                        <a:pt x="297" y="272"/>
                        <a:pt x="310" y="264"/>
                      </a:cubicBezTo>
                      <a:lnTo>
                        <a:pt x="270" y="8"/>
                      </a:lnTo>
                      <a:cubicBezTo>
                        <a:pt x="265" y="6"/>
                        <a:pt x="257" y="3"/>
                        <a:pt x="252" y="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43" name="Freeform 36">
                  <a:extLst>
                    <a:ext uri="{FF2B5EF4-FFF2-40B4-BE49-F238E27FC236}">
                      <a16:creationId xmlns:a16="http://schemas.microsoft.com/office/drawing/2014/main" id="{9626371A-4481-4BF9-B528-C08010E21E4C}"/>
                    </a:ext>
                  </a:extLst>
                </p:cNvPr>
                <p:cNvSpPr>
                  <a:spLocks noChangeArrowheads="1"/>
                </p:cNvSpPr>
                <p:nvPr/>
              </p:nvSpPr>
              <p:spPr bwMode="auto">
                <a:xfrm>
                  <a:off x="6894513" y="4081463"/>
                  <a:ext cx="509587" cy="509587"/>
                </a:xfrm>
                <a:custGeom>
                  <a:avLst/>
                  <a:gdLst>
                    <a:gd name="T0" fmla="*/ 708 w 1417"/>
                    <a:gd name="T1" fmla="*/ 0 h 1415"/>
                    <a:gd name="T2" fmla="*/ 0 w 1417"/>
                    <a:gd name="T3" fmla="*/ 707 h 1415"/>
                    <a:gd name="T4" fmla="*/ 708 w 1417"/>
                    <a:gd name="T5" fmla="*/ 1414 h 1415"/>
                    <a:gd name="T6" fmla="*/ 1416 w 1417"/>
                    <a:gd name="T7" fmla="*/ 707 h 1415"/>
                    <a:gd name="T8" fmla="*/ 708 w 1417"/>
                    <a:gd name="T9" fmla="*/ 0 h 1415"/>
                    <a:gd name="T10" fmla="*/ 1041 w 1417"/>
                    <a:gd name="T11" fmla="*/ 919 h 1415"/>
                    <a:gd name="T12" fmla="*/ 1007 w 1417"/>
                    <a:gd name="T13" fmla="*/ 911 h 1415"/>
                    <a:gd name="T14" fmla="*/ 821 w 1417"/>
                    <a:gd name="T15" fmla="*/ 1089 h 1415"/>
                    <a:gd name="T16" fmla="*/ 828 w 1417"/>
                    <a:gd name="T17" fmla="*/ 1121 h 1415"/>
                    <a:gd name="T18" fmla="*/ 758 w 1417"/>
                    <a:gd name="T19" fmla="*/ 1192 h 1415"/>
                    <a:gd name="T20" fmla="*/ 687 w 1417"/>
                    <a:gd name="T21" fmla="*/ 1121 h 1415"/>
                    <a:gd name="T22" fmla="*/ 690 w 1417"/>
                    <a:gd name="T23" fmla="*/ 1100 h 1415"/>
                    <a:gd name="T24" fmla="*/ 412 w 1417"/>
                    <a:gd name="T25" fmla="*/ 903 h 1415"/>
                    <a:gd name="T26" fmla="*/ 370 w 1417"/>
                    <a:gd name="T27" fmla="*/ 916 h 1415"/>
                    <a:gd name="T28" fmla="*/ 299 w 1417"/>
                    <a:gd name="T29" fmla="*/ 846 h 1415"/>
                    <a:gd name="T30" fmla="*/ 364 w 1417"/>
                    <a:gd name="T31" fmla="*/ 775 h 1415"/>
                    <a:gd name="T32" fmla="*/ 430 w 1417"/>
                    <a:gd name="T33" fmla="*/ 506 h 1415"/>
                    <a:gd name="T34" fmla="*/ 396 w 1417"/>
                    <a:gd name="T35" fmla="*/ 445 h 1415"/>
                    <a:gd name="T36" fmla="*/ 467 w 1417"/>
                    <a:gd name="T37" fmla="*/ 375 h 1415"/>
                    <a:gd name="T38" fmla="*/ 535 w 1417"/>
                    <a:gd name="T39" fmla="*/ 424 h 1415"/>
                    <a:gd name="T40" fmla="*/ 912 w 1417"/>
                    <a:gd name="T41" fmla="*/ 432 h 1415"/>
                    <a:gd name="T42" fmla="*/ 978 w 1417"/>
                    <a:gd name="T43" fmla="*/ 385 h 1415"/>
                    <a:gd name="T44" fmla="*/ 1049 w 1417"/>
                    <a:gd name="T45" fmla="*/ 456 h 1415"/>
                    <a:gd name="T46" fmla="*/ 1009 w 1417"/>
                    <a:gd name="T47" fmla="*/ 519 h 1415"/>
                    <a:gd name="T48" fmla="*/ 1049 w 1417"/>
                    <a:gd name="T49" fmla="*/ 775 h 1415"/>
                    <a:gd name="T50" fmla="*/ 1109 w 1417"/>
                    <a:gd name="T51" fmla="*/ 846 h 1415"/>
                    <a:gd name="T52" fmla="*/ 1041 w 1417"/>
                    <a:gd name="T53" fmla="*/ 919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7" h="1415">
                      <a:moveTo>
                        <a:pt x="708" y="0"/>
                      </a:moveTo>
                      <a:cubicBezTo>
                        <a:pt x="317" y="0"/>
                        <a:pt x="0" y="317"/>
                        <a:pt x="0" y="707"/>
                      </a:cubicBezTo>
                      <a:cubicBezTo>
                        <a:pt x="0" y="1098"/>
                        <a:pt x="317" y="1414"/>
                        <a:pt x="708" y="1414"/>
                      </a:cubicBezTo>
                      <a:cubicBezTo>
                        <a:pt x="1099" y="1414"/>
                        <a:pt x="1416" y="1097"/>
                        <a:pt x="1416" y="707"/>
                      </a:cubicBezTo>
                      <a:cubicBezTo>
                        <a:pt x="1413" y="314"/>
                        <a:pt x="1099" y="0"/>
                        <a:pt x="708" y="0"/>
                      </a:cubicBezTo>
                      <a:close/>
                      <a:moveTo>
                        <a:pt x="1041" y="919"/>
                      </a:moveTo>
                      <a:cubicBezTo>
                        <a:pt x="1028" y="919"/>
                        <a:pt x="1017" y="916"/>
                        <a:pt x="1007" y="911"/>
                      </a:cubicBezTo>
                      <a:lnTo>
                        <a:pt x="821" y="1089"/>
                      </a:lnTo>
                      <a:cubicBezTo>
                        <a:pt x="826" y="1100"/>
                        <a:pt x="828" y="1110"/>
                        <a:pt x="828" y="1121"/>
                      </a:cubicBezTo>
                      <a:cubicBezTo>
                        <a:pt x="828" y="1160"/>
                        <a:pt x="798" y="1192"/>
                        <a:pt x="758" y="1192"/>
                      </a:cubicBezTo>
                      <a:cubicBezTo>
                        <a:pt x="719" y="1192"/>
                        <a:pt x="687" y="1160"/>
                        <a:pt x="687" y="1121"/>
                      </a:cubicBezTo>
                      <a:cubicBezTo>
                        <a:pt x="687" y="1113"/>
                        <a:pt x="690" y="1108"/>
                        <a:pt x="690" y="1100"/>
                      </a:cubicBezTo>
                      <a:lnTo>
                        <a:pt x="412" y="903"/>
                      </a:lnTo>
                      <a:cubicBezTo>
                        <a:pt x="399" y="911"/>
                        <a:pt x="385" y="916"/>
                        <a:pt x="370" y="916"/>
                      </a:cubicBezTo>
                      <a:cubicBezTo>
                        <a:pt x="330" y="916"/>
                        <a:pt x="299" y="885"/>
                        <a:pt x="299" y="846"/>
                      </a:cubicBezTo>
                      <a:cubicBezTo>
                        <a:pt x="299" y="809"/>
                        <a:pt x="328" y="777"/>
                        <a:pt x="364" y="775"/>
                      </a:cubicBezTo>
                      <a:lnTo>
                        <a:pt x="430" y="506"/>
                      </a:lnTo>
                      <a:cubicBezTo>
                        <a:pt x="409" y="493"/>
                        <a:pt x="396" y="472"/>
                        <a:pt x="396" y="445"/>
                      </a:cubicBezTo>
                      <a:cubicBezTo>
                        <a:pt x="396" y="406"/>
                        <a:pt x="427" y="375"/>
                        <a:pt x="467" y="375"/>
                      </a:cubicBezTo>
                      <a:cubicBezTo>
                        <a:pt x="498" y="375"/>
                        <a:pt x="524" y="396"/>
                        <a:pt x="535" y="424"/>
                      </a:cubicBezTo>
                      <a:lnTo>
                        <a:pt x="912" y="432"/>
                      </a:lnTo>
                      <a:cubicBezTo>
                        <a:pt x="923" y="404"/>
                        <a:pt x="949" y="385"/>
                        <a:pt x="978" y="385"/>
                      </a:cubicBezTo>
                      <a:cubicBezTo>
                        <a:pt x="1017" y="385"/>
                        <a:pt x="1049" y="417"/>
                        <a:pt x="1049" y="456"/>
                      </a:cubicBezTo>
                      <a:cubicBezTo>
                        <a:pt x="1049" y="485"/>
                        <a:pt x="1033" y="508"/>
                        <a:pt x="1009" y="519"/>
                      </a:cubicBezTo>
                      <a:lnTo>
                        <a:pt x="1049" y="775"/>
                      </a:lnTo>
                      <a:cubicBezTo>
                        <a:pt x="1083" y="780"/>
                        <a:pt x="1109" y="809"/>
                        <a:pt x="1109" y="846"/>
                      </a:cubicBezTo>
                      <a:cubicBezTo>
                        <a:pt x="1112" y="885"/>
                        <a:pt x="1080" y="919"/>
                        <a:pt x="1041" y="919"/>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35" name="Rectangle 134">
              <a:extLst>
                <a:ext uri="{FF2B5EF4-FFF2-40B4-BE49-F238E27FC236}">
                  <a16:creationId xmlns:a16="http://schemas.microsoft.com/office/drawing/2014/main" id="{390224E0-0363-4C57-8AF3-FDD38B8E0F3A}"/>
                </a:ext>
              </a:extLst>
            </p:cNvPr>
            <p:cNvSpPr/>
            <p:nvPr/>
          </p:nvSpPr>
          <p:spPr>
            <a:xfrm>
              <a:off x="9986753" y="2081782"/>
              <a:ext cx="911906"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Virtual Cloud</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Network</a:t>
              </a:r>
            </a:p>
          </p:txBody>
        </p:sp>
      </p:grpSp>
      <p:grpSp>
        <p:nvGrpSpPr>
          <p:cNvPr id="144" name="Group 143">
            <a:extLst>
              <a:ext uri="{FF2B5EF4-FFF2-40B4-BE49-F238E27FC236}">
                <a16:creationId xmlns:a16="http://schemas.microsoft.com/office/drawing/2014/main" id="{5688887A-911C-4E3E-861F-4BA5FCBF58CF}"/>
              </a:ext>
            </a:extLst>
          </p:cNvPr>
          <p:cNvGrpSpPr/>
          <p:nvPr/>
        </p:nvGrpSpPr>
        <p:grpSpPr>
          <a:xfrm>
            <a:off x="4975803" y="1419394"/>
            <a:ext cx="805942" cy="973131"/>
            <a:chOff x="1526467" y="2625219"/>
            <a:chExt cx="805942" cy="973131"/>
          </a:xfrm>
        </p:grpSpPr>
        <p:grpSp>
          <p:nvGrpSpPr>
            <p:cNvPr id="145" name="Group 144">
              <a:extLst>
                <a:ext uri="{FF2B5EF4-FFF2-40B4-BE49-F238E27FC236}">
                  <a16:creationId xmlns:a16="http://schemas.microsoft.com/office/drawing/2014/main" id="{A288C41A-F9B8-48AE-A237-74DC104C2C6A}"/>
                </a:ext>
              </a:extLst>
            </p:cNvPr>
            <p:cNvGrpSpPr/>
            <p:nvPr/>
          </p:nvGrpSpPr>
          <p:grpSpPr>
            <a:xfrm>
              <a:off x="1604613" y="2625219"/>
              <a:ext cx="667030" cy="635162"/>
              <a:chOff x="1604613" y="2882206"/>
              <a:chExt cx="667030" cy="635162"/>
            </a:xfrm>
          </p:grpSpPr>
          <p:sp>
            <p:nvSpPr>
              <p:cNvPr id="149" name="Rectangle 148">
                <a:extLst>
                  <a:ext uri="{FF2B5EF4-FFF2-40B4-BE49-F238E27FC236}">
                    <a16:creationId xmlns:a16="http://schemas.microsoft.com/office/drawing/2014/main" id="{37561AF9-1C61-4D3E-BC45-326CBE6A5328}"/>
                  </a:ext>
                </a:extLst>
              </p:cNvPr>
              <p:cNvSpPr/>
              <p:nvPr/>
            </p:nvSpPr>
            <p:spPr>
              <a:xfrm>
                <a:off x="1604613" y="2882206"/>
                <a:ext cx="667030"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0" name="Group 149">
                <a:extLst>
                  <a:ext uri="{FF2B5EF4-FFF2-40B4-BE49-F238E27FC236}">
                    <a16:creationId xmlns:a16="http://schemas.microsoft.com/office/drawing/2014/main" id="{CFF97244-95F5-436B-8A69-D9660EC0E45B}"/>
                  </a:ext>
                </a:extLst>
              </p:cNvPr>
              <p:cNvGrpSpPr/>
              <p:nvPr/>
            </p:nvGrpSpPr>
            <p:grpSpPr>
              <a:xfrm>
                <a:off x="1656520" y="2969367"/>
                <a:ext cx="566826" cy="444800"/>
                <a:chOff x="4667251" y="5094288"/>
                <a:chExt cx="685799" cy="538161"/>
              </a:xfrm>
            </p:grpSpPr>
            <p:sp>
              <p:nvSpPr>
                <p:cNvPr id="151" name="Freeform 53">
                  <a:extLst>
                    <a:ext uri="{FF2B5EF4-FFF2-40B4-BE49-F238E27FC236}">
                      <a16:creationId xmlns:a16="http://schemas.microsoft.com/office/drawing/2014/main" id="{EE7878A0-9193-42BF-9325-AF4833A02E0C}"/>
                    </a:ext>
                  </a:extLst>
                </p:cNvPr>
                <p:cNvSpPr>
                  <a:spLocks noChangeArrowheads="1"/>
                </p:cNvSpPr>
                <p:nvPr/>
              </p:nvSpPr>
              <p:spPr bwMode="auto">
                <a:xfrm>
                  <a:off x="4997450" y="5094288"/>
                  <a:ext cx="355600" cy="201612"/>
                </a:xfrm>
                <a:custGeom>
                  <a:avLst/>
                  <a:gdLst>
                    <a:gd name="T0" fmla="*/ 809 w 988"/>
                    <a:gd name="T1" fmla="*/ 199 h 559"/>
                    <a:gd name="T2" fmla="*/ 793 w 988"/>
                    <a:gd name="T3" fmla="*/ 199 h 559"/>
                    <a:gd name="T4" fmla="*/ 623 w 988"/>
                    <a:gd name="T5" fmla="*/ 76 h 559"/>
                    <a:gd name="T6" fmla="*/ 565 w 988"/>
                    <a:gd name="T7" fmla="*/ 86 h 559"/>
                    <a:gd name="T8" fmla="*/ 400 w 988"/>
                    <a:gd name="T9" fmla="*/ 0 h 559"/>
                    <a:gd name="T10" fmla="*/ 206 w 988"/>
                    <a:gd name="T11" fmla="*/ 154 h 559"/>
                    <a:gd name="T12" fmla="*/ 201 w 988"/>
                    <a:gd name="T13" fmla="*/ 154 h 559"/>
                    <a:gd name="T14" fmla="*/ 0 w 988"/>
                    <a:gd name="T15" fmla="*/ 356 h 559"/>
                    <a:gd name="T16" fmla="*/ 201 w 988"/>
                    <a:gd name="T17" fmla="*/ 558 h 559"/>
                    <a:gd name="T18" fmla="*/ 809 w 988"/>
                    <a:gd name="T19" fmla="*/ 558 h 559"/>
                    <a:gd name="T20" fmla="*/ 987 w 988"/>
                    <a:gd name="T21" fmla="*/ 380 h 559"/>
                    <a:gd name="T22" fmla="*/ 809 w 988"/>
                    <a:gd name="T23" fmla="*/ 19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88" h="559">
                      <a:moveTo>
                        <a:pt x="809" y="199"/>
                      </a:moveTo>
                      <a:cubicBezTo>
                        <a:pt x="803" y="199"/>
                        <a:pt x="798" y="199"/>
                        <a:pt x="793" y="199"/>
                      </a:cubicBezTo>
                      <a:cubicBezTo>
                        <a:pt x="769" y="128"/>
                        <a:pt x="704" y="76"/>
                        <a:pt x="623" y="76"/>
                      </a:cubicBezTo>
                      <a:cubicBezTo>
                        <a:pt x="602" y="76"/>
                        <a:pt x="583" y="78"/>
                        <a:pt x="565" y="86"/>
                      </a:cubicBezTo>
                      <a:cubicBezTo>
                        <a:pt x="528" y="34"/>
                        <a:pt x="468" y="0"/>
                        <a:pt x="400" y="0"/>
                      </a:cubicBezTo>
                      <a:cubicBezTo>
                        <a:pt x="305" y="0"/>
                        <a:pt x="227" y="65"/>
                        <a:pt x="206" y="154"/>
                      </a:cubicBezTo>
                      <a:cubicBezTo>
                        <a:pt x="203" y="154"/>
                        <a:pt x="203" y="154"/>
                        <a:pt x="201" y="154"/>
                      </a:cubicBezTo>
                      <a:cubicBezTo>
                        <a:pt x="90" y="154"/>
                        <a:pt x="0" y="244"/>
                        <a:pt x="0" y="356"/>
                      </a:cubicBezTo>
                      <a:cubicBezTo>
                        <a:pt x="0" y="469"/>
                        <a:pt x="88" y="558"/>
                        <a:pt x="201" y="558"/>
                      </a:cubicBezTo>
                      <a:lnTo>
                        <a:pt x="809" y="558"/>
                      </a:lnTo>
                      <a:cubicBezTo>
                        <a:pt x="906" y="558"/>
                        <a:pt x="987" y="480"/>
                        <a:pt x="987" y="380"/>
                      </a:cubicBezTo>
                      <a:cubicBezTo>
                        <a:pt x="987" y="278"/>
                        <a:pt x="906" y="199"/>
                        <a:pt x="809" y="19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52" name="Freeform 54">
                  <a:extLst>
                    <a:ext uri="{FF2B5EF4-FFF2-40B4-BE49-F238E27FC236}">
                      <a16:creationId xmlns:a16="http://schemas.microsoft.com/office/drawing/2014/main" id="{984A711E-E41E-4BC4-A033-9DD6B46CF21B}"/>
                    </a:ext>
                  </a:extLst>
                </p:cNvPr>
                <p:cNvSpPr>
                  <a:spLocks noChangeArrowheads="1"/>
                </p:cNvSpPr>
                <p:nvPr/>
              </p:nvSpPr>
              <p:spPr bwMode="auto">
                <a:xfrm>
                  <a:off x="4918075" y="5287963"/>
                  <a:ext cx="127000" cy="112712"/>
                </a:xfrm>
                <a:custGeom>
                  <a:avLst/>
                  <a:gdLst>
                    <a:gd name="T0" fmla="*/ 48 w 354"/>
                    <a:gd name="T1" fmla="*/ 314 h 315"/>
                    <a:gd name="T2" fmla="*/ 0 w 354"/>
                    <a:gd name="T3" fmla="*/ 259 h 315"/>
                    <a:gd name="T4" fmla="*/ 45 w 354"/>
                    <a:gd name="T5" fmla="*/ 223 h 315"/>
                    <a:gd name="T6" fmla="*/ 92 w 354"/>
                    <a:gd name="T7" fmla="*/ 278 h 315"/>
                    <a:gd name="T8" fmla="*/ 48 w 354"/>
                    <a:gd name="T9" fmla="*/ 314 h 315"/>
                    <a:gd name="T10" fmla="*/ 134 w 354"/>
                    <a:gd name="T11" fmla="*/ 241 h 315"/>
                    <a:gd name="T12" fmla="*/ 87 w 354"/>
                    <a:gd name="T13" fmla="*/ 186 h 315"/>
                    <a:gd name="T14" fmla="*/ 132 w 354"/>
                    <a:gd name="T15" fmla="*/ 149 h 315"/>
                    <a:gd name="T16" fmla="*/ 179 w 354"/>
                    <a:gd name="T17" fmla="*/ 204 h 315"/>
                    <a:gd name="T18" fmla="*/ 134 w 354"/>
                    <a:gd name="T19" fmla="*/ 241 h 315"/>
                    <a:gd name="T20" fmla="*/ 223 w 354"/>
                    <a:gd name="T21" fmla="*/ 165 h 315"/>
                    <a:gd name="T22" fmla="*/ 176 w 354"/>
                    <a:gd name="T23" fmla="*/ 110 h 315"/>
                    <a:gd name="T24" fmla="*/ 221 w 354"/>
                    <a:gd name="T25" fmla="*/ 73 h 315"/>
                    <a:gd name="T26" fmla="*/ 267 w 354"/>
                    <a:gd name="T27" fmla="*/ 128 h 315"/>
                    <a:gd name="T28" fmla="*/ 223 w 354"/>
                    <a:gd name="T29" fmla="*/ 165 h 315"/>
                    <a:gd name="T30" fmla="*/ 309 w 354"/>
                    <a:gd name="T31" fmla="*/ 92 h 315"/>
                    <a:gd name="T32" fmla="*/ 262 w 354"/>
                    <a:gd name="T33" fmla="*/ 37 h 315"/>
                    <a:gd name="T34" fmla="*/ 306 w 354"/>
                    <a:gd name="T35" fmla="*/ 0 h 315"/>
                    <a:gd name="T36" fmla="*/ 353 w 354"/>
                    <a:gd name="T37" fmla="*/ 55 h 315"/>
                    <a:gd name="T38" fmla="*/ 309 w 354"/>
                    <a:gd name="T39" fmla="*/ 92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4" h="315">
                      <a:moveTo>
                        <a:pt x="48" y="314"/>
                      </a:moveTo>
                      <a:lnTo>
                        <a:pt x="0" y="259"/>
                      </a:lnTo>
                      <a:lnTo>
                        <a:pt x="45" y="223"/>
                      </a:lnTo>
                      <a:lnTo>
                        <a:pt x="92" y="278"/>
                      </a:lnTo>
                      <a:lnTo>
                        <a:pt x="48" y="314"/>
                      </a:lnTo>
                      <a:close/>
                      <a:moveTo>
                        <a:pt x="134" y="241"/>
                      </a:moveTo>
                      <a:lnTo>
                        <a:pt x="87" y="186"/>
                      </a:lnTo>
                      <a:lnTo>
                        <a:pt x="132" y="149"/>
                      </a:lnTo>
                      <a:lnTo>
                        <a:pt x="179" y="204"/>
                      </a:lnTo>
                      <a:lnTo>
                        <a:pt x="134" y="241"/>
                      </a:lnTo>
                      <a:close/>
                      <a:moveTo>
                        <a:pt x="223" y="165"/>
                      </a:moveTo>
                      <a:lnTo>
                        <a:pt x="176" y="110"/>
                      </a:lnTo>
                      <a:lnTo>
                        <a:pt x="221" y="73"/>
                      </a:lnTo>
                      <a:lnTo>
                        <a:pt x="267" y="128"/>
                      </a:lnTo>
                      <a:lnTo>
                        <a:pt x="223" y="165"/>
                      </a:lnTo>
                      <a:close/>
                      <a:moveTo>
                        <a:pt x="309" y="92"/>
                      </a:moveTo>
                      <a:lnTo>
                        <a:pt x="262" y="37"/>
                      </a:lnTo>
                      <a:lnTo>
                        <a:pt x="306" y="0"/>
                      </a:lnTo>
                      <a:lnTo>
                        <a:pt x="353" y="55"/>
                      </a:lnTo>
                      <a:lnTo>
                        <a:pt x="309" y="92"/>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53" name="Freeform 55">
                  <a:extLst>
                    <a:ext uri="{FF2B5EF4-FFF2-40B4-BE49-F238E27FC236}">
                      <a16:creationId xmlns:a16="http://schemas.microsoft.com/office/drawing/2014/main" id="{35323EC3-9CC2-4E02-B121-0D592E8F76FE}"/>
                    </a:ext>
                  </a:extLst>
                </p:cNvPr>
                <p:cNvSpPr>
                  <a:spLocks noChangeArrowheads="1"/>
                </p:cNvSpPr>
                <p:nvPr/>
              </p:nvSpPr>
              <p:spPr bwMode="auto">
                <a:xfrm>
                  <a:off x="4667251" y="5346699"/>
                  <a:ext cx="285750" cy="285750"/>
                </a:xfrm>
                <a:custGeom>
                  <a:avLst/>
                  <a:gdLst>
                    <a:gd name="T0" fmla="*/ 396 w 793"/>
                    <a:gd name="T1" fmla="*/ 0 h 793"/>
                    <a:gd name="T2" fmla="*/ 0 w 793"/>
                    <a:gd name="T3" fmla="*/ 396 h 793"/>
                    <a:gd name="T4" fmla="*/ 396 w 793"/>
                    <a:gd name="T5" fmla="*/ 792 h 793"/>
                    <a:gd name="T6" fmla="*/ 792 w 793"/>
                    <a:gd name="T7" fmla="*/ 396 h 793"/>
                    <a:gd name="T8" fmla="*/ 396 w 793"/>
                    <a:gd name="T9" fmla="*/ 0 h 793"/>
                    <a:gd name="T10" fmla="*/ 103 w 793"/>
                    <a:gd name="T11" fmla="*/ 375 h 793"/>
                    <a:gd name="T12" fmla="*/ 202 w 793"/>
                    <a:gd name="T13" fmla="*/ 375 h 793"/>
                    <a:gd name="T14" fmla="*/ 202 w 793"/>
                    <a:gd name="T15" fmla="*/ 312 h 793"/>
                    <a:gd name="T16" fmla="*/ 344 w 793"/>
                    <a:gd name="T17" fmla="*/ 394 h 793"/>
                    <a:gd name="T18" fmla="*/ 202 w 793"/>
                    <a:gd name="T19" fmla="*/ 475 h 793"/>
                    <a:gd name="T20" fmla="*/ 202 w 793"/>
                    <a:gd name="T21" fmla="*/ 412 h 793"/>
                    <a:gd name="T22" fmla="*/ 103 w 793"/>
                    <a:gd name="T23" fmla="*/ 412 h 793"/>
                    <a:gd name="T24" fmla="*/ 103 w 793"/>
                    <a:gd name="T25" fmla="*/ 375 h 793"/>
                    <a:gd name="T26" fmla="*/ 399 w 793"/>
                    <a:gd name="T27" fmla="*/ 687 h 793"/>
                    <a:gd name="T28" fmla="*/ 318 w 793"/>
                    <a:gd name="T29" fmla="*/ 546 h 793"/>
                    <a:gd name="T30" fmla="*/ 381 w 793"/>
                    <a:gd name="T31" fmla="*/ 546 h 793"/>
                    <a:gd name="T32" fmla="*/ 381 w 793"/>
                    <a:gd name="T33" fmla="*/ 247 h 793"/>
                    <a:gd name="T34" fmla="*/ 318 w 793"/>
                    <a:gd name="T35" fmla="*/ 247 h 793"/>
                    <a:gd name="T36" fmla="*/ 399 w 793"/>
                    <a:gd name="T37" fmla="*/ 105 h 793"/>
                    <a:gd name="T38" fmla="*/ 480 w 793"/>
                    <a:gd name="T39" fmla="*/ 247 h 793"/>
                    <a:gd name="T40" fmla="*/ 417 w 793"/>
                    <a:gd name="T41" fmla="*/ 247 h 793"/>
                    <a:gd name="T42" fmla="*/ 417 w 793"/>
                    <a:gd name="T43" fmla="*/ 543 h 793"/>
                    <a:gd name="T44" fmla="*/ 480 w 793"/>
                    <a:gd name="T45" fmla="*/ 543 h 793"/>
                    <a:gd name="T46" fmla="*/ 399 w 793"/>
                    <a:gd name="T47" fmla="*/ 687 h 793"/>
                    <a:gd name="T48" fmla="*/ 596 w 793"/>
                    <a:gd name="T49" fmla="*/ 480 h 793"/>
                    <a:gd name="T50" fmla="*/ 454 w 793"/>
                    <a:gd name="T51" fmla="*/ 399 h 793"/>
                    <a:gd name="T52" fmla="*/ 596 w 793"/>
                    <a:gd name="T53" fmla="*/ 318 h 793"/>
                    <a:gd name="T54" fmla="*/ 596 w 793"/>
                    <a:gd name="T55" fmla="*/ 380 h 793"/>
                    <a:gd name="T56" fmla="*/ 695 w 793"/>
                    <a:gd name="T57" fmla="*/ 380 h 793"/>
                    <a:gd name="T58" fmla="*/ 695 w 793"/>
                    <a:gd name="T59" fmla="*/ 422 h 793"/>
                    <a:gd name="T60" fmla="*/ 596 w 793"/>
                    <a:gd name="T61" fmla="*/ 422 h 793"/>
                    <a:gd name="T62" fmla="*/ 596 w 793"/>
                    <a:gd name="T63" fmla="*/ 48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93" h="793">
                      <a:moveTo>
                        <a:pt x="396" y="0"/>
                      </a:moveTo>
                      <a:cubicBezTo>
                        <a:pt x="178" y="0"/>
                        <a:pt x="0" y="179"/>
                        <a:pt x="0" y="396"/>
                      </a:cubicBezTo>
                      <a:cubicBezTo>
                        <a:pt x="0" y="614"/>
                        <a:pt x="178" y="792"/>
                        <a:pt x="396" y="792"/>
                      </a:cubicBezTo>
                      <a:cubicBezTo>
                        <a:pt x="613" y="792"/>
                        <a:pt x="792" y="614"/>
                        <a:pt x="792" y="396"/>
                      </a:cubicBezTo>
                      <a:cubicBezTo>
                        <a:pt x="792" y="176"/>
                        <a:pt x="613" y="0"/>
                        <a:pt x="396" y="0"/>
                      </a:cubicBezTo>
                      <a:close/>
                      <a:moveTo>
                        <a:pt x="103" y="375"/>
                      </a:moveTo>
                      <a:lnTo>
                        <a:pt x="202" y="375"/>
                      </a:lnTo>
                      <a:lnTo>
                        <a:pt x="202" y="312"/>
                      </a:lnTo>
                      <a:lnTo>
                        <a:pt x="344" y="394"/>
                      </a:lnTo>
                      <a:lnTo>
                        <a:pt x="202" y="475"/>
                      </a:lnTo>
                      <a:lnTo>
                        <a:pt x="202" y="412"/>
                      </a:lnTo>
                      <a:lnTo>
                        <a:pt x="103" y="412"/>
                      </a:lnTo>
                      <a:lnTo>
                        <a:pt x="103" y="375"/>
                      </a:lnTo>
                      <a:close/>
                      <a:moveTo>
                        <a:pt x="399" y="687"/>
                      </a:moveTo>
                      <a:lnTo>
                        <a:pt x="318" y="546"/>
                      </a:lnTo>
                      <a:lnTo>
                        <a:pt x="381" y="546"/>
                      </a:lnTo>
                      <a:lnTo>
                        <a:pt x="381" y="247"/>
                      </a:lnTo>
                      <a:lnTo>
                        <a:pt x="318" y="247"/>
                      </a:lnTo>
                      <a:lnTo>
                        <a:pt x="399" y="105"/>
                      </a:lnTo>
                      <a:lnTo>
                        <a:pt x="480" y="247"/>
                      </a:lnTo>
                      <a:lnTo>
                        <a:pt x="417" y="247"/>
                      </a:lnTo>
                      <a:lnTo>
                        <a:pt x="417" y="543"/>
                      </a:lnTo>
                      <a:lnTo>
                        <a:pt x="480" y="543"/>
                      </a:lnTo>
                      <a:lnTo>
                        <a:pt x="399" y="687"/>
                      </a:lnTo>
                      <a:close/>
                      <a:moveTo>
                        <a:pt x="596" y="480"/>
                      </a:moveTo>
                      <a:lnTo>
                        <a:pt x="454" y="399"/>
                      </a:lnTo>
                      <a:lnTo>
                        <a:pt x="596" y="318"/>
                      </a:lnTo>
                      <a:lnTo>
                        <a:pt x="596" y="380"/>
                      </a:lnTo>
                      <a:lnTo>
                        <a:pt x="695" y="380"/>
                      </a:lnTo>
                      <a:lnTo>
                        <a:pt x="695" y="422"/>
                      </a:lnTo>
                      <a:lnTo>
                        <a:pt x="596" y="422"/>
                      </a:lnTo>
                      <a:lnTo>
                        <a:pt x="596" y="480"/>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48" name="Rectangle 147">
              <a:extLst>
                <a:ext uri="{FF2B5EF4-FFF2-40B4-BE49-F238E27FC236}">
                  <a16:creationId xmlns:a16="http://schemas.microsoft.com/office/drawing/2014/main" id="{A367E060-B31E-46C9-A228-20ACDE1702C1}"/>
                </a:ext>
              </a:extLst>
            </p:cNvPr>
            <p:cNvSpPr/>
            <p:nvPr/>
          </p:nvSpPr>
          <p:spPr>
            <a:xfrm>
              <a:off x="1526467" y="3259796"/>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Internet Gateway</a:t>
              </a:r>
            </a:p>
          </p:txBody>
        </p:sp>
      </p:grpSp>
      <p:grpSp>
        <p:nvGrpSpPr>
          <p:cNvPr id="154" name="Group 153">
            <a:extLst>
              <a:ext uri="{FF2B5EF4-FFF2-40B4-BE49-F238E27FC236}">
                <a16:creationId xmlns:a16="http://schemas.microsoft.com/office/drawing/2014/main" id="{93729923-ABB3-4B76-9C02-1E2A3E791635}"/>
              </a:ext>
            </a:extLst>
          </p:cNvPr>
          <p:cNvGrpSpPr/>
          <p:nvPr/>
        </p:nvGrpSpPr>
        <p:grpSpPr>
          <a:xfrm>
            <a:off x="5704022" y="1246261"/>
            <a:ext cx="863192" cy="801008"/>
            <a:chOff x="10011110" y="2625219"/>
            <a:chExt cx="863192" cy="801008"/>
          </a:xfrm>
        </p:grpSpPr>
        <p:grpSp>
          <p:nvGrpSpPr>
            <p:cNvPr id="155" name="Group 154">
              <a:extLst>
                <a:ext uri="{FF2B5EF4-FFF2-40B4-BE49-F238E27FC236}">
                  <a16:creationId xmlns:a16="http://schemas.microsoft.com/office/drawing/2014/main" id="{7E93BDA9-80CF-4F23-90F2-49373CB9BD0E}"/>
                </a:ext>
              </a:extLst>
            </p:cNvPr>
            <p:cNvGrpSpPr/>
            <p:nvPr/>
          </p:nvGrpSpPr>
          <p:grpSpPr>
            <a:xfrm>
              <a:off x="10131618" y="2625219"/>
              <a:ext cx="582945" cy="546202"/>
              <a:chOff x="10131618" y="2882206"/>
              <a:chExt cx="582945" cy="546202"/>
            </a:xfrm>
          </p:grpSpPr>
          <p:sp>
            <p:nvSpPr>
              <p:cNvPr id="157" name="Rectangle 156">
                <a:extLst>
                  <a:ext uri="{FF2B5EF4-FFF2-40B4-BE49-F238E27FC236}">
                    <a16:creationId xmlns:a16="http://schemas.microsoft.com/office/drawing/2014/main" id="{C2976612-DAAE-48D1-AB27-3C3EFBDF6862}"/>
                  </a:ext>
                </a:extLst>
              </p:cNvPr>
              <p:cNvSpPr/>
              <p:nvPr/>
            </p:nvSpPr>
            <p:spPr>
              <a:xfrm>
                <a:off x="10131618" y="2882206"/>
                <a:ext cx="582945" cy="54620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8" name="Group 157">
                <a:extLst>
                  <a:ext uri="{FF2B5EF4-FFF2-40B4-BE49-F238E27FC236}">
                    <a16:creationId xmlns:a16="http://schemas.microsoft.com/office/drawing/2014/main" id="{97CEB242-7B10-47AA-9D94-CFC6281D422B}"/>
                  </a:ext>
                </a:extLst>
              </p:cNvPr>
              <p:cNvGrpSpPr/>
              <p:nvPr/>
            </p:nvGrpSpPr>
            <p:grpSpPr>
              <a:xfrm>
                <a:off x="10244335" y="2981585"/>
                <a:ext cx="363452" cy="358203"/>
                <a:chOff x="5998087" y="3035933"/>
                <a:chExt cx="439738" cy="433387"/>
              </a:xfrm>
            </p:grpSpPr>
            <p:sp>
              <p:nvSpPr>
                <p:cNvPr id="159" name="Freeform 4">
                  <a:extLst>
                    <a:ext uri="{FF2B5EF4-FFF2-40B4-BE49-F238E27FC236}">
                      <a16:creationId xmlns:a16="http://schemas.microsoft.com/office/drawing/2014/main" id="{02087129-D326-4690-9295-F9D2EB729E24}"/>
                    </a:ext>
                  </a:extLst>
                </p:cNvPr>
                <p:cNvSpPr>
                  <a:spLocks noChangeArrowheads="1"/>
                </p:cNvSpPr>
                <p:nvPr/>
              </p:nvSpPr>
              <p:spPr bwMode="auto">
                <a:xfrm>
                  <a:off x="5998087" y="3035933"/>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0" name="Freeform 5">
                  <a:extLst>
                    <a:ext uri="{FF2B5EF4-FFF2-40B4-BE49-F238E27FC236}">
                      <a16:creationId xmlns:a16="http://schemas.microsoft.com/office/drawing/2014/main" id="{6139BD87-AE1D-448E-9378-AFBC12F49A35}"/>
                    </a:ext>
                  </a:extLst>
                </p:cNvPr>
                <p:cNvSpPr>
                  <a:spLocks noChangeArrowheads="1"/>
                </p:cNvSpPr>
                <p:nvPr/>
              </p:nvSpPr>
              <p:spPr bwMode="auto">
                <a:xfrm>
                  <a:off x="6142550" y="3035933"/>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121 h 316"/>
                    <a:gd name="T12" fmla="*/ 627 w 822"/>
                    <a:gd name="T13" fmla="*/ 121 h 316"/>
                    <a:gd name="T14" fmla="*/ 650 w 822"/>
                    <a:gd name="T15" fmla="*/ 163 h 316"/>
                    <a:gd name="T16" fmla="*/ 676 w 822"/>
                    <a:gd name="T17" fmla="*/ 121 h 316"/>
                    <a:gd name="T18" fmla="*/ 716 w 822"/>
                    <a:gd name="T19" fmla="*/ 121 h 316"/>
                    <a:gd name="T20" fmla="*/ 674 w 822"/>
                    <a:gd name="T21" fmla="*/ 183 h 316"/>
                    <a:gd name="T22" fmla="*/ 716 w 822"/>
                    <a:gd name="T23" fmla="*/ 249 h 316"/>
                    <a:gd name="T24" fmla="*/ 671 w 822"/>
                    <a:gd name="T25" fmla="*/ 249 h 316"/>
                    <a:gd name="T26" fmla="*/ 645 w 822"/>
                    <a:gd name="T27" fmla="*/ 202 h 316"/>
                    <a:gd name="T28" fmla="*/ 619 w 822"/>
                    <a:gd name="T29" fmla="*/ 249 h 316"/>
                    <a:gd name="T30" fmla="*/ 579 w 822"/>
                    <a:gd name="T31" fmla="*/ 249 h 316"/>
                    <a:gd name="T32" fmla="*/ 621 w 822"/>
                    <a:gd name="T33" fmla="*/ 181 h 316"/>
                    <a:gd name="T34" fmla="*/ 582 w 822"/>
                    <a:gd name="T35" fmla="*/ 121 h 316"/>
                    <a:gd name="T36" fmla="*/ 514 w 822"/>
                    <a:gd name="T37" fmla="*/ 215 h 316"/>
                    <a:gd name="T38" fmla="*/ 545 w 822"/>
                    <a:gd name="T39" fmla="*/ 215 h 316"/>
                    <a:gd name="T40" fmla="*/ 545 w 822"/>
                    <a:gd name="T41" fmla="*/ 249 h 316"/>
                    <a:gd name="T42" fmla="*/ 514 w 822"/>
                    <a:gd name="T43" fmla="*/ 249 h 316"/>
                    <a:gd name="T44" fmla="*/ 514 w 822"/>
                    <a:gd name="T45" fmla="*/ 215 h 316"/>
                    <a:gd name="T46" fmla="*/ 343 w 822"/>
                    <a:gd name="T47" fmla="*/ 121 h 316"/>
                    <a:gd name="T48" fmla="*/ 388 w 822"/>
                    <a:gd name="T49" fmla="*/ 121 h 316"/>
                    <a:gd name="T50" fmla="*/ 412 w 822"/>
                    <a:gd name="T51" fmla="*/ 163 h 316"/>
                    <a:gd name="T52" fmla="*/ 438 w 822"/>
                    <a:gd name="T53" fmla="*/ 121 h 316"/>
                    <a:gd name="T54" fmla="*/ 477 w 822"/>
                    <a:gd name="T55" fmla="*/ 121 h 316"/>
                    <a:gd name="T56" fmla="*/ 435 w 822"/>
                    <a:gd name="T57" fmla="*/ 183 h 316"/>
                    <a:gd name="T58" fmla="*/ 477 w 822"/>
                    <a:gd name="T59" fmla="*/ 249 h 316"/>
                    <a:gd name="T60" fmla="*/ 433 w 822"/>
                    <a:gd name="T61" fmla="*/ 249 h 316"/>
                    <a:gd name="T62" fmla="*/ 406 w 822"/>
                    <a:gd name="T63" fmla="*/ 202 h 316"/>
                    <a:gd name="T64" fmla="*/ 380 w 822"/>
                    <a:gd name="T65" fmla="*/ 249 h 316"/>
                    <a:gd name="T66" fmla="*/ 341 w 822"/>
                    <a:gd name="T67" fmla="*/ 249 h 316"/>
                    <a:gd name="T68" fmla="*/ 383 w 822"/>
                    <a:gd name="T69" fmla="*/ 181 h 316"/>
                    <a:gd name="T70" fmla="*/ 343 w 822"/>
                    <a:gd name="T71" fmla="*/ 121 h 316"/>
                    <a:gd name="T72" fmla="*/ 275 w 822"/>
                    <a:gd name="T73" fmla="*/ 215 h 316"/>
                    <a:gd name="T74" fmla="*/ 307 w 822"/>
                    <a:gd name="T75" fmla="*/ 215 h 316"/>
                    <a:gd name="T76" fmla="*/ 307 w 822"/>
                    <a:gd name="T77" fmla="*/ 249 h 316"/>
                    <a:gd name="T78" fmla="*/ 275 w 822"/>
                    <a:gd name="T79" fmla="*/ 249 h 316"/>
                    <a:gd name="T80" fmla="*/ 275 w 822"/>
                    <a:gd name="T81" fmla="*/ 215 h 316"/>
                    <a:gd name="T82" fmla="*/ 173 w 822"/>
                    <a:gd name="T83" fmla="*/ 163 h 316"/>
                    <a:gd name="T84" fmla="*/ 199 w 822"/>
                    <a:gd name="T85" fmla="*/ 121 h 316"/>
                    <a:gd name="T86" fmla="*/ 239 w 822"/>
                    <a:gd name="T87" fmla="*/ 121 h 316"/>
                    <a:gd name="T88" fmla="*/ 197 w 822"/>
                    <a:gd name="T89" fmla="*/ 183 h 316"/>
                    <a:gd name="T90" fmla="*/ 239 w 822"/>
                    <a:gd name="T91" fmla="*/ 249 h 316"/>
                    <a:gd name="T92" fmla="*/ 194 w 822"/>
                    <a:gd name="T93" fmla="*/ 249 h 316"/>
                    <a:gd name="T94" fmla="*/ 168 w 822"/>
                    <a:gd name="T95" fmla="*/ 202 h 316"/>
                    <a:gd name="T96" fmla="*/ 142 w 822"/>
                    <a:gd name="T97" fmla="*/ 249 h 316"/>
                    <a:gd name="T98" fmla="*/ 102 w 822"/>
                    <a:gd name="T99" fmla="*/ 249 h 316"/>
                    <a:gd name="T100" fmla="*/ 144 w 822"/>
                    <a:gd name="T101" fmla="*/ 181 h 316"/>
                    <a:gd name="T102" fmla="*/ 102 w 822"/>
                    <a:gd name="T103" fmla="*/ 121 h 316"/>
                    <a:gd name="T104" fmla="*/ 150 w 822"/>
                    <a:gd name="T105" fmla="*/ 121 h 316"/>
                    <a:gd name="T106" fmla="*/ 173 w 822"/>
                    <a:gd name="T107" fmla="*/ 163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121"/>
                      </a:moveTo>
                      <a:lnTo>
                        <a:pt x="627" y="121"/>
                      </a:lnTo>
                      <a:lnTo>
                        <a:pt x="650" y="163"/>
                      </a:lnTo>
                      <a:lnTo>
                        <a:pt x="676" y="121"/>
                      </a:lnTo>
                      <a:lnTo>
                        <a:pt x="716" y="121"/>
                      </a:lnTo>
                      <a:lnTo>
                        <a:pt x="674" y="183"/>
                      </a:lnTo>
                      <a:lnTo>
                        <a:pt x="716" y="249"/>
                      </a:lnTo>
                      <a:lnTo>
                        <a:pt x="671" y="249"/>
                      </a:lnTo>
                      <a:lnTo>
                        <a:pt x="645" y="202"/>
                      </a:lnTo>
                      <a:lnTo>
                        <a:pt x="619" y="249"/>
                      </a:lnTo>
                      <a:lnTo>
                        <a:pt x="579" y="249"/>
                      </a:lnTo>
                      <a:lnTo>
                        <a:pt x="621" y="181"/>
                      </a:lnTo>
                      <a:lnTo>
                        <a:pt x="582" y="121"/>
                      </a:lnTo>
                      <a:close/>
                      <a:moveTo>
                        <a:pt x="514" y="215"/>
                      </a:moveTo>
                      <a:lnTo>
                        <a:pt x="545" y="215"/>
                      </a:lnTo>
                      <a:lnTo>
                        <a:pt x="545" y="249"/>
                      </a:lnTo>
                      <a:lnTo>
                        <a:pt x="514" y="249"/>
                      </a:lnTo>
                      <a:lnTo>
                        <a:pt x="514" y="215"/>
                      </a:lnTo>
                      <a:close/>
                      <a:moveTo>
                        <a:pt x="343" y="121"/>
                      </a:moveTo>
                      <a:lnTo>
                        <a:pt x="388" y="121"/>
                      </a:lnTo>
                      <a:lnTo>
                        <a:pt x="412" y="163"/>
                      </a:lnTo>
                      <a:lnTo>
                        <a:pt x="438" y="121"/>
                      </a:lnTo>
                      <a:lnTo>
                        <a:pt x="477" y="121"/>
                      </a:lnTo>
                      <a:lnTo>
                        <a:pt x="435" y="183"/>
                      </a:lnTo>
                      <a:lnTo>
                        <a:pt x="477" y="249"/>
                      </a:lnTo>
                      <a:lnTo>
                        <a:pt x="433" y="249"/>
                      </a:lnTo>
                      <a:lnTo>
                        <a:pt x="406" y="202"/>
                      </a:lnTo>
                      <a:lnTo>
                        <a:pt x="380" y="249"/>
                      </a:lnTo>
                      <a:lnTo>
                        <a:pt x="341" y="249"/>
                      </a:lnTo>
                      <a:lnTo>
                        <a:pt x="383" y="181"/>
                      </a:lnTo>
                      <a:lnTo>
                        <a:pt x="343" y="121"/>
                      </a:lnTo>
                      <a:close/>
                      <a:moveTo>
                        <a:pt x="275" y="215"/>
                      </a:moveTo>
                      <a:lnTo>
                        <a:pt x="307" y="215"/>
                      </a:lnTo>
                      <a:lnTo>
                        <a:pt x="307" y="249"/>
                      </a:lnTo>
                      <a:lnTo>
                        <a:pt x="275" y="249"/>
                      </a:lnTo>
                      <a:lnTo>
                        <a:pt x="275" y="215"/>
                      </a:lnTo>
                      <a:close/>
                      <a:moveTo>
                        <a:pt x="173" y="163"/>
                      </a:moveTo>
                      <a:lnTo>
                        <a:pt x="199" y="121"/>
                      </a:lnTo>
                      <a:lnTo>
                        <a:pt x="239" y="121"/>
                      </a:lnTo>
                      <a:lnTo>
                        <a:pt x="197" y="183"/>
                      </a:lnTo>
                      <a:lnTo>
                        <a:pt x="239" y="249"/>
                      </a:lnTo>
                      <a:lnTo>
                        <a:pt x="194" y="249"/>
                      </a:lnTo>
                      <a:lnTo>
                        <a:pt x="168" y="202"/>
                      </a:lnTo>
                      <a:lnTo>
                        <a:pt x="142" y="249"/>
                      </a:lnTo>
                      <a:lnTo>
                        <a:pt x="102" y="249"/>
                      </a:lnTo>
                      <a:lnTo>
                        <a:pt x="144" y="181"/>
                      </a:lnTo>
                      <a:lnTo>
                        <a:pt x="102" y="121"/>
                      </a:lnTo>
                      <a:lnTo>
                        <a:pt x="150" y="121"/>
                      </a:lnTo>
                      <a:lnTo>
                        <a:pt x="173" y="163"/>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1" name="Freeform 6">
                  <a:extLst>
                    <a:ext uri="{FF2B5EF4-FFF2-40B4-BE49-F238E27FC236}">
                      <a16:creationId xmlns:a16="http://schemas.microsoft.com/office/drawing/2014/main" id="{8EF08A52-280E-471D-BCBB-2154E6DD8581}"/>
                    </a:ext>
                  </a:extLst>
                </p:cNvPr>
                <p:cNvSpPr>
                  <a:spLocks noChangeArrowheads="1"/>
                </p:cNvSpPr>
                <p:nvPr/>
              </p:nvSpPr>
              <p:spPr bwMode="auto">
                <a:xfrm>
                  <a:off x="5998087" y="3194683"/>
                  <a:ext cx="109538" cy="112712"/>
                </a:xfrm>
                <a:custGeom>
                  <a:avLst/>
                  <a:gdLst>
                    <a:gd name="T0" fmla="*/ 152 w 305"/>
                    <a:gd name="T1" fmla="*/ 314 h 315"/>
                    <a:gd name="T2" fmla="*/ 0 w 305"/>
                    <a:gd name="T3" fmla="*/ 314 h 315"/>
                    <a:gd name="T4" fmla="*/ 0 w 305"/>
                    <a:gd name="T5" fmla="*/ 0 h 315"/>
                    <a:gd name="T6" fmla="*/ 304 w 305"/>
                    <a:gd name="T7" fmla="*/ 0 h 315"/>
                    <a:gd name="T8" fmla="*/ 304 w 305"/>
                    <a:gd name="T9" fmla="*/ 314 h 315"/>
                    <a:gd name="T10" fmla="*/ 152 w 305"/>
                    <a:gd name="T11" fmla="*/ 314 h 315"/>
                  </a:gdLst>
                  <a:ahLst/>
                  <a:cxnLst>
                    <a:cxn ang="0">
                      <a:pos x="T0" y="T1"/>
                    </a:cxn>
                    <a:cxn ang="0">
                      <a:pos x="T2" y="T3"/>
                    </a:cxn>
                    <a:cxn ang="0">
                      <a:pos x="T4" y="T5"/>
                    </a:cxn>
                    <a:cxn ang="0">
                      <a:pos x="T6" y="T7"/>
                    </a:cxn>
                    <a:cxn ang="0">
                      <a:pos x="T8" y="T9"/>
                    </a:cxn>
                    <a:cxn ang="0">
                      <a:pos x="T10" y="T11"/>
                    </a:cxn>
                  </a:cxnLst>
                  <a:rect l="0" t="0" r="r" b="b"/>
                  <a:pathLst>
                    <a:path w="305" h="315">
                      <a:moveTo>
                        <a:pt x="152" y="314"/>
                      </a:moveTo>
                      <a:lnTo>
                        <a:pt x="0" y="314"/>
                      </a:lnTo>
                      <a:lnTo>
                        <a:pt x="0" y="0"/>
                      </a:lnTo>
                      <a:lnTo>
                        <a:pt x="304" y="0"/>
                      </a:lnTo>
                      <a:lnTo>
                        <a:pt x="304" y="314"/>
                      </a:lnTo>
                      <a:lnTo>
                        <a:pt x="152" y="314"/>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2" name="Freeform 7">
                  <a:extLst>
                    <a:ext uri="{FF2B5EF4-FFF2-40B4-BE49-F238E27FC236}">
                      <a16:creationId xmlns:a16="http://schemas.microsoft.com/office/drawing/2014/main" id="{D7364A95-B503-4B10-B174-82C2C3915879}"/>
                    </a:ext>
                  </a:extLst>
                </p:cNvPr>
                <p:cNvSpPr>
                  <a:spLocks noChangeArrowheads="1"/>
                </p:cNvSpPr>
                <p:nvPr/>
              </p:nvSpPr>
              <p:spPr bwMode="auto">
                <a:xfrm>
                  <a:off x="6142550" y="3194683"/>
                  <a:ext cx="295275" cy="112712"/>
                </a:xfrm>
                <a:custGeom>
                  <a:avLst/>
                  <a:gdLst>
                    <a:gd name="T0" fmla="*/ 821 w 822"/>
                    <a:gd name="T1" fmla="*/ 314 h 315"/>
                    <a:gd name="T2" fmla="*/ 821 w 822"/>
                    <a:gd name="T3" fmla="*/ 0 h 315"/>
                    <a:gd name="T4" fmla="*/ 0 w 822"/>
                    <a:gd name="T5" fmla="*/ 0 h 315"/>
                    <a:gd name="T6" fmla="*/ 0 w 822"/>
                    <a:gd name="T7" fmla="*/ 314 h 315"/>
                    <a:gd name="T8" fmla="*/ 821 w 822"/>
                    <a:gd name="T9" fmla="*/ 314 h 315"/>
                    <a:gd name="T10" fmla="*/ 582 w 822"/>
                    <a:gd name="T11" fmla="*/ 105 h 315"/>
                    <a:gd name="T12" fmla="*/ 627 w 822"/>
                    <a:gd name="T13" fmla="*/ 105 h 315"/>
                    <a:gd name="T14" fmla="*/ 650 w 822"/>
                    <a:gd name="T15" fmla="*/ 147 h 315"/>
                    <a:gd name="T16" fmla="*/ 676 w 822"/>
                    <a:gd name="T17" fmla="*/ 105 h 315"/>
                    <a:gd name="T18" fmla="*/ 716 w 822"/>
                    <a:gd name="T19" fmla="*/ 105 h 315"/>
                    <a:gd name="T20" fmla="*/ 674 w 822"/>
                    <a:gd name="T21" fmla="*/ 168 h 315"/>
                    <a:gd name="T22" fmla="*/ 716 w 822"/>
                    <a:gd name="T23" fmla="*/ 232 h 315"/>
                    <a:gd name="T24" fmla="*/ 671 w 822"/>
                    <a:gd name="T25" fmla="*/ 232 h 315"/>
                    <a:gd name="T26" fmla="*/ 645 w 822"/>
                    <a:gd name="T27" fmla="*/ 186 h 315"/>
                    <a:gd name="T28" fmla="*/ 619 w 822"/>
                    <a:gd name="T29" fmla="*/ 232 h 315"/>
                    <a:gd name="T30" fmla="*/ 579 w 822"/>
                    <a:gd name="T31" fmla="*/ 232 h 315"/>
                    <a:gd name="T32" fmla="*/ 621 w 822"/>
                    <a:gd name="T33" fmla="*/ 165 h 315"/>
                    <a:gd name="T34" fmla="*/ 582 w 822"/>
                    <a:gd name="T35" fmla="*/ 105 h 315"/>
                    <a:gd name="T36" fmla="*/ 514 w 822"/>
                    <a:gd name="T37" fmla="*/ 199 h 315"/>
                    <a:gd name="T38" fmla="*/ 545 w 822"/>
                    <a:gd name="T39" fmla="*/ 199 h 315"/>
                    <a:gd name="T40" fmla="*/ 545 w 822"/>
                    <a:gd name="T41" fmla="*/ 232 h 315"/>
                    <a:gd name="T42" fmla="*/ 514 w 822"/>
                    <a:gd name="T43" fmla="*/ 232 h 315"/>
                    <a:gd name="T44" fmla="*/ 514 w 822"/>
                    <a:gd name="T45" fmla="*/ 199 h 315"/>
                    <a:gd name="T46" fmla="*/ 343 w 822"/>
                    <a:gd name="T47" fmla="*/ 105 h 315"/>
                    <a:gd name="T48" fmla="*/ 388 w 822"/>
                    <a:gd name="T49" fmla="*/ 105 h 315"/>
                    <a:gd name="T50" fmla="*/ 412 w 822"/>
                    <a:gd name="T51" fmla="*/ 147 h 315"/>
                    <a:gd name="T52" fmla="*/ 438 w 822"/>
                    <a:gd name="T53" fmla="*/ 105 h 315"/>
                    <a:gd name="T54" fmla="*/ 477 w 822"/>
                    <a:gd name="T55" fmla="*/ 105 h 315"/>
                    <a:gd name="T56" fmla="*/ 435 w 822"/>
                    <a:gd name="T57" fmla="*/ 168 h 315"/>
                    <a:gd name="T58" fmla="*/ 477 w 822"/>
                    <a:gd name="T59" fmla="*/ 232 h 315"/>
                    <a:gd name="T60" fmla="*/ 433 w 822"/>
                    <a:gd name="T61" fmla="*/ 232 h 315"/>
                    <a:gd name="T62" fmla="*/ 406 w 822"/>
                    <a:gd name="T63" fmla="*/ 186 h 315"/>
                    <a:gd name="T64" fmla="*/ 380 w 822"/>
                    <a:gd name="T65" fmla="*/ 232 h 315"/>
                    <a:gd name="T66" fmla="*/ 341 w 822"/>
                    <a:gd name="T67" fmla="*/ 232 h 315"/>
                    <a:gd name="T68" fmla="*/ 383 w 822"/>
                    <a:gd name="T69" fmla="*/ 165 h 315"/>
                    <a:gd name="T70" fmla="*/ 343 w 822"/>
                    <a:gd name="T71" fmla="*/ 105 h 315"/>
                    <a:gd name="T72" fmla="*/ 275 w 822"/>
                    <a:gd name="T73" fmla="*/ 199 h 315"/>
                    <a:gd name="T74" fmla="*/ 307 w 822"/>
                    <a:gd name="T75" fmla="*/ 199 h 315"/>
                    <a:gd name="T76" fmla="*/ 307 w 822"/>
                    <a:gd name="T77" fmla="*/ 232 h 315"/>
                    <a:gd name="T78" fmla="*/ 275 w 822"/>
                    <a:gd name="T79" fmla="*/ 232 h 315"/>
                    <a:gd name="T80" fmla="*/ 275 w 822"/>
                    <a:gd name="T81" fmla="*/ 199 h 315"/>
                    <a:gd name="T82" fmla="*/ 173 w 822"/>
                    <a:gd name="T83" fmla="*/ 147 h 315"/>
                    <a:gd name="T84" fmla="*/ 199 w 822"/>
                    <a:gd name="T85" fmla="*/ 105 h 315"/>
                    <a:gd name="T86" fmla="*/ 239 w 822"/>
                    <a:gd name="T87" fmla="*/ 105 h 315"/>
                    <a:gd name="T88" fmla="*/ 197 w 822"/>
                    <a:gd name="T89" fmla="*/ 168 h 315"/>
                    <a:gd name="T90" fmla="*/ 239 w 822"/>
                    <a:gd name="T91" fmla="*/ 232 h 315"/>
                    <a:gd name="T92" fmla="*/ 194 w 822"/>
                    <a:gd name="T93" fmla="*/ 232 h 315"/>
                    <a:gd name="T94" fmla="*/ 168 w 822"/>
                    <a:gd name="T95" fmla="*/ 186 h 315"/>
                    <a:gd name="T96" fmla="*/ 142 w 822"/>
                    <a:gd name="T97" fmla="*/ 232 h 315"/>
                    <a:gd name="T98" fmla="*/ 102 w 822"/>
                    <a:gd name="T99" fmla="*/ 232 h 315"/>
                    <a:gd name="T100" fmla="*/ 144 w 822"/>
                    <a:gd name="T101" fmla="*/ 165 h 315"/>
                    <a:gd name="T102" fmla="*/ 102 w 822"/>
                    <a:gd name="T103" fmla="*/ 105 h 315"/>
                    <a:gd name="T104" fmla="*/ 150 w 822"/>
                    <a:gd name="T105" fmla="*/ 105 h 315"/>
                    <a:gd name="T106" fmla="*/ 173 w 822"/>
                    <a:gd name="T107" fmla="*/ 147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5">
                      <a:moveTo>
                        <a:pt x="821" y="314"/>
                      </a:moveTo>
                      <a:lnTo>
                        <a:pt x="821" y="0"/>
                      </a:lnTo>
                      <a:lnTo>
                        <a:pt x="0" y="0"/>
                      </a:lnTo>
                      <a:lnTo>
                        <a:pt x="0" y="314"/>
                      </a:lnTo>
                      <a:lnTo>
                        <a:pt x="821" y="314"/>
                      </a:lnTo>
                      <a:close/>
                      <a:moveTo>
                        <a:pt x="582" y="105"/>
                      </a:moveTo>
                      <a:lnTo>
                        <a:pt x="627" y="105"/>
                      </a:lnTo>
                      <a:lnTo>
                        <a:pt x="650" y="147"/>
                      </a:lnTo>
                      <a:lnTo>
                        <a:pt x="676" y="105"/>
                      </a:lnTo>
                      <a:lnTo>
                        <a:pt x="716" y="105"/>
                      </a:lnTo>
                      <a:lnTo>
                        <a:pt x="674" y="168"/>
                      </a:lnTo>
                      <a:lnTo>
                        <a:pt x="716" y="232"/>
                      </a:lnTo>
                      <a:lnTo>
                        <a:pt x="671" y="232"/>
                      </a:lnTo>
                      <a:lnTo>
                        <a:pt x="645" y="186"/>
                      </a:lnTo>
                      <a:lnTo>
                        <a:pt x="619" y="232"/>
                      </a:lnTo>
                      <a:lnTo>
                        <a:pt x="579" y="232"/>
                      </a:lnTo>
                      <a:lnTo>
                        <a:pt x="621" y="165"/>
                      </a:lnTo>
                      <a:lnTo>
                        <a:pt x="582" y="105"/>
                      </a:lnTo>
                      <a:close/>
                      <a:moveTo>
                        <a:pt x="514" y="199"/>
                      </a:moveTo>
                      <a:lnTo>
                        <a:pt x="545" y="199"/>
                      </a:lnTo>
                      <a:lnTo>
                        <a:pt x="545" y="232"/>
                      </a:lnTo>
                      <a:lnTo>
                        <a:pt x="514" y="232"/>
                      </a:lnTo>
                      <a:lnTo>
                        <a:pt x="514" y="199"/>
                      </a:lnTo>
                      <a:close/>
                      <a:moveTo>
                        <a:pt x="343" y="105"/>
                      </a:moveTo>
                      <a:lnTo>
                        <a:pt x="388" y="105"/>
                      </a:lnTo>
                      <a:lnTo>
                        <a:pt x="412" y="147"/>
                      </a:lnTo>
                      <a:lnTo>
                        <a:pt x="438" y="105"/>
                      </a:lnTo>
                      <a:lnTo>
                        <a:pt x="477" y="105"/>
                      </a:lnTo>
                      <a:lnTo>
                        <a:pt x="435" y="168"/>
                      </a:lnTo>
                      <a:lnTo>
                        <a:pt x="477" y="232"/>
                      </a:lnTo>
                      <a:lnTo>
                        <a:pt x="433" y="232"/>
                      </a:lnTo>
                      <a:lnTo>
                        <a:pt x="406" y="186"/>
                      </a:lnTo>
                      <a:lnTo>
                        <a:pt x="380" y="232"/>
                      </a:lnTo>
                      <a:lnTo>
                        <a:pt x="341" y="232"/>
                      </a:lnTo>
                      <a:lnTo>
                        <a:pt x="383" y="165"/>
                      </a:lnTo>
                      <a:lnTo>
                        <a:pt x="343" y="105"/>
                      </a:lnTo>
                      <a:close/>
                      <a:moveTo>
                        <a:pt x="275" y="199"/>
                      </a:moveTo>
                      <a:lnTo>
                        <a:pt x="307" y="199"/>
                      </a:lnTo>
                      <a:lnTo>
                        <a:pt x="307" y="232"/>
                      </a:lnTo>
                      <a:lnTo>
                        <a:pt x="275" y="232"/>
                      </a:lnTo>
                      <a:lnTo>
                        <a:pt x="275" y="199"/>
                      </a:lnTo>
                      <a:close/>
                      <a:moveTo>
                        <a:pt x="173" y="147"/>
                      </a:moveTo>
                      <a:lnTo>
                        <a:pt x="199" y="105"/>
                      </a:lnTo>
                      <a:lnTo>
                        <a:pt x="239" y="105"/>
                      </a:lnTo>
                      <a:lnTo>
                        <a:pt x="197" y="168"/>
                      </a:lnTo>
                      <a:lnTo>
                        <a:pt x="239" y="232"/>
                      </a:lnTo>
                      <a:lnTo>
                        <a:pt x="194" y="232"/>
                      </a:lnTo>
                      <a:lnTo>
                        <a:pt x="168" y="186"/>
                      </a:lnTo>
                      <a:lnTo>
                        <a:pt x="142" y="232"/>
                      </a:lnTo>
                      <a:lnTo>
                        <a:pt x="102" y="232"/>
                      </a:lnTo>
                      <a:lnTo>
                        <a:pt x="144" y="165"/>
                      </a:lnTo>
                      <a:lnTo>
                        <a:pt x="102" y="105"/>
                      </a:lnTo>
                      <a:lnTo>
                        <a:pt x="150" y="105"/>
                      </a:lnTo>
                      <a:lnTo>
                        <a:pt x="173" y="147"/>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3" name="Freeform 8">
                  <a:extLst>
                    <a:ext uri="{FF2B5EF4-FFF2-40B4-BE49-F238E27FC236}">
                      <a16:creationId xmlns:a16="http://schemas.microsoft.com/office/drawing/2014/main" id="{4CBE4EFC-9FF9-49C6-8D11-C849AE5A495D}"/>
                    </a:ext>
                  </a:extLst>
                </p:cNvPr>
                <p:cNvSpPr>
                  <a:spLocks noChangeArrowheads="1"/>
                </p:cNvSpPr>
                <p:nvPr/>
              </p:nvSpPr>
              <p:spPr bwMode="auto">
                <a:xfrm>
                  <a:off x="6142550" y="3355020"/>
                  <a:ext cx="295275" cy="114300"/>
                </a:xfrm>
                <a:custGeom>
                  <a:avLst/>
                  <a:gdLst>
                    <a:gd name="T0" fmla="*/ 821 w 822"/>
                    <a:gd name="T1" fmla="*/ 315 h 316"/>
                    <a:gd name="T2" fmla="*/ 821 w 822"/>
                    <a:gd name="T3" fmla="*/ 0 h 316"/>
                    <a:gd name="T4" fmla="*/ 0 w 822"/>
                    <a:gd name="T5" fmla="*/ 0 h 316"/>
                    <a:gd name="T6" fmla="*/ 0 w 822"/>
                    <a:gd name="T7" fmla="*/ 315 h 316"/>
                    <a:gd name="T8" fmla="*/ 821 w 822"/>
                    <a:gd name="T9" fmla="*/ 315 h 316"/>
                    <a:gd name="T10" fmla="*/ 582 w 822"/>
                    <a:gd name="T11" fmla="*/ 89 h 316"/>
                    <a:gd name="T12" fmla="*/ 627 w 822"/>
                    <a:gd name="T13" fmla="*/ 89 h 316"/>
                    <a:gd name="T14" fmla="*/ 650 w 822"/>
                    <a:gd name="T15" fmla="*/ 131 h 316"/>
                    <a:gd name="T16" fmla="*/ 676 w 822"/>
                    <a:gd name="T17" fmla="*/ 89 h 316"/>
                    <a:gd name="T18" fmla="*/ 716 w 822"/>
                    <a:gd name="T19" fmla="*/ 89 h 316"/>
                    <a:gd name="T20" fmla="*/ 674 w 822"/>
                    <a:gd name="T21" fmla="*/ 152 h 316"/>
                    <a:gd name="T22" fmla="*/ 716 w 822"/>
                    <a:gd name="T23" fmla="*/ 218 h 316"/>
                    <a:gd name="T24" fmla="*/ 671 w 822"/>
                    <a:gd name="T25" fmla="*/ 218 h 316"/>
                    <a:gd name="T26" fmla="*/ 645 w 822"/>
                    <a:gd name="T27" fmla="*/ 170 h 316"/>
                    <a:gd name="T28" fmla="*/ 619 w 822"/>
                    <a:gd name="T29" fmla="*/ 218 h 316"/>
                    <a:gd name="T30" fmla="*/ 579 w 822"/>
                    <a:gd name="T31" fmla="*/ 218 h 316"/>
                    <a:gd name="T32" fmla="*/ 621 w 822"/>
                    <a:gd name="T33" fmla="*/ 149 h 316"/>
                    <a:gd name="T34" fmla="*/ 582 w 822"/>
                    <a:gd name="T35" fmla="*/ 89 h 316"/>
                    <a:gd name="T36" fmla="*/ 514 w 822"/>
                    <a:gd name="T37" fmla="*/ 184 h 316"/>
                    <a:gd name="T38" fmla="*/ 545 w 822"/>
                    <a:gd name="T39" fmla="*/ 184 h 316"/>
                    <a:gd name="T40" fmla="*/ 545 w 822"/>
                    <a:gd name="T41" fmla="*/ 218 h 316"/>
                    <a:gd name="T42" fmla="*/ 514 w 822"/>
                    <a:gd name="T43" fmla="*/ 218 h 316"/>
                    <a:gd name="T44" fmla="*/ 514 w 822"/>
                    <a:gd name="T45" fmla="*/ 184 h 316"/>
                    <a:gd name="T46" fmla="*/ 343 w 822"/>
                    <a:gd name="T47" fmla="*/ 89 h 316"/>
                    <a:gd name="T48" fmla="*/ 388 w 822"/>
                    <a:gd name="T49" fmla="*/ 89 h 316"/>
                    <a:gd name="T50" fmla="*/ 412 w 822"/>
                    <a:gd name="T51" fmla="*/ 131 h 316"/>
                    <a:gd name="T52" fmla="*/ 438 w 822"/>
                    <a:gd name="T53" fmla="*/ 89 h 316"/>
                    <a:gd name="T54" fmla="*/ 477 w 822"/>
                    <a:gd name="T55" fmla="*/ 89 h 316"/>
                    <a:gd name="T56" fmla="*/ 435 w 822"/>
                    <a:gd name="T57" fmla="*/ 152 h 316"/>
                    <a:gd name="T58" fmla="*/ 477 w 822"/>
                    <a:gd name="T59" fmla="*/ 218 h 316"/>
                    <a:gd name="T60" fmla="*/ 433 w 822"/>
                    <a:gd name="T61" fmla="*/ 218 h 316"/>
                    <a:gd name="T62" fmla="*/ 406 w 822"/>
                    <a:gd name="T63" fmla="*/ 170 h 316"/>
                    <a:gd name="T64" fmla="*/ 380 w 822"/>
                    <a:gd name="T65" fmla="*/ 218 h 316"/>
                    <a:gd name="T66" fmla="*/ 341 w 822"/>
                    <a:gd name="T67" fmla="*/ 218 h 316"/>
                    <a:gd name="T68" fmla="*/ 383 w 822"/>
                    <a:gd name="T69" fmla="*/ 149 h 316"/>
                    <a:gd name="T70" fmla="*/ 343 w 822"/>
                    <a:gd name="T71" fmla="*/ 89 h 316"/>
                    <a:gd name="T72" fmla="*/ 275 w 822"/>
                    <a:gd name="T73" fmla="*/ 184 h 316"/>
                    <a:gd name="T74" fmla="*/ 307 w 822"/>
                    <a:gd name="T75" fmla="*/ 184 h 316"/>
                    <a:gd name="T76" fmla="*/ 307 w 822"/>
                    <a:gd name="T77" fmla="*/ 218 h 316"/>
                    <a:gd name="T78" fmla="*/ 275 w 822"/>
                    <a:gd name="T79" fmla="*/ 218 h 316"/>
                    <a:gd name="T80" fmla="*/ 275 w 822"/>
                    <a:gd name="T81" fmla="*/ 184 h 316"/>
                    <a:gd name="T82" fmla="*/ 173 w 822"/>
                    <a:gd name="T83" fmla="*/ 131 h 316"/>
                    <a:gd name="T84" fmla="*/ 199 w 822"/>
                    <a:gd name="T85" fmla="*/ 89 h 316"/>
                    <a:gd name="T86" fmla="*/ 239 w 822"/>
                    <a:gd name="T87" fmla="*/ 89 h 316"/>
                    <a:gd name="T88" fmla="*/ 197 w 822"/>
                    <a:gd name="T89" fmla="*/ 152 h 316"/>
                    <a:gd name="T90" fmla="*/ 239 w 822"/>
                    <a:gd name="T91" fmla="*/ 218 h 316"/>
                    <a:gd name="T92" fmla="*/ 194 w 822"/>
                    <a:gd name="T93" fmla="*/ 218 h 316"/>
                    <a:gd name="T94" fmla="*/ 168 w 822"/>
                    <a:gd name="T95" fmla="*/ 170 h 316"/>
                    <a:gd name="T96" fmla="*/ 142 w 822"/>
                    <a:gd name="T97" fmla="*/ 218 h 316"/>
                    <a:gd name="T98" fmla="*/ 102 w 822"/>
                    <a:gd name="T99" fmla="*/ 218 h 316"/>
                    <a:gd name="T100" fmla="*/ 144 w 822"/>
                    <a:gd name="T101" fmla="*/ 149 h 316"/>
                    <a:gd name="T102" fmla="*/ 102 w 822"/>
                    <a:gd name="T103" fmla="*/ 89 h 316"/>
                    <a:gd name="T104" fmla="*/ 150 w 822"/>
                    <a:gd name="T105" fmla="*/ 89 h 316"/>
                    <a:gd name="T106" fmla="*/ 173 w 822"/>
                    <a:gd name="T107" fmla="*/ 131 h 3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22" h="316">
                      <a:moveTo>
                        <a:pt x="821" y="315"/>
                      </a:moveTo>
                      <a:lnTo>
                        <a:pt x="821" y="0"/>
                      </a:lnTo>
                      <a:lnTo>
                        <a:pt x="0" y="0"/>
                      </a:lnTo>
                      <a:lnTo>
                        <a:pt x="0" y="315"/>
                      </a:lnTo>
                      <a:lnTo>
                        <a:pt x="821" y="315"/>
                      </a:lnTo>
                      <a:close/>
                      <a:moveTo>
                        <a:pt x="582" y="89"/>
                      </a:moveTo>
                      <a:lnTo>
                        <a:pt x="627" y="89"/>
                      </a:lnTo>
                      <a:lnTo>
                        <a:pt x="650" y="131"/>
                      </a:lnTo>
                      <a:lnTo>
                        <a:pt x="676" y="89"/>
                      </a:lnTo>
                      <a:lnTo>
                        <a:pt x="716" y="89"/>
                      </a:lnTo>
                      <a:lnTo>
                        <a:pt x="674" y="152"/>
                      </a:lnTo>
                      <a:lnTo>
                        <a:pt x="716" y="218"/>
                      </a:lnTo>
                      <a:lnTo>
                        <a:pt x="671" y="218"/>
                      </a:lnTo>
                      <a:lnTo>
                        <a:pt x="645" y="170"/>
                      </a:lnTo>
                      <a:lnTo>
                        <a:pt x="619" y="218"/>
                      </a:lnTo>
                      <a:lnTo>
                        <a:pt x="579" y="218"/>
                      </a:lnTo>
                      <a:lnTo>
                        <a:pt x="621" y="149"/>
                      </a:lnTo>
                      <a:lnTo>
                        <a:pt x="582" y="89"/>
                      </a:lnTo>
                      <a:close/>
                      <a:moveTo>
                        <a:pt x="514" y="184"/>
                      </a:moveTo>
                      <a:lnTo>
                        <a:pt x="545" y="184"/>
                      </a:lnTo>
                      <a:lnTo>
                        <a:pt x="545" y="218"/>
                      </a:lnTo>
                      <a:lnTo>
                        <a:pt x="514" y="218"/>
                      </a:lnTo>
                      <a:lnTo>
                        <a:pt x="514" y="184"/>
                      </a:lnTo>
                      <a:close/>
                      <a:moveTo>
                        <a:pt x="343" y="89"/>
                      </a:moveTo>
                      <a:lnTo>
                        <a:pt x="388" y="89"/>
                      </a:lnTo>
                      <a:lnTo>
                        <a:pt x="412" y="131"/>
                      </a:lnTo>
                      <a:lnTo>
                        <a:pt x="438" y="89"/>
                      </a:lnTo>
                      <a:lnTo>
                        <a:pt x="477" y="89"/>
                      </a:lnTo>
                      <a:lnTo>
                        <a:pt x="435" y="152"/>
                      </a:lnTo>
                      <a:lnTo>
                        <a:pt x="477" y="218"/>
                      </a:lnTo>
                      <a:lnTo>
                        <a:pt x="433" y="218"/>
                      </a:lnTo>
                      <a:lnTo>
                        <a:pt x="406" y="170"/>
                      </a:lnTo>
                      <a:lnTo>
                        <a:pt x="380" y="218"/>
                      </a:lnTo>
                      <a:lnTo>
                        <a:pt x="341" y="218"/>
                      </a:lnTo>
                      <a:lnTo>
                        <a:pt x="383" y="149"/>
                      </a:lnTo>
                      <a:lnTo>
                        <a:pt x="343" y="89"/>
                      </a:lnTo>
                      <a:close/>
                      <a:moveTo>
                        <a:pt x="275" y="184"/>
                      </a:moveTo>
                      <a:lnTo>
                        <a:pt x="307" y="184"/>
                      </a:lnTo>
                      <a:lnTo>
                        <a:pt x="307" y="218"/>
                      </a:lnTo>
                      <a:lnTo>
                        <a:pt x="275" y="218"/>
                      </a:lnTo>
                      <a:lnTo>
                        <a:pt x="275" y="184"/>
                      </a:lnTo>
                      <a:close/>
                      <a:moveTo>
                        <a:pt x="173" y="131"/>
                      </a:moveTo>
                      <a:lnTo>
                        <a:pt x="199" y="89"/>
                      </a:lnTo>
                      <a:lnTo>
                        <a:pt x="239" y="89"/>
                      </a:lnTo>
                      <a:lnTo>
                        <a:pt x="197" y="152"/>
                      </a:lnTo>
                      <a:lnTo>
                        <a:pt x="239" y="218"/>
                      </a:lnTo>
                      <a:lnTo>
                        <a:pt x="194" y="218"/>
                      </a:lnTo>
                      <a:lnTo>
                        <a:pt x="168" y="170"/>
                      </a:lnTo>
                      <a:lnTo>
                        <a:pt x="142" y="218"/>
                      </a:lnTo>
                      <a:lnTo>
                        <a:pt x="102" y="218"/>
                      </a:lnTo>
                      <a:lnTo>
                        <a:pt x="144" y="149"/>
                      </a:lnTo>
                      <a:lnTo>
                        <a:pt x="102" y="89"/>
                      </a:lnTo>
                      <a:lnTo>
                        <a:pt x="150" y="89"/>
                      </a:lnTo>
                      <a:lnTo>
                        <a:pt x="173" y="131"/>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4" name="Freeform 9">
                  <a:extLst>
                    <a:ext uri="{FF2B5EF4-FFF2-40B4-BE49-F238E27FC236}">
                      <a16:creationId xmlns:a16="http://schemas.microsoft.com/office/drawing/2014/main" id="{18C7B3A1-A82E-45FF-B504-C27ECE257F51}"/>
                    </a:ext>
                  </a:extLst>
                </p:cNvPr>
                <p:cNvSpPr>
                  <a:spLocks noChangeArrowheads="1"/>
                </p:cNvSpPr>
                <p:nvPr/>
              </p:nvSpPr>
              <p:spPr bwMode="auto">
                <a:xfrm>
                  <a:off x="5998087" y="3355020"/>
                  <a:ext cx="109538" cy="114300"/>
                </a:xfrm>
                <a:custGeom>
                  <a:avLst/>
                  <a:gdLst>
                    <a:gd name="T0" fmla="*/ 152 w 305"/>
                    <a:gd name="T1" fmla="*/ 315 h 316"/>
                    <a:gd name="T2" fmla="*/ 0 w 305"/>
                    <a:gd name="T3" fmla="*/ 315 h 316"/>
                    <a:gd name="T4" fmla="*/ 0 w 305"/>
                    <a:gd name="T5" fmla="*/ 0 h 316"/>
                    <a:gd name="T6" fmla="*/ 304 w 305"/>
                    <a:gd name="T7" fmla="*/ 0 h 316"/>
                    <a:gd name="T8" fmla="*/ 304 w 305"/>
                    <a:gd name="T9" fmla="*/ 315 h 316"/>
                    <a:gd name="T10" fmla="*/ 152 w 305"/>
                    <a:gd name="T11" fmla="*/ 315 h 316"/>
                  </a:gdLst>
                  <a:ahLst/>
                  <a:cxnLst>
                    <a:cxn ang="0">
                      <a:pos x="T0" y="T1"/>
                    </a:cxn>
                    <a:cxn ang="0">
                      <a:pos x="T2" y="T3"/>
                    </a:cxn>
                    <a:cxn ang="0">
                      <a:pos x="T4" y="T5"/>
                    </a:cxn>
                    <a:cxn ang="0">
                      <a:pos x="T6" y="T7"/>
                    </a:cxn>
                    <a:cxn ang="0">
                      <a:pos x="T8" y="T9"/>
                    </a:cxn>
                    <a:cxn ang="0">
                      <a:pos x="T10" y="T11"/>
                    </a:cxn>
                  </a:cxnLst>
                  <a:rect l="0" t="0" r="r" b="b"/>
                  <a:pathLst>
                    <a:path w="305" h="316">
                      <a:moveTo>
                        <a:pt x="152" y="315"/>
                      </a:moveTo>
                      <a:lnTo>
                        <a:pt x="0" y="315"/>
                      </a:lnTo>
                      <a:lnTo>
                        <a:pt x="0" y="0"/>
                      </a:lnTo>
                      <a:lnTo>
                        <a:pt x="304" y="0"/>
                      </a:lnTo>
                      <a:lnTo>
                        <a:pt x="304" y="315"/>
                      </a:lnTo>
                      <a:lnTo>
                        <a:pt x="152" y="31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56" name="Rectangle 155">
              <a:extLst>
                <a:ext uri="{FF2B5EF4-FFF2-40B4-BE49-F238E27FC236}">
                  <a16:creationId xmlns:a16="http://schemas.microsoft.com/office/drawing/2014/main" id="{6B7D81D3-7C8C-45F6-959B-571C82BD384F}"/>
                </a:ext>
              </a:extLst>
            </p:cNvPr>
            <p:cNvSpPr/>
            <p:nvPr/>
          </p:nvSpPr>
          <p:spPr>
            <a:xfrm>
              <a:off x="10011110" y="3210783"/>
              <a:ext cx="86319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Route Table</a:t>
              </a:r>
            </a:p>
          </p:txBody>
        </p:sp>
      </p:grpSp>
      <p:grpSp>
        <p:nvGrpSpPr>
          <p:cNvPr id="165" name="Group 164">
            <a:extLst>
              <a:ext uri="{FF2B5EF4-FFF2-40B4-BE49-F238E27FC236}">
                <a16:creationId xmlns:a16="http://schemas.microsoft.com/office/drawing/2014/main" id="{4363F95A-381D-4866-B401-C9063C0FC14A}"/>
              </a:ext>
            </a:extLst>
          </p:cNvPr>
          <p:cNvGrpSpPr/>
          <p:nvPr/>
        </p:nvGrpSpPr>
        <p:grpSpPr>
          <a:xfrm>
            <a:off x="6582947" y="1432041"/>
            <a:ext cx="595644" cy="947551"/>
            <a:chOff x="3674869" y="4320417"/>
            <a:chExt cx="595644" cy="947551"/>
          </a:xfrm>
        </p:grpSpPr>
        <p:grpSp>
          <p:nvGrpSpPr>
            <p:cNvPr id="166" name="Group 165">
              <a:extLst>
                <a:ext uri="{FF2B5EF4-FFF2-40B4-BE49-F238E27FC236}">
                  <a16:creationId xmlns:a16="http://schemas.microsoft.com/office/drawing/2014/main" id="{71A31866-17DF-44DC-A004-BBA8B227B904}"/>
                </a:ext>
              </a:extLst>
            </p:cNvPr>
            <p:cNvGrpSpPr/>
            <p:nvPr/>
          </p:nvGrpSpPr>
          <p:grpSpPr>
            <a:xfrm>
              <a:off x="3680635" y="4320417"/>
              <a:ext cx="582945" cy="635162"/>
              <a:chOff x="11128158" y="2882206"/>
              <a:chExt cx="582945" cy="635162"/>
            </a:xfrm>
          </p:grpSpPr>
          <p:sp>
            <p:nvSpPr>
              <p:cNvPr id="168" name="Rectangle 167">
                <a:extLst>
                  <a:ext uri="{FF2B5EF4-FFF2-40B4-BE49-F238E27FC236}">
                    <a16:creationId xmlns:a16="http://schemas.microsoft.com/office/drawing/2014/main" id="{1EC2B6E1-0A9F-481F-A243-EEA425658E33}"/>
                  </a:ext>
                </a:extLst>
              </p:cNvPr>
              <p:cNvSpPr/>
              <p:nvPr/>
            </p:nvSpPr>
            <p:spPr>
              <a:xfrm>
                <a:off x="11128158" y="2882206"/>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69" name="Freeform 28">
                <a:extLst>
                  <a:ext uri="{FF2B5EF4-FFF2-40B4-BE49-F238E27FC236}">
                    <a16:creationId xmlns:a16="http://schemas.microsoft.com/office/drawing/2014/main" id="{BEA467C8-D6E3-43D8-BBDE-ADE781DC9C5C}"/>
                  </a:ext>
                </a:extLst>
              </p:cNvPr>
              <p:cNvSpPr>
                <a:spLocks noChangeArrowheads="1"/>
              </p:cNvSpPr>
              <p:nvPr/>
            </p:nvSpPr>
            <p:spPr bwMode="auto">
              <a:xfrm>
                <a:off x="11241003" y="2951107"/>
                <a:ext cx="359515" cy="478917"/>
              </a:xfrm>
              <a:custGeom>
                <a:avLst/>
                <a:gdLst>
                  <a:gd name="T0" fmla="*/ 603 w 1207"/>
                  <a:gd name="T1" fmla="*/ 0 h 1610"/>
                  <a:gd name="T2" fmla="*/ 0 w 1207"/>
                  <a:gd name="T3" fmla="*/ 260 h 1610"/>
                  <a:gd name="T4" fmla="*/ 0 w 1207"/>
                  <a:gd name="T5" fmla="*/ 834 h 1610"/>
                  <a:gd name="T6" fmla="*/ 0 w 1207"/>
                  <a:gd name="T7" fmla="*/ 834 h 1610"/>
                  <a:gd name="T8" fmla="*/ 603 w 1207"/>
                  <a:gd name="T9" fmla="*/ 1609 h 1610"/>
                  <a:gd name="T10" fmla="*/ 1206 w 1207"/>
                  <a:gd name="T11" fmla="*/ 834 h 1610"/>
                  <a:gd name="T12" fmla="*/ 1206 w 1207"/>
                  <a:gd name="T13" fmla="*/ 834 h 1610"/>
                  <a:gd name="T14" fmla="*/ 1206 w 1207"/>
                  <a:gd name="T15" fmla="*/ 260 h 1610"/>
                  <a:gd name="T16" fmla="*/ 603 w 1207"/>
                  <a:gd name="T17" fmla="*/ 0 h 1610"/>
                  <a:gd name="T18" fmla="*/ 702 w 1207"/>
                  <a:gd name="T19" fmla="*/ 1051 h 1610"/>
                  <a:gd name="T20" fmla="*/ 267 w 1207"/>
                  <a:gd name="T21" fmla="*/ 1051 h 1610"/>
                  <a:gd name="T22" fmla="*/ 267 w 1207"/>
                  <a:gd name="T23" fmla="*/ 990 h 1610"/>
                  <a:gd name="T24" fmla="*/ 702 w 1207"/>
                  <a:gd name="T25" fmla="*/ 990 h 1610"/>
                  <a:gd name="T26" fmla="*/ 702 w 1207"/>
                  <a:gd name="T27" fmla="*/ 1051 h 1610"/>
                  <a:gd name="T28" fmla="*/ 702 w 1207"/>
                  <a:gd name="T29" fmla="*/ 816 h 1610"/>
                  <a:gd name="T30" fmla="*/ 267 w 1207"/>
                  <a:gd name="T31" fmla="*/ 816 h 1610"/>
                  <a:gd name="T32" fmla="*/ 267 w 1207"/>
                  <a:gd name="T33" fmla="*/ 756 h 1610"/>
                  <a:gd name="T34" fmla="*/ 702 w 1207"/>
                  <a:gd name="T35" fmla="*/ 756 h 1610"/>
                  <a:gd name="T36" fmla="*/ 702 w 1207"/>
                  <a:gd name="T37" fmla="*/ 816 h 1610"/>
                  <a:gd name="T38" fmla="*/ 702 w 1207"/>
                  <a:gd name="T39" fmla="*/ 567 h 1610"/>
                  <a:gd name="T40" fmla="*/ 267 w 1207"/>
                  <a:gd name="T41" fmla="*/ 567 h 1610"/>
                  <a:gd name="T42" fmla="*/ 267 w 1207"/>
                  <a:gd name="T43" fmla="*/ 506 h 1610"/>
                  <a:gd name="T44" fmla="*/ 702 w 1207"/>
                  <a:gd name="T45" fmla="*/ 506 h 1610"/>
                  <a:gd name="T46" fmla="*/ 702 w 1207"/>
                  <a:gd name="T47" fmla="*/ 567 h 1610"/>
                  <a:gd name="T48" fmla="*/ 964 w 1207"/>
                  <a:gd name="T49" fmla="*/ 967 h 1610"/>
                  <a:gd name="T50" fmla="*/ 860 w 1207"/>
                  <a:gd name="T51" fmla="*/ 1072 h 1610"/>
                  <a:gd name="T52" fmla="*/ 791 w 1207"/>
                  <a:gd name="T53" fmla="*/ 1004 h 1610"/>
                  <a:gd name="T54" fmla="*/ 791 w 1207"/>
                  <a:gd name="T55" fmla="*/ 975 h 1610"/>
                  <a:gd name="T56" fmla="*/ 820 w 1207"/>
                  <a:gd name="T57" fmla="*/ 975 h 1610"/>
                  <a:gd name="T58" fmla="*/ 860 w 1207"/>
                  <a:gd name="T59" fmla="*/ 1014 h 1610"/>
                  <a:gd name="T60" fmla="*/ 938 w 1207"/>
                  <a:gd name="T61" fmla="*/ 935 h 1610"/>
                  <a:gd name="T62" fmla="*/ 967 w 1207"/>
                  <a:gd name="T63" fmla="*/ 935 h 1610"/>
                  <a:gd name="T64" fmla="*/ 964 w 1207"/>
                  <a:gd name="T65" fmla="*/ 967 h 1610"/>
                  <a:gd name="T66" fmla="*/ 815 w 1207"/>
                  <a:gd name="T67" fmla="*/ 732 h 1610"/>
                  <a:gd name="T68" fmla="*/ 815 w 1207"/>
                  <a:gd name="T69" fmla="*/ 703 h 1610"/>
                  <a:gd name="T70" fmla="*/ 844 w 1207"/>
                  <a:gd name="T71" fmla="*/ 703 h 1610"/>
                  <a:gd name="T72" fmla="*/ 886 w 1207"/>
                  <a:gd name="T73" fmla="*/ 745 h 1610"/>
                  <a:gd name="T74" fmla="*/ 928 w 1207"/>
                  <a:gd name="T75" fmla="*/ 703 h 1610"/>
                  <a:gd name="T76" fmla="*/ 957 w 1207"/>
                  <a:gd name="T77" fmla="*/ 703 h 1610"/>
                  <a:gd name="T78" fmla="*/ 957 w 1207"/>
                  <a:gd name="T79" fmla="*/ 732 h 1610"/>
                  <a:gd name="T80" fmla="*/ 915 w 1207"/>
                  <a:gd name="T81" fmla="*/ 774 h 1610"/>
                  <a:gd name="T82" fmla="*/ 957 w 1207"/>
                  <a:gd name="T83" fmla="*/ 816 h 1610"/>
                  <a:gd name="T84" fmla="*/ 957 w 1207"/>
                  <a:gd name="T85" fmla="*/ 845 h 1610"/>
                  <a:gd name="T86" fmla="*/ 943 w 1207"/>
                  <a:gd name="T87" fmla="*/ 850 h 1610"/>
                  <a:gd name="T88" fmla="*/ 930 w 1207"/>
                  <a:gd name="T89" fmla="*/ 845 h 1610"/>
                  <a:gd name="T90" fmla="*/ 888 w 1207"/>
                  <a:gd name="T91" fmla="*/ 803 h 1610"/>
                  <a:gd name="T92" fmla="*/ 846 w 1207"/>
                  <a:gd name="T93" fmla="*/ 845 h 1610"/>
                  <a:gd name="T94" fmla="*/ 833 w 1207"/>
                  <a:gd name="T95" fmla="*/ 850 h 1610"/>
                  <a:gd name="T96" fmla="*/ 820 w 1207"/>
                  <a:gd name="T97" fmla="*/ 845 h 1610"/>
                  <a:gd name="T98" fmla="*/ 820 w 1207"/>
                  <a:gd name="T99" fmla="*/ 816 h 1610"/>
                  <a:gd name="T100" fmla="*/ 862 w 1207"/>
                  <a:gd name="T101" fmla="*/ 774 h 1610"/>
                  <a:gd name="T102" fmla="*/ 815 w 1207"/>
                  <a:gd name="T103" fmla="*/ 732 h 1610"/>
                  <a:gd name="T104" fmla="*/ 970 w 1207"/>
                  <a:gd name="T105" fmla="*/ 501 h 1610"/>
                  <a:gd name="T106" fmla="*/ 865 w 1207"/>
                  <a:gd name="T107" fmla="*/ 606 h 1610"/>
                  <a:gd name="T108" fmla="*/ 797 w 1207"/>
                  <a:gd name="T109" fmla="*/ 538 h 1610"/>
                  <a:gd name="T110" fmla="*/ 797 w 1207"/>
                  <a:gd name="T111" fmla="*/ 509 h 1610"/>
                  <a:gd name="T112" fmla="*/ 825 w 1207"/>
                  <a:gd name="T113" fmla="*/ 509 h 1610"/>
                  <a:gd name="T114" fmla="*/ 865 w 1207"/>
                  <a:gd name="T115" fmla="*/ 548 h 1610"/>
                  <a:gd name="T116" fmla="*/ 943 w 1207"/>
                  <a:gd name="T117" fmla="*/ 470 h 1610"/>
                  <a:gd name="T118" fmla="*/ 972 w 1207"/>
                  <a:gd name="T119" fmla="*/ 470 h 1610"/>
                  <a:gd name="T120" fmla="*/ 970 w 1207"/>
                  <a:gd name="T121" fmla="*/ 501 h 16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07" h="1610">
                    <a:moveTo>
                      <a:pt x="603" y="0"/>
                    </a:moveTo>
                    <a:lnTo>
                      <a:pt x="0" y="260"/>
                    </a:lnTo>
                    <a:lnTo>
                      <a:pt x="0" y="834"/>
                    </a:lnTo>
                    <a:lnTo>
                      <a:pt x="0" y="834"/>
                    </a:lnTo>
                    <a:cubicBezTo>
                      <a:pt x="18" y="1153"/>
                      <a:pt x="251" y="1433"/>
                      <a:pt x="603" y="1609"/>
                    </a:cubicBezTo>
                    <a:cubicBezTo>
                      <a:pt x="954" y="1433"/>
                      <a:pt x="1187" y="1153"/>
                      <a:pt x="1206" y="834"/>
                    </a:cubicBezTo>
                    <a:lnTo>
                      <a:pt x="1206" y="834"/>
                    </a:lnTo>
                    <a:lnTo>
                      <a:pt x="1206" y="260"/>
                    </a:lnTo>
                    <a:lnTo>
                      <a:pt x="603" y="0"/>
                    </a:lnTo>
                    <a:close/>
                    <a:moveTo>
                      <a:pt x="702" y="1051"/>
                    </a:moveTo>
                    <a:lnTo>
                      <a:pt x="267" y="1051"/>
                    </a:lnTo>
                    <a:lnTo>
                      <a:pt x="267" y="990"/>
                    </a:lnTo>
                    <a:lnTo>
                      <a:pt x="702" y="990"/>
                    </a:lnTo>
                    <a:lnTo>
                      <a:pt x="702" y="1051"/>
                    </a:lnTo>
                    <a:close/>
                    <a:moveTo>
                      <a:pt x="702" y="816"/>
                    </a:moveTo>
                    <a:lnTo>
                      <a:pt x="267" y="816"/>
                    </a:lnTo>
                    <a:lnTo>
                      <a:pt x="267" y="756"/>
                    </a:lnTo>
                    <a:lnTo>
                      <a:pt x="702" y="756"/>
                    </a:lnTo>
                    <a:lnTo>
                      <a:pt x="702" y="816"/>
                    </a:lnTo>
                    <a:close/>
                    <a:moveTo>
                      <a:pt x="702" y="567"/>
                    </a:moveTo>
                    <a:lnTo>
                      <a:pt x="267" y="567"/>
                    </a:lnTo>
                    <a:lnTo>
                      <a:pt x="267" y="506"/>
                    </a:lnTo>
                    <a:lnTo>
                      <a:pt x="702" y="506"/>
                    </a:lnTo>
                    <a:lnTo>
                      <a:pt x="702" y="567"/>
                    </a:lnTo>
                    <a:close/>
                    <a:moveTo>
                      <a:pt x="964" y="967"/>
                    </a:moveTo>
                    <a:lnTo>
                      <a:pt x="860" y="1072"/>
                    </a:lnTo>
                    <a:lnTo>
                      <a:pt x="791" y="1004"/>
                    </a:lnTo>
                    <a:cubicBezTo>
                      <a:pt x="784" y="996"/>
                      <a:pt x="783" y="983"/>
                      <a:pt x="791" y="975"/>
                    </a:cubicBezTo>
                    <a:cubicBezTo>
                      <a:pt x="798" y="967"/>
                      <a:pt x="812" y="967"/>
                      <a:pt x="820" y="975"/>
                    </a:cubicBezTo>
                    <a:lnTo>
                      <a:pt x="860" y="1014"/>
                    </a:lnTo>
                    <a:lnTo>
                      <a:pt x="938" y="935"/>
                    </a:lnTo>
                    <a:cubicBezTo>
                      <a:pt x="946" y="928"/>
                      <a:pt x="959" y="928"/>
                      <a:pt x="967" y="935"/>
                    </a:cubicBezTo>
                    <a:cubicBezTo>
                      <a:pt x="972" y="946"/>
                      <a:pt x="972" y="959"/>
                      <a:pt x="964" y="967"/>
                    </a:cubicBezTo>
                    <a:close/>
                    <a:moveTo>
                      <a:pt x="815" y="732"/>
                    </a:moveTo>
                    <a:cubicBezTo>
                      <a:pt x="807" y="724"/>
                      <a:pt x="807" y="711"/>
                      <a:pt x="815" y="703"/>
                    </a:cubicBezTo>
                    <a:cubicBezTo>
                      <a:pt x="823" y="695"/>
                      <a:pt x="836" y="695"/>
                      <a:pt x="844" y="703"/>
                    </a:cubicBezTo>
                    <a:lnTo>
                      <a:pt x="886" y="745"/>
                    </a:lnTo>
                    <a:lnTo>
                      <a:pt x="928" y="703"/>
                    </a:lnTo>
                    <a:cubicBezTo>
                      <a:pt x="936" y="695"/>
                      <a:pt x="949" y="695"/>
                      <a:pt x="957" y="703"/>
                    </a:cubicBezTo>
                    <a:cubicBezTo>
                      <a:pt x="964" y="711"/>
                      <a:pt x="964" y="724"/>
                      <a:pt x="957" y="732"/>
                    </a:cubicBezTo>
                    <a:lnTo>
                      <a:pt x="915" y="774"/>
                    </a:lnTo>
                    <a:lnTo>
                      <a:pt x="957" y="816"/>
                    </a:lnTo>
                    <a:cubicBezTo>
                      <a:pt x="964" y="824"/>
                      <a:pt x="964" y="837"/>
                      <a:pt x="957" y="845"/>
                    </a:cubicBezTo>
                    <a:cubicBezTo>
                      <a:pt x="954" y="847"/>
                      <a:pt x="948" y="850"/>
                      <a:pt x="943" y="850"/>
                    </a:cubicBezTo>
                    <a:cubicBezTo>
                      <a:pt x="937" y="850"/>
                      <a:pt x="933" y="847"/>
                      <a:pt x="930" y="845"/>
                    </a:cubicBezTo>
                    <a:lnTo>
                      <a:pt x="888" y="803"/>
                    </a:lnTo>
                    <a:lnTo>
                      <a:pt x="846" y="845"/>
                    </a:lnTo>
                    <a:cubicBezTo>
                      <a:pt x="844" y="847"/>
                      <a:pt x="838" y="850"/>
                      <a:pt x="833" y="850"/>
                    </a:cubicBezTo>
                    <a:cubicBezTo>
                      <a:pt x="827" y="850"/>
                      <a:pt x="823" y="847"/>
                      <a:pt x="820" y="845"/>
                    </a:cubicBezTo>
                    <a:cubicBezTo>
                      <a:pt x="812" y="837"/>
                      <a:pt x="812" y="824"/>
                      <a:pt x="820" y="816"/>
                    </a:cubicBezTo>
                    <a:lnTo>
                      <a:pt x="862" y="774"/>
                    </a:lnTo>
                    <a:lnTo>
                      <a:pt x="815" y="732"/>
                    </a:lnTo>
                    <a:close/>
                    <a:moveTo>
                      <a:pt x="970" y="501"/>
                    </a:moveTo>
                    <a:lnTo>
                      <a:pt x="865" y="606"/>
                    </a:lnTo>
                    <a:lnTo>
                      <a:pt x="797" y="538"/>
                    </a:lnTo>
                    <a:cubicBezTo>
                      <a:pt x="789" y="530"/>
                      <a:pt x="789" y="517"/>
                      <a:pt x="797" y="509"/>
                    </a:cubicBezTo>
                    <a:cubicBezTo>
                      <a:pt x="805" y="501"/>
                      <a:pt x="818" y="501"/>
                      <a:pt x="825" y="509"/>
                    </a:cubicBezTo>
                    <a:lnTo>
                      <a:pt x="865" y="548"/>
                    </a:lnTo>
                    <a:lnTo>
                      <a:pt x="943" y="470"/>
                    </a:lnTo>
                    <a:cubicBezTo>
                      <a:pt x="951" y="462"/>
                      <a:pt x="964" y="462"/>
                      <a:pt x="972" y="470"/>
                    </a:cubicBezTo>
                    <a:cubicBezTo>
                      <a:pt x="978" y="480"/>
                      <a:pt x="978" y="493"/>
                      <a:pt x="970" y="501"/>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F5F5F"/>
                  </a:solidFill>
                  <a:effectLst/>
                  <a:uLnTx/>
                  <a:uFillTx/>
                  <a:latin typeface="Calibri"/>
                  <a:ea typeface="+mn-ea"/>
                  <a:cs typeface="+mn-cs"/>
                </a:endParaRPr>
              </a:p>
            </p:txBody>
          </p:sp>
        </p:grpSp>
        <p:sp>
          <p:nvSpPr>
            <p:cNvPr id="167" name="Rectangle 166">
              <a:extLst>
                <a:ext uri="{FF2B5EF4-FFF2-40B4-BE49-F238E27FC236}">
                  <a16:creationId xmlns:a16="http://schemas.microsoft.com/office/drawing/2014/main" id="{3620BA84-A688-483E-9B8C-8EA222406C9D}"/>
                </a:ext>
              </a:extLst>
            </p:cNvPr>
            <p:cNvSpPr/>
            <p:nvPr/>
          </p:nvSpPr>
          <p:spPr>
            <a:xfrm>
              <a:off x="3674869" y="4929414"/>
              <a:ext cx="595644"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Security Lists</a:t>
              </a:r>
            </a:p>
          </p:txBody>
        </p:sp>
      </p:grpSp>
      <p:sp>
        <p:nvSpPr>
          <p:cNvPr id="170" name="Speech Bubble: Rectangle with Corners Rounded 169">
            <a:extLst>
              <a:ext uri="{FF2B5EF4-FFF2-40B4-BE49-F238E27FC236}">
                <a16:creationId xmlns:a16="http://schemas.microsoft.com/office/drawing/2014/main" id="{7CD6C6B3-FDF4-4BBE-B154-C364B930ACE0}"/>
              </a:ext>
            </a:extLst>
          </p:cNvPr>
          <p:cNvSpPr/>
          <p:nvPr/>
        </p:nvSpPr>
        <p:spPr>
          <a:xfrm>
            <a:off x="6323440" y="490534"/>
            <a:ext cx="1475265" cy="764589"/>
          </a:xfrm>
          <a:prstGeom prst="wedgeRoundRectCallout">
            <a:avLst>
              <a:gd name="adj1" fmla="val -58019"/>
              <a:gd name="adj2" fmla="val 15058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Virtual Cloud Network </a:t>
            </a:r>
            <a:r>
              <a:rPr lang="nl-NL" sz="900" dirty="0" err="1">
                <a:solidFill>
                  <a:schemeClr val="dk1"/>
                </a:solidFill>
              </a:rPr>
              <a:t>with</a:t>
            </a:r>
            <a:r>
              <a:rPr lang="nl-NL" sz="900" dirty="0">
                <a:solidFill>
                  <a:schemeClr val="dk1"/>
                </a:solidFill>
              </a:rPr>
              <a:t> private </a:t>
            </a:r>
            <a:r>
              <a:rPr lang="nl-NL" sz="900" dirty="0" err="1">
                <a:solidFill>
                  <a:schemeClr val="dk1"/>
                </a:solidFill>
              </a:rPr>
              <a:t>and</a:t>
            </a:r>
            <a:r>
              <a:rPr lang="nl-NL" sz="900" dirty="0">
                <a:solidFill>
                  <a:schemeClr val="dk1"/>
                </a:solidFill>
              </a:rPr>
              <a:t> public </a:t>
            </a:r>
            <a:r>
              <a:rPr lang="nl-NL" sz="900" dirty="0" err="1">
                <a:solidFill>
                  <a:schemeClr val="dk1"/>
                </a:solidFill>
              </a:rPr>
              <a:t>subnet</a:t>
            </a:r>
            <a:r>
              <a:rPr lang="nl-NL" sz="900" dirty="0">
                <a:solidFill>
                  <a:schemeClr val="dk1"/>
                </a:solidFill>
              </a:rPr>
              <a:t> </a:t>
            </a:r>
            <a:r>
              <a:rPr lang="nl-NL" sz="900" dirty="0" err="1">
                <a:solidFill>
                  <a:schemeClr val="dk1"/>
                </a:solidFill>
              </a:rPr>
              <a:t>and</a:t>
            </a:r>
            <a:r>
              <a:rPr lang="nl-NL" sz="900" dirty="0">
                <a:solidFill>
                  <a:schemeClr val="dk1"/>
                </a:solidFill>
              </a:rPr>
              <a:t> access </a:t>
            </a:r>
            <a:r>
              <a:rPr lang="nl-NL" sz="900" dirty="0" err="1">
                <a:solidFill>
                  <a:schemeClr val="dk1"/>
                </a:solidFill>
              </a:rPr>
              <a:t>from</a:t>
            </a:r>
            <a:r>
              <a:rPr lang="nl-NL" sz="900" dirty="0">
                <a:solidFill>
                  <a:schemeClr val="dk1"/>
                </a:solidFill>
              </a:rPr>
              <a:t> </a:t>
            </a:r>
            <a:r>
              <a:rPr lang="nl-NL" sz="900" dirty="0" err="1">
                <a:solidFill>
                  <a:schemeClr val="dk1"/>
                </a:solidFill>
              </a:rPr>
              <a:t>and</a:t>
            </a:r>
            <a:r>
              <a:rPr lang="nl-NL" sz="900" dirty="0">
                <a:solidFill>
                  <a:schemeClr val="dk1"/>
                </a:solidFill>
              </a:rPr>
              <a:t> </a:t>
            </a:r>
            <a:r>
              <a:rPr lang="nl-NL" sz="900" dirty="0" err="1">
                <a:solidFill>
                  <a:schemeClr val="dk1"/>
                </a:solidFill>
              </a:rPr>
              <a:t>to</a:t>
            </a:r>
            <a:r>
              <a:rPr lang="nl-NL" sz="900" dirty="0">
                <a:solidFill>
                  <a:schemeClr val="dk1"/>
                </a:solidFill>
              </a:rPr>
              <a:t> public internet</a:t>
            </a:r>
            <a:endParaRPr lang="en-NL" sz="900" dirty="0">
              <a:solidFill>
                <a:schemeClr val="dk1"/>
              </a:solidFill>
            </a:endParaRPr>
          </a:p>
        </p:txBody>
      </p:sp>
      <p:sp>
        <p:nvSpPr>
          <p:cNvPr id="94" name="Rectangle: Rounded Corners 93">
            <a:extLst>
              <a:ext uri="{FF2B5EF4-FFF2-40B4-BE49-F238E27FC236}">
                <a16:creationId xmlns:a16="http://schemas.microsoft.com/office/drawing/2014/main" id="{9336D1B3-3FFD-4265-BEB5-398EF58886C1}"/>
              </a:ext>
            </a:extLst>
          </p:cNvPr>
          <p:cNvSpPr/>
          <p:nvPr/>
        </p:nvSpPr>
        <p:spPr>
          <a:xfrm>
            <a:off x="2587701" y="2032834"/>
            <a:ext cx="530546" cy="558982"/>
          </a:xfrm>
          <a:prstGeom prst="roundRect">
            <a:avLst/>
          </a:prstGeom>
          <a:solidFill>
            <a:srgbClr val="F8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API Gateway</a:t>
            </a:r>
            <a:endParaRPr lang="en-NL" sz="900" dirty="0"/>
          </a:p>
        </p:txBody>
      </p:sp>
      <p:sp>
        <p:nvSpPr>
          <p:cNvPr id="96" name="Speech Bubble: Rectangle with Corners Rounded 95">
            <a:extLst>
              <a:ext uri="{FF2B5EF4-FFF2-40B4-BE49-F238E27FC236}">
                <a16:creationId xmlns:a16="http://schemas.microsoft.com/office/drawing/2014/main" id="{0B99E0F0-204A-4B33-90CC-ED02D3FDACA3}"/>
              </a:ext>
            </a:extLst>
          </p:cNvPr>
          <p:cNvSpPr/>
          <p:nvPr/>
        </p:nvSpPr>
        <p:spPr>
          <a:xfrm>
            <a:off x="1113289" y="1930824"/>
            <a:ext cx="1043428" cy="558981"/>
          </a:xfrm>
          <a:prstGeom prst="wedgeRoundRectCallout">
            <a:avLst>
              <a:gd name="adj1" fmla="val 102701"/>
              <a:gd name="adj2" fmla="val -966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Skeleton</a:t>
            </a:r>
            <a:r>
              <a:rPr lang="nl-NL" sz="900" dirty="0">
                <a:solidFill>
                  <a:schemeClr val="dk1"/>
                </a:solidFill>
              </a:rPr>
              <a:t> API Gateway for </a:t>
            </a:r>
            <a:r>
              <a:rPr lang="nl-NL" sz="900" dirty="0" err="1">
                <a:solidFill>
                  <a:schemeClr val="dk1"/>
                </a:solidFill>
              </a:rPr>
              <a:t>deploying</a:t>
            </a:r>
            <a:r>
              <a:rPr lang="nl-NL" sz="900" dirty="0">
                <a:solidFill>
                  <a:schemeClr val="dk1"/>
                </a:solidFill>
              </a:rPr>
              <a:t> API routing </a:t>
            </a:r>
            <a:r>
              <a:rPr lang="nl-NL" sz="900" dirty="0" err="1">
                <a:solidFill>
                  <a:schemeClr val="dk1"/>
                </a:solidFill>
              </a:rPr>
              <a:t>rules</a:t>
            </a:r>
            <a:r>
              <a:rPr lang="nl-NL" sz="900" dirty="0">
                <a:solidFill>
                  <a:schemeClr val="dk1"/>
                </a:solidFill>
              </a:rPr>
              <a:t> </a:t>
            </a:r>
            <a:r>
              <a:rPr lang="nl-NL" sz="900" dirty="0" err="1">
                <a:solidFill>
                  <a:schemeClr val="dk1"/>
                </a:solidFill>
              </a:rPr>
              <a:t>to</a:t>
            </a:r>
            <a:endParaRPr lang="en-NL" sz="900" dirty="0">
              <a:solidFill>
                <a:schemeClr val="dk1"/>
              </a:solidFill>
            </a:endParaRPr>
          </a:p>
        </p:txBody>
      </p:sp>
      <p:grpSp>
        <p:nvGrpSpPr>
          <p:cNvPr id="120" name="Group 119">
            <a:extLst>
              <a:ext uri="{FF2B5EF4-FFF2-40B4-BE49-F238E27FC236}">
                <a16:creationId xmlns:a16="http://schemas.microsoft.com/office/drawing/2014/main" id="{EAE2D2C4-A77D-4A97-BC97-0FDAC0F04E09}"/>
              </a:ext>
            </a:extLst>
          </p:cNvPr>
          <p:cNvGrpSpPr/>
          <p:nvPr/>
        </p:nvGrpSpPr>
        <p:grpSpPr>
          <a:xfrm>
            <a:off x="4387897" y="2964036"/>
            <a:ext cx="527037" cy="424257"/>
            <a:chOff x="7061115" y="2894906"/>
            <a:chExt cx="591364" cy="543828"/>
          </a:xfrm>
        </p:grpSpPr>
        <p:sp>
          <p:nvSpPr>
            <p:cNvPr id="121" name="Rectangle 120">
              <a:extLst>
                <a:ext uri="{FF2B5EF4-FFF2-40B4-BE49-F238E27FC236}">
                  <a16:creationId xmlns:a16="http://schemas.microsoft.com/office/drawing/2014/main" id="{09E6C9E2-AD97-4B21-8146-478171ADF455}"/>
                </a:ext>
              </a:extLst>
            </p:cNvPr>
            <p:cNvSpPr/>
            <p:nvPr/>
          </p:nvSpPr>
          <p:spPr>
            <a:xfrm>
              <a:off x="7061115" y="2894906"/>
              <a:ext cx="591364" cy="5438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22" name="Group 121">
              <a:extLst>
                <a:ext uri="{FF2B5EF4-FFF2-40B4-BE49-F238E27FC236}">
                  <a16:creationId xmlns:a16="http://schemas.microsoft.com/office/drawing/2014/main" id="{9B96597B-3306-4EC2-AABE-1D20AD286158}"/>
                </a:ext>
              </a:extLst>
            </p:cNvPr>
            <p:cNvGrpSpPr/>
            <p:nvPr/>
          </p:nvGrpSpPr>
          <p:grpSpPr>
            <a:xfrm>
              <a:off x="7148163" y="3017029"/>
              <a:ext cx="408063" cy="297847"/>
              <a:chOff x="8126925" y="1926270"/>
              <a:chExt cx="493712" cy="360363"/>
            </a:xfrm>
          </p:grpSpPr>
          <p:sp>
            <p:nvSpPr>
              <p:cNvPr id="124" name="Freeform 56">
                <a:extLst>
                  <a:ext uri="{FF2B5EF4-FFF2-40B4-BE49-F238E27FC236}">
                    <a16:creationId xmlns:a16="http://schemas.microsoft.com/office/drawing/2014/main" id="{44F83A92-FCE5-4CBA-B438-75A72E20E662}"/>
                  </a:ext>
                </a:extLst>
              </p:cNvPr>
              <p:cNvSpPr>
                <a:spLocks noChangeArrowheads="1"/>
              </p:cNvSpPr>
              <p:nvPr/>
            </p:nvSpPr>
            <p:spPr bwMode="auto">
              <a:xfrm>
                <a:off x="8428550" y="1926270"/>
                <a:ext cx="120650" cy="184150"/>
              </a:xfrm>
              <a:custGeom>
                <a:avLst/>
                <a:gdLst>
                  <a:gd name="T0" fmla="*/ 317 w 336"/>
                  <a:gd name="T1" fmla="*/ 260 h 510"/>
                  <a:gd name="T2" fmla="*/ 327 w 336"/>
                  <a:gd name="T3" fmla="*/ 163 h 510"/>
                  <a:gd name="T4" fmla="*/ 199 w 336"/>
                  <a:gd name="T5" fmla="*/ 31 h 510"/>
                  <a:gd name="T6" fmla="*/ 175 w 336"/>
                  <a:gd name="T7" fmla="*/ 0 h 510"/>
                  <a:gd name="T8" fmla="*/ 0 w 336"/>
                  <a:gd name="T9" fmla="*/ 152 h 510"/>
                  <a:gd name="T10" fmla="*/ 0 w 336"/>
                  <a:gd name="T11" fmla="*/ 170 h 510"/>
                  <a:gd name="T12" fmla="*/ 2 w 336"/>
                  <a:gd name="T13" fmla="*/ 194 h 510"/>
                  <a:gd name="T14" fmla="*/ 70 w 336"/>
                  <a:gd name="T15" fmla="*/ 333 h 510"/>
                  <a:gd name="T16" fmla="*/ 62 w 336"/>
                  <a:gd name="T17" fmla="*/ 412 h 510"/>
                  <a:gd name="T18" fmla="*/ 76 w 336"/>
                  <a:gd name="T19" fmla="*/ 469 h 510"/>
                  <a:gd name="T20" fmla="*/ 162 w 336"/>
                  <a:gd name="T21" fmla="*/ 509 h 510"/>
                  <a:gd name="T22" fmla="*/ 162 w 336"/>
                  <a:gd name="T23" fmla="*/ 509 h 510"/>
                  <a:gd name="T24" fmla="*/ 162 w 336"/>
                  <a:gd name="T25" fmla="*/ 509 h 510"/>
                  <a:gd name="T26" fmla="*/ 162 w 336"/>
                  <a:gd name="T27" fmla="*/ 509 h 510"/>
                  <a:gd name="T28" fmla="*/ 162 w 336"/>
                  <a:gd name="T29" fmla="*/ 509 h 510"/>
                  <a:gd name="T30" fmla="*/ 162 w 336"/>
                  <a:gd name="T31" fmla="*/ 509 h 510"/>
                  <a:gd name="T32" fmla="*/ 162 w 336"/>
                  <a:gd name="T33" fmla="*/ 509 h 510"/>
                  <a:gd name="T34" fmla="*/ 162 w 336"/>
                  <a:gd name="T35" fmla="*/ 509 h 510"/>
                  <a:gd name="T36" fmla="*/ 162 w 336"/>
                  <a:gd name="T37" fmla="*/ 509 h 510"/>
                  <a:gd name="T38" fmla="*/ 162 w 336"/>
                  <a:gd name="T39" fmla="*/ 509 h 510"/>
                  <a:gd name="T40" fmla="*/ 291 w 336"/>
                  <a:gd name="T41" fmla="*/ 377 h 510"/>
                  <a:gd name="T42" fmla="*/ 291 w 336"/>
                  <a:gd name="T43" fmla="*/ 377 h 510"/>
                  <a:gd name="T44" fmla="*/ 325 w 336"/>
                  <a:gd name="T45" fmla="*/ 349 h 510"/>
                  <a:gd name="T46" fmla="*/ 333 w 336"/>
                  <a:gd name="T47" fmla="*/ 296 h 510"/>
                  <a:gd name="T48" fmla="*/ 317 w 336"/>
                  <a:gd name="T49" fmla="*/ 260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36" h="510">
                    <a:moveTo>
                      <a:pt x="317" y="260"/>
                    </a:moveTo>
                    <a:cubicBezTo>
                      <a:pt x="322" y="239"/>
                      <a:pt x="327" y="199"/>
                      <a:pt x="327" y="163"/>
                    </a:cubicBezTo>
                    <a:cubicBezTo>
                      <a:pt x="327" y="102"/>
                      <a:pt x="272" y="39"/>
                      <a:pt x="199" y="31"/>
                    </a:cubicBezTo>
                    <a:lnTo>
                      <a:pt x="175" y="0"/>
                    </a:lnTo>
                    <a:cubicBezTo>
                      <a:pt x="0" y="8"/>
                      <a:pt x="0" y="152"/>
                      <a:pt x="0" y="152"/>
                    </a:cubicBezTo>
                    <a:lnTo>
                      <a:pt x="0" y="170"/>
                    </a:lnTo>
                    <a:cubicBezTo>
                      <a:pt x="0" y="178"/>
                      <a:pt x="0" y="186"/>
                      <a:pt x="2" y="194"/>
                    </a:cubicBezTo>
                    <a:cubicBezTo>
                      <a:pt x="44" y="228"/>
                      <a:pt x="70" y="280"/>
                      <a:pt x="70" y="333"/>
                    </a:cubicBezTo>
                    <a:cubicBezTo>
                      <a:pt x="70" y="357"/>
                      <a:pt x="68" y="383"/>
                      <a:pt x="62" y="412"/>
                    </a:cubicBezTo>
                    <a:cubicBezTo>
                      <a:pt x="73" y="430"/>
                      <a:pt x="78" y="448"/>
                      <a:pt x="76" y="469"/>
                    </a:cubicBezTo>
                    <a:cubicBezTo>
                      <a:pt x="110" y="506"/>
                      <a:pt x="154" y="509"/>
                      <a:pt x="162" y="509"/>
                    </a:cubicBezTo>
                    <a:lnTo>
                      <a:pt x="162" y="509"/>
                    </a:lnTo>
                    <a:lnTo>
                      <a:pt x="162" y="509"/>
                    </a:lnTo>
                    <a:lnTo>
                      <a:pt x="162" y="509"/>
                    </a:lnTo>
                    <a:lnTo>
                      <a:pt x="162" y="509"/>
                    </a:lnTo>
                    <a:lnTo>
                      <a:pt x="162" y="509"/>
                    </a:lnTo>
                    <a:lnTo>
                      <a:pt x="162" y="509"/>
                    </a:lnTo>
                    <a:lnTo>
                      <a:pt x="162" y="509"/>
                    </a:lnTo>
                    <a:lnTo>
                      <a:pt x="162" y="509"/>
                    </a:lnTo>
                    <a:lnTo>
                      <a:pt x="162" y="509"/>
                    </a:lnTo>
                    <a:cubicBezTo>
                      <a:pt x="178" y="509"/>
                      <a:pt x="272" y="503"/>
                      <a:pt x="291" y="377"/>
                    </a:cubicBezTo>
                    <a:lnTo>
                      <a:pt x="291" y="377"/>
                    </a:lnTo>
                    <a:cubicBezTo>
                      <a:pt x="306" y="377"/>
                      <a:pt x="322" y="364"/>
                      <a:pt x="325" y="349"/>
                    </a:cubicBezTo>
                    <a:lnTo>
                      <a:pt x="333" y="296"/>
                    </a:lnTo>
                    <a:cubicBezTo>
                      <a:pt x="335" y="278"/>
                      <a:pt x="327" y="265"/>
                      <a:pt x="317" y="26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5" name="Freeform 57">
                <a:extLst>
                  <a:ext uri="{FF2B5EF4-FFF2-40B4-BE49-F238E27FC236}">
                    <a16:creationId xmlns:a16="http://schemas.microsoft.com/office/drawing/2014/main" id="{73DEE289-DE49-4E87-8482-EA6DD64C08B7}"/>
                  </a:ext>
                </a:extLst>
              </p:cNvPr>
              <p:cNvSpPr>
                <a:spLocks noChangeArrowheads="1"/>
              </p:cNvSpPr>
              <p:nvPr/>
            </p:nvSpPr>
            <p:spPr bwMode="auto">
              <a:xfrm>
                <a:off x="8430137" y="2108833"/>
                <a:ext cx="190500" cy="177800"/>
              </a:xfrm>
              <a:custGeom>
                <a:avLst/>
                <a:gdLst>
                  <a:gd name="T0" fmla="*/ 451 w 528"/>
                  <a:gd name="T1" fmla="*/ 47 h 494"/>
                  <a:gd name="T2" fmla="*/ 451 w 528"/>
                  <a:gd name="T3" fmla="*/ 47 h 494"/>
                  <a:gd name="T4" fmla="*/ 364 w 528"/>
                  <a:gd name="T5" fmla="*/ 21 h 494"/>
                  <a:gd name="T6" fmla="*/ 317 w 528"/>
                  <a:gd name="T7" fmla="*/ 8 h 494"/>
                  <a:gd name="T8" fmla="*/ 283 w 528"/>
                  <a:gd name="T9" fmla="*/ 0 h 494"/>
                  <a:gd name="T10" fmla="*/ 283 w 528"/>
                  <a:gd name="T11" fmla="*/ 0 h 494"/>
                  <a:gd name="T12" fmla="*/ 157 w 528"/>
                  <a:gd name="T13" fmla="*/ 50 h 494"/>
                  <a:gd name="T14" fmla="*/ 157 w 528"/>
                  <a:gd name="T15" fmla="*/ 50 h 494"/>
                  <a:gd name="T16" fmla="*/ 57 w 528"/>
                  <a:gd name="T17" fmla="*/ 24 h 494"/>
                  <a:gd name="T18" fmla="*/ 18 w 528"/>
                  <a:gd name="T19" fmla="*/ 79 h 494"/>
                  <a:gd name="T20" fmla="*/ 0 w 528"/>
                  <a:gd name="T21" fmla="*/ 126 h 494"/>
                  <a:gd name="T22" fmla="*/ 13 w 528"/>
                  <a:gd name="T23" fmla="*/ 128 h 494"/>
                  <a:gd name="T24" fmla="*/ 63 w 528"/>
                  <a:gd name="T25" fmla="*/ 142 h 494"/>
                  <a:gd name="T26" fmla="*/ 136 w 528"/>
                  <a:gd name="T27" fmla="*/ 165 h 494"/>
                  <a:gd name="T28" fmla="*/ 157 w 528"/>
                  <a:gd name="T29" fmla="*/ 173 h 494"/>
                  <a:gd name="T30" fmla="*/ 267 w 528"/>
                  <a:gd name="T31" fmla="*/ 354 h 494"/>
                  <a:gd name="T32" fmla="*/ 267 w 528"/>
                  <a:gd name="T33" fmla="*/ 493 h 494"/>
                  <a:gd name="T34" fmla="*/ 527 w 528"/>
                  <a:gd name="T35" fmla="*/ 493 h 494"/>
                  <a:gd name="T36" fmla="*/ 527 w 528"/>
                  <a:gd name="T37" fmla="*/ 178 h 494"/>
                  <a:gd name="T38" fmla="*/ 451 w 528"/>
                  <a:gd name="T39" fmla="*/ 47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28" h="494">
                    <a:moveTo>
                      <a:pt x="451" y="47"/>
                    </a:moveTo>
                    <a:lnTo>
                      <a:pt x="451" y="47"/>
                    </a:lnTo>
                    <a:cubicBezTo>
                      <a:pt x="427" y="39"/>
                      <a:pt x="396" y="29"/>
                      <a:pt x="364" y="21"/>
                    </a:cubicBezTo>
                    <a:cubicBezTo>
                      <a:pt x="346" y="16"/>
                      <a:pt x="330" y="10"/>
                      <a:pt x="317" y="8"/>
                    </a:cubicBezTo>
                    <a:cubicBezTo>
                      <a:pt x="296" y="3"/>
                      <a:pt x="283" y="0"/>
                      <a:pt x="283" y="0"/>
                    </a:cubicBezTo>
                    <a:lnTo>
                      <a:pt x="283" y="0"/>
                    </a:lnTo>
                    <a:cubicBezTo>
                      <a:pt x="259" y="34"/>
                      <a:pt x="210" y="50"/>
                      <a:pt x="157" y="50"/>
                    </a:cubicBezTo>
                    <a:lnTo>
                      <a:pt x="157" y="50"/>
                    </a:lnTo>
                    <a:cubicBezTo>
                      <a:pt x="120" y="50"/>
                      <a:pt x="84" y="39"/>
                      <a:pt x="57" y="24"/>
                    </a:cubicBezTo>
                    <a:cubicBezTo>
                      <a:pt x="52" y="47"/>
                      <a:pt x="39" y="65"/>
                      <a:pt x="18" y="79"/>
                    </a:cubicBezTo>
                    <a:cubicBezTo>
                      <a:pt x="13" y="94"/>
                      <a:pt x="8" y="110"/>
                      <a:pt x="0" y="126"/>
                    </a:cubicBezTo>
                    <a:lnTo>
                      <a:pt x="13" y="128"/>
                    </a:lnTo>
                    <a:cubicBezTo>
                      <a:pt x="26" y="131"/>
                      <a:pt x="44" y="136"/>
                      <a:pt x="63" y="142"/>
                    </a:cubicBezTo>
                    <a:cubicBezTo>
                      <a:pt x="92" y="149"/>
                      <a:pt x="118" y="157"/>
                      <a:pt x="136" y="165"/>
                    </a:cubicBezTo>
                    <a:lnTo>
                      <a:pt x="157" y="173"/>
                    </a:lnTo>
                    <a:cubicBezTo>
                      <a:pt x="225" y="210"/>
                      <a:pt x="267" y="278"/>
                      <a:pt x="267" y="354"/>
                    </a:cubicBezTo>
                    <a:lnTo>
                      <a:pt x="267" y="493"/>
                    </a:lnTo>
                    <a:lnTo>
                      <a:pt x="527" y="493"/>
                    </a:lnTo>
                    <a:lnTo>
                      <a:pt x="527" y="178"/>
                    </a:lnTo>
                    <a:cubicBezTo>
                      <a:pt x="527" y="121"/>
                      <a:pt x="495" y="71"/>
                      <a:pt x="451" y="47"/>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6" name="Freeform 58">
                <a:extLst>
                  <a:ext uri="{FF2B5EF4-FFF2-40B4-BE49-F238E27FC236}">
                    <a16:creationId xmlns:a16="http://schemas.microsoft.com/office/drawing/2014/main" id="{2EC290CE-484D-4388-AE0F-13FF22122A81}"/>
                  </a:ext>
                </a:extLst>
              </p:cNvPr>
              <p:cNvSpPr>
                <a:spLocks noChangeArrowheads="1"/>
              </p:cNvSpPr>
              <p:nvPr/>
            </p:nvSpPr>
            <p:spPr bwMode="auto">
              <a:xfrm>
                <a:off x="8126925" y="2108833"/>
                <a:ext cx="188912" cy="177800"/>
              </a:xfrm>
              <a:custGeom>
                <a:avLst/>
                <a:gdLst>
                  <a:gd name="T0" fmla="*/ 367 w 525"/>
                  <a:gd name="T1" fmla="*/ 173 h 494"/>
                  <a:gd name="T2" fmla="*/ 388 w 525"/>
                  <a:gd name="T3" fmla="*/ 162 h 494"/>
                  <a:gd name="T4" fmla="*/ 393 w 525"/>
                  <a:gd name="T5" fmla="*/ 162 h 494"/>
                  <a:gd name="T6" fmla="*/ 464 w 525"/>
                  <a:gd name="T7" fmla="*/ 142 h 494"/>
                  <a:gd name="T8" fmla="*/ 514 w 525"/>
                  <a:gd name="T9" fmla="*/ 128 h 494"/>
                  <a:gd name="T10" fmla="*/ 524 w 525"/>
                  <a:gd name="T11" fmla="*/ 126 h 494"/>
                  <a:gd name="T12" fmla="*/ 506 w 525"/>
                  <a:gd name="T13" fmla="*/ 79 h 494"/>
                  <a:gd name="T14" fmla="*/ 469 w 525"/>
                  <a:gd name="T15" fmla="*/ 24 h 494"/>
                  <a:gd name="T16" fmla="*/ 369 w 525"/>
                  <a:gd name="T17" fmla="*/ 50 h 494"/>
                  <a:gd name="T18" fmla="*/ 243 w 525"/>
                  <a:gd name="T19" fmla="*/ 0 h 494"/>
                  <a:gd name="T20" fmla="*/ 209 w 525"/>
                  <a:gd name="T21" fmla="*/ 8 h 494"/>
                  <a:gd name="T22" fmla="*/ 162 w 525"/>
                  <a:gd name="T23" fmla="*/ 21 h 494"/>
                  <a:gd name="T24" fmla="*/ 78 w 525"/>
                  <a:gd name="T25" fmla="*/ 47 h 494"/>
                  <a:gd name="T26" fmla="*/ 0 w 525"/>
                  <a:gd name="T27" fmla="*/ 178 h 494"/>
                  <a:gd name="T28" fmla="*/ 0 w 525"/>
                  <a:gd name="T29" fmla="*/ 493 h 494"/>
                  <a:gd name="T30" fmla="*/ 259 w 525"/>
                  <a:gd name="T31" fmla="*/ 493 h 494"/>
                  <a:gd name="T32" fmla="*/ 259 w 525"/>
                  <a:gd name="T33" fmla="*/ 354 h 494"/>
                  <a:gd name="T34" fmla="*/ 367 w 525"/>
                  <a:gd name="T35" fmla="*/ 173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25" h="494">
                    <a:moveTo>
                      <a:pt x="367" y="173"/>
                    </a:moveTo>
                    <a:lnTo>
                      <a:pt x="388" y="162"/>
                    </a:lnTo>
                    <a:lnTo>
                      <a:pt x="393" y="162"/>
                    </a:lnTo>
                    <a:cubicBezTo>
                      <a:pt x="411" y="157"/>
                      <a:pt x="435" y="149"/>
                      <a:pt x="464" y="142"/>
                    </a:cubicBezTo>
                    <a:cubicBezTo>
                      <a:pt x="482" y="136"/>
                      <a:pt x="498" y="131"/>
                      <a:pt x="514" y="128"/>
                    </a:cubicBezTo>
                    <a:lnTo>
                      <a:pt x="524" y="126"/>
                    </a:lnTo>
                    <a:cubicBezTo>
                      <a:pt x="516" y="110"/>
                      <a:pt x="511" y="94"/>
                      <a:pt x="506" y="79"/>
                    </a:cubicBezTo>
                    <a:cubicBezTo>
                      <a:pt x="487" y="65"/>
                      <a:pt x="474" y="47"/>
                      <a:pt x="469" y="24"/>
                    </a:cubicBezTo>
                    <a:cubicBezTo>
                      <a:pt x="443" y="42"/>
                      <a:pt x="406" y="50"/>
                      <a:pt x="369" y="50"/>
                    </a:cubicBezTo>
                    <a:cubicBezTo>
                      <a:pt x="320" y="50"/>
                      <a:pt x="270" y="31"/>
                      <a:pt x="243" y="0"/>
                    </a:cubicBezTo>
                    <a:cubicBezTo>
                      <a:pt x="243" y="0"/>
                      <a:pt x="230" y="3"/>
                      <a:pt x="209" y="8"/>
                    </a:cubicBezTo>
                    <a:cubicBezTo>
                      <a:pt x="196" y="10"/>
                      <a:pt x="181" y="16"/>
                      <a:pt x="162" y="21"/>
                    </a:cubicBezTo>
                    <a:cubicBezTo>
                      <a:pt x="133" y="29"/>
                      <a:pt x="102" y="39"/>
                      <a:pt x="78" y="47"/>
                    </a:cubicBezTo>
                    <a:cubicBezTo>
                      <a:pt x="31" y="71"/>
                      <a:pt x="0" y="121"/>
                      <a:pt x="0" y="178"/>
                    </a:cubicBezTo>
                    <a:lnTo>
                      <a:pt x="0" y="493"/>
                    </a:lnTo>
                    <a:lnTo>
                      <a:pt x="259" y="493"/>
                    </a:lnTo>
                    <a:lnTo>
                      <a:pt x="259" y="354"/>
                    </a:lnTo>
                    <a:cubicBezTo>
                      <a:pt x="259" y="278"/>
                      <a:pt x="301" y="207"/>
                      <a:pt x="367" y="17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7" name="Freeform 59">
                <a:extLst>
                  <a:ext uri="{FF2B5EF4-FFF2-40B4-BE49-F238E27FC236}">
                    <a16:creationId xmlns:a16="http://schemas.microsoft.com/office/drawing/2014/main" id="{F467BF3F-E02F-40D1-8528-1C4681144DAB}"/>
                  </a:ext>
                </a:extLst>
              </p:cNvPr>
              <p:cNvSpPr>
                <a:spLocks noChangeArrowheads="1"/>
              </p:cNvSpPr>
              <p:nvPr/>
            </p:nvSpPr>
            <p:spPr bwMode="auto">
              <a:xfrm>
                <a:off x="8196775" y="1927858"/>
                <a:ext cx="120650" cy="180975"/>
              </a:xfrm>
              <a:custGeom>
                <a:avLst/>
                <a:gdLst>
                  <a:gd name="T0" fmla="*/ 173 w 336"/>
                  <a:gd name="T1" fmla="*/ 503 h 504"/>
                  <a:gd name="T2" fmla="*/ 173 w 336"/>
                  <a:gd name="T3" fmla="*/ 503 h 504"/>
                  <a:gd name="T4" fmla="*/ 173 w 336"/>
                  <a:gd name="T5" fmla="*/ 503 h 504"/>
                  <a:gd name="T6" fmla="*/ 173 w 336"/>
                  <a:gd name="T7" fmla="*/ 503 h 504"/>
                  <a:gd name="T8" fmla="*/ 173 w 336"/>
                  <a:gd name="T9" fmla="*/ 503 h 504"/>
                  <a:gd name="T10" fmla="*/ 173 w 336"/>
                  <a:gd name="T11" fmla="*/ 503 h 504"/>
                  <a:gd name="T12" fmla="*/ 175 w 336"/>
                  <a:gd name="T13" fmla="*/ 503 h 504"/>
                  <a:gd name="T14" fmla="*/ 175 w 336"/>
                  <a:gd name="T15" fmla="*/ 503 h 504"/>
                  <a:gd name="T16" fmla="*/ 175 w 336"/>
                  <a:gd name="T17" fmla="*/ 503 h 504"/>
                  <a:gd name="T18" fmla="*/ 175 w 336"/>
                  <a:gd name="T19" fmla="*/ 503 h 504"/>
                  <a:gd name="T20" fmla="*/ 262 w 336"/>
                  <a:gd name="T21" fmla="*/ 464 h 504"/>
                  <a:gd name="T22" fmla="*/ 275 w 336"/>
                  <a:gd name="T23" fmla="*/ 409 h 504"/>
                  <a:gd name="T24" fmla="*/ 267 w 336"/>
                  <a:gd name="T25" fmla="*/ 338 h 504"/>
                  <a:gd name="T26" fmla="*/ 267 w 336"/>
                  <a:gd name="T27" fmla="*/ 319 h 504"/>
                  <a:gd name="T28" fmla="*/ 335 w 336"/>
                  <a:gd name="T29" fmla="*/ 167 h 504"/>
                  <a:gd name="T30" fmla="*/ 335 w 336"/>
                  <a:gd name="T31" fmla="*/ 162 h 504"/>
                  <a:gd name="T32" fmla="*/ 207 w 336"/>
                  <a:gd name="T33" fmla="*/ 31 h 504"/>
                  <a:gd name="T34" fmla="*/ 183 w 336"/>
                  <a:gd name="T35" fmla="*/ 0 h 504"/>
                  <a:gd name="T36" fmla="*/ 8 w 336"/>
                  <a:gd name="T37" fmla="*/ 152 h 504"/>
                  <a:gd name="T38" fmla="*/ 8 w 336"/>
                  <a:gd name="T39" fmla="*/ 170 h 504"/>
                  <a:gd name="T40" fmla="*/ 18 w 336"/>
                  <a:gd name="T41" fmla="*/ 259 h 504"/>
                  <a:gd name="T42" fmla="*/ 2 w 336"/>
                  <a:gd name="T43" fmla="*/ 293 h 504"/>
                  <a:gd name="T44" fmla="*/ 10 w 336"/>
                  <a:gd name="T45" fmla="*/ 346 h 504"/>
                  <a:gd name="T46" fmla="*/ 42 w 336"/>
                  <a:gd name="T47" fmla="*/ 374 h 504"/>
                  <a:gd name="T48" fmla="*/ 42 w 336"/>
                  <a:gd name="T49" fmla="*/ 374 h 504"/>
                  <a:gd name="T50" fmla="*/ 173 w 336"/>
                  <a:gd name="T51" fmla="*/ 50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36" h="504">
                    <a:moveTo>
                      <a:pt x="173" y="503"/>
                    </a:moveTo>
                    <a:lnTo>
                      <a:pt x="173" y="503"/>
                    </a:lnTo>
                    <a:lnTo>
                      <a:pt x="173" y="503"/>
                    </a:lnTo>
                    <a:lnTo>
                      <a:pt x="173" y="503"/>
                    </a:lnTo>
                    <a:lnTo>
                      <a:pt x="173" y="503"/>
                    </a:lnTo>
                    <a:lnTo>
                      <a:pt x="173" y="503"/>
                    </a:lnTo>
                    <a:lnTo>
                      <a:pt x="175" y="503"/>
                    </a:lnTo>
                    <a:lnTo>
                      <a:pt x="175" y="503"/>
                    </a:lnTo>
                    <a:lnTo>
                      <a:pt x="175" y="503"/>
                    </a:lnTo>
                    <a:lnTo>
                      <a:pt x="175" y="503"/>
                    </a:lnTo>
                    <a:cubicBezTo>
                      <a:pt x="186" y="503"/>
                      <a:pt x="228" y="500"/>
                      <a:pt x="262" y="464"/>
                    </a:cubicBezTo>
                    <a:cubicBezTo>
                      <a:pt x="259" y="445"/>
                      <a:pt x="264" y="424"/>
                      <a:pt x="275" y="409"/>
                    </a:cubicBezTo>
                    <a:cubicBezTo>
                      <a:pt x="270" y="382"/>
                      <a:pt x="267" y="359"/>
                      <a:pt x="267" y="338"/>
                    </a:cubicBezTo>
                    <a:lnTo>
                      <a:pt x="267" y="319"/>
                    </a:lnTo>
                    <a:cubicBezTo>
                      <a:pt x="267" y="277"/>
                      <a:pt x="283" y="215"/>
                      <a:pt x="335" y="167"/>
                    </a:cubicBezTo>
                    <a:cubicBezTo>
                      <a:pt x="335" y="165"/>
                      <a:pt x="335" y="162"/>
                      <a:pt x="335" y="162"/>
                    </a:cubicBezTo>
                    <a:cubicBezTo>
                      <a:pt x="335" y="102"/>
                      <a:pt x="280" y="39"/>
                      <a:pt x="207" y="31"/>
                    </a:cubicBezTo>
                    <a:lnTo>
                      <a:pt x="183" y="0"/>
                    </a:lnTo>
                    <a:cubicBezTo>
                      <a:pt x="8" y="7"/>
                      <a:pt x="8" y="152"/>
                      <a:pt x="8" y="152"/>
                    </a:cubicBezTo>
                    <a:lnTo>
                      <a:pt x="8" y="170"/>
                    </a:lnTo>
                    <a:cubicBezTo>
                      <a:pt x="8" y="204"/>
                      <a:pt x="15" y="241"/>
                      <a:pt x="18" y="259"/>
                    </a:cubicBezTo>
                    <a:cubicBezTo>
                      <a:pt x="8" y="267"/>
                      <a:pt x="0" y="280"/>
                      <a:pt x="2" y="293"/>
                    </a:cubicBezTo>
                    <a:lnTo>
                      <a:pt x="10" y="346"/>
                    </a:lnTo>
                    <a:cubicBezTo>
                      <a:pt x="13" y="361"/>
                      <a:pt x="26" y="374"/>
                      <a:pt x="42" y="374"/>
                    </a:cubicBezTo>
                    <a:lnTo>
                      <a:pt x="42" y="374"/>
                    </a:lnTo>
                    <a:cubicBezTo>
                      <a:pt x="63" y="498"/>
                      <a:pt x="157" y="503"/>
                      <a:pt x="173" y="50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8" name="Freeform 60">
                <a:extLst>
                  <a:ext uri="{FF2B5EF4-FFF2-40B4-BE49-F238E27FC236}">
                    <a16:creationId xmlns:a16="http://schemas.microsoft.com/office/drawing/2014/main" id="{A638311B-8408-4824-944C-A5F9C43C6B73}"/>
                  </a:ext>
                </a:extLst>
              </p:cNvPr>
              <p:cNvSpPr>
                <a:spLocks noChangeArrowheads="1"/>
              </p:cNvSpPr>
              <p:nvPr/>
            </p:nvSpPr>
            <p:spPr bwMode="auto">
              <a:xfrm>
                <a:off x="8311075" y="1989770"/>
                <a:ext cx="123825" cy="182563"/>
              </a:xfrm>
              <a:custGeom>
                <a:avLst/>
                <a:gdLst>
                  <a:gd name="T0" fmla="*/ 10 w 343"/>
                  <a:gd name="T1" fmla="*/ 346 h 507"/>
                  <a:gd name="T2" fmla="*/ 41 w 343"/>
                  <a:gd name="T3" fmla="*/ 375 h 507"/>
                  <a:gd name="T4" fmla="*/ 170 w 343"/>
                  <a:gd name="T5" fmla="*/ 506 h 507"/>
                  <a:gd name="T6" fmla="*/ 297 w 343"/>
                  <a:gd name="T7" fmla="*/ 375 h 507"/>
                  <a:gd name="T8" fmla="*/ 331 w 343"/>
                  <a:gd name="T9" fmla="*/ 346 h 507"/>
                  <a:gd name="T10" fmla="*/ 339 w 343"/>
                  <a:gd name="T11" fmla="*/ 293 h 507"/>
                  <a:gd name="T12" fmla="*/ 321 w 343"/>
                  <a:gd name="T13" fmla="*/ 259 h 507"/>
                  <a:gd name="T14" fmla="*/ 331 w 343"/>
                  <a:gd name="T15" fmla="*/ 162 h 507"/>
                  <a:gd name="T16" fmla="*/ 203 w 343"/>
                  <a:gd name="T17" fmla="*/ 31 h 507"/>
                  <a:gd name="T18" fmla="*/ 180 w 343"/>
                  <a:gd name="T19" fmla="*/ 0 h 507"/>
                  <a:gd name="T20" fmla="*/ 5 w 343"/>
                  <a:gd name="T21" fmla="*/ 152 h 507"/>
                  <a:gd name="T22" fmla="*/ 5 w 343"/>
                  <a:gd name="T23" fmla="*/ 170 h 507"/>
                  <a:gd name="T24" fmla="*/ 15 w 343"/>
                  <a:gd name="T25" fmla="*/ 259 h 507"/>
                  <a:gd name="T26" fmla="*/ 2 w 343"/>
                  <a:gd name="T27" fmla="*/ 293 h 507"/>
                  <a:gd name="T28" fmla="*/ 10 w 343"/>
                  <a:gd name="T29" fmla="*/ 346 h 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43" h="507">
                    <a:moveTo>
                      <a:pt x="10" y="346"/>
                    </a:moveTo>
                    <a:cubicBezTo>
                      <a:pt x="13" y="361"/>
                      <a:pt x="26" y="375"/>
                      <a:pt x="41" y="375"/>
                    </a:cubicBezTo>
                    <a:cubicBezTo>
                      <a:pt x="60" y="500"/>
                      <a:pt x="154" y="506"/>
                      <a:pt x="170" y="506"/>
                    </a:cubicBezTo>
                    <a:cubicBezTo>
                      <a:pt x="186" y="506"/>
                      <a:pt x="279" y="500"/>
                      <a:pt x="297" y="375"/>
                    </a:cubicBezTo>
                    <a:cubicBezTo>
                      <a:pt x="313" y="375"/>
                      <a:pt x="329" y="361"/>
                      <a:pt x="331" y="346"/>
                    </a:cubicBezTo>
                    <a:lnTo>
                      <a:pt x="339" y="293"/>
                    </a:lnTo>
                    <a:cubicBezTo>
                      <a:pt x="342" y="278"/>
                      <a:pt x="334" y="264"/>
                      <a:pt x="321" y="259"/>
                    </a:cubicBezTo>
                    <a:cubicBezTo>
                      <a:pt x="326" y="238"/>
                      <a:pt x="331" y="199"/>
                      <a:pt x="331" y="162"/>
                    </a:cubicBezTo>
                    <a:cubicBezTo>
                      <a:pt x="331" y="102"/>
                      <a:pt x="276" y="39"/>
                      <a:pt x="203" y="31"/>
                    </a:cubicBezTo>
                    <a:lnTo>
                      <a:pt x="180" y="0"/>
                    </a:lnTo>
                    <a:cubicBezTo>
                      <a:pt x="5" y="7"/>
                      <a:pt x="5" y="152"/>
                      <a:pt x="5" y="152"/>
                    </a:cubicBezTo>
                    <a:lnTo>
                      <a:pt x="5" y="170"/>
                    </a:lnTo>
                    <a:cubicBezTo>
                      <a:pt x="5" y="204"/>
                      <a:pt x="13" y="241"/>
                      <a:pt x="15" y="259"/>
                    </a:cubicBezTo>
                    <a:cubicBezTo>
                      <a:pt x="7" y="267"/>
                      <a:pt x="0" y="280"/>
                      <a:pt x="2" y="293"/>
                    </a:cubicBezTo>
                    <a:lnTo>
                      <a:pt x="10" y="346"/>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9" name="Freeform 61">
                <a:extLst>
                  <a:ext uri="{FF2B5EF4-FFF2-40B4-BE49-F238E27FC236}">
                    <a16:creationId xmlns:a16="http://schemas.microsoft.com/office/drawing/2014/main" id="{FF660449-6E35-48D1-B68E-055AE5E28909}"/>
                  </a:ext>
                </a:extLst>
              </p:cNvPr>
              <p:cNvSpPr>
                <a:spLocks noChangeArrowheads="1"/>
              </p:cNvSpPr>
              <p:nvPr/>
            </p:nvSpPr>
            <p:spPr bwMode="auto">
              <a:xfrm>
                <a:off x="8241225" y="2170745"/>
                <a:ext cx="266700" cy="114300"/>
              </a:xfrm>
              <a:custGeom>
                <a:avLst/>
                <a:gdLst>
                  <a:gd name="T0" fmla="*/ 0 w 739"/>
                  <a:gd name="T1" fmla="*/ 317 h 318"/>
                  <a:gd name="T2" fmla="*/ 0 w 739"/>
                  <a:gd name="T3" fmla="*/ 178 h 318"/>
                  <a:gd name="T4" fmla="*/ 79 w 739"/>
                  <a:gd name="T5" fmla="*/ 47 h 318"/>
                  <a:gd name="T6" fmla="*/ 79 w 739"/>
                  <a:gd name="T7" fmla="*/ 47 h 318"/>
                  <a:gd name="T8" fmla="*/ 162 w 739"/>
                  <a:gd name="T9" fmla="*/ 21 h 318"/>
                  <a:gd name="T10" fmla="*/ 210 w 739"/>
                  <a:gd name="T11" fmla="*/ 7 h 318"/>
                  <a:gd name="T12" fmla="*/ 244 w 739"/>
                  <a:gd name="T13" fmla="*/ 0 h 318"/>
                  <a:gd name="T14" fmla="*/ 370 w 739"/>
                  <a:gd name="T15" fmla="*/ 49 h 318"/>
                  <a:gd name="T16" fmla="*/ 370 w 739"/>
                  <a:gd name="T17" fmla="*/ 49 h 318"/>
                  <a:gd name="T18" fmla="*/ 494 w 739"/>
                  <a:gd name="T19" fmla="*/ 0 h 318"/>
                  <a:gd name="T20" fmla="*/ 494 w 739"/>
                  <a:gd name="T21" fmla="*/ 0 h 318"/>
                  <a:gd name="T22" fmla="*/ 528 w 739"/>
                  <a:gd name="T23" fmla="*/ 7 h 318"/>
                  <a:gd name="T24" fmla="*/ 576 w 739"/>
                  <a:gd name="T25" fmla="*/ 21 h 318"/>
                  <a:gd name="T26" fmla="*/ 660 w 739"/>
                  <a:gd name="T27" fmla="*/ 47 h 318"/>
                  <a:gd name="T28" fmla="*/ 660 w 739"/>
                  <a:gd name="T29" fmla="*/ 47 h 318"/>
                  <a:gd name="T30" fmla="*/ 738 w 739"/>
                  <a:gd name="T31" fmla="*/ 178 h 318"/>
                  <a:gd name="T32" fmla="*/ 738 w 739"/>
                  <a:gd name="T33" fmla="*/ 317 h 318"/>
                  <a:gd name="T34" fmla="*/ 0 w 739"/>
                  <a:gd name="T35" fmla="*/ 31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9" h="318">
                    <a:moveTo>
                      <a:pt x="0" y="317"/>
                    </a:moveTo>
                    <a:lnTo>
                      <a:pt x="0" y="178"/>
                    </a:lnTo>
                    <a:cubicBezTo>
                      <a:pt x="0" y="120"/>
                      <a:pt x="31" y="70"/>
                      <a:pt x="79" y="47"/>
                    </a:cubicBezTo>
                    <a:lnTo>
                      <a:pt x="79" y="47"/>
                    </a:lnTo>
                    <a:cubicBezTo>
                      <a:pt x="102" y="39"/>
                      <a:pt x="134" y="28"/>
                      <a:pt x="162" y="21"/>
                    </a:cubicBezTo>
                    <a:cubicBezTo>
                      <a:pt x="181" y="15"/>
                      <a:pt x="197" y="10"/>
                      <a:pt x="210" y="7"/>
                    </a:cubicBezTo>
                    <a:cubicBezTo>
                      <a:pt x="231" y="2"/>
                      <a:pt x="244" y="0"/>
                      <a:pt x="244" y="0"/>
                    </a:cubicBezTo>
                    <a:cubicBezTo>
                      <a:pt x="267" y="34"/>
                      <a:pt x="317" y="49"/>
                      <a:pt x="370" y="49"/>
                    </a:cubicBezTo>
                    <a:lnTo>
                      <a:pt x="370" y="49"/>
                    </a:lnTo>
                    <a:cubicBezTo>
                      <a:pt x="418" y="49"/>
                      <a:pt x="468" y="31"/>
                      <a:pt x="494" y="0"/>
                    </a:cubicBezTo>
                    <a:lnTo>
                      <a:pt x="494" y="0"/>
                    </a:lnTo>
                    <a:cubicBezTo>
                      <a:pt x="494" y="0"/>
                      <a:pt x="507" y="2"/>
                      <a:pt x="528" y="7"/>
                    </a:cubicBezTo>
                    <a:cubicBezTo>
                      <a:pt x="542" y="10"/>
                      <a:pt x="557" y="15"/>
                      <a:pt x="576" y="21"/>
                    </a:cubicBezTo>
                    <a:cubicBezTo>
                      <a:pt x="604" y="28"/>
                      <a:pt x="636" y="39"/>
                      <a:pt x="660" y="47"/>
                    </a:cubicBezTo>
                    <a:lnTo>
                      <a:pt x="660" y="47"/>
                    </a:lnTo>
                    <a:cubicBezTo>
                      <a:pt x="707" y="70"/>
                      <a:pt x="738" y="120"/>
                      <a:pt x="738" y="178"/>
                    </a:cubicBezTo>
                    <a:lnTo>
                      <a:pt x="738" y="317"/>
                    </a:lnTo>
                    <a:lnTo>
                      <a:pt x="0" y="317"/>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30" name="Rectangle 129">
            <a:extLst>
              <a:ext uri="{FF2B5EF4-FFF2-40B4-BE49-F238E27FC236}">
                <a16:creationId xmlns:a16="http://schemas.microsoft.com/office/drawing/2014/main" id="{20302D0F-21EB-4A80-9B7D-62ED9D7FBA12}"/>
              </a:ext>
            </a:extLst>
          </p:cNvPr>
          <p:cNvSpPr/>
          <p:nvPr/>
        </p:nvSpPr>
        <p:spPr>
          <a:xfrm>
            <a:off x="4377147" y="3289658"/>
            <a:ext cx="598656"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Groups</a:t>
            </a:r>
          </a:p>
        </p:txBody>
      </p:sp>
      <p:sp>
        <p:nvSpPr>
          <p:cNvPr id="146" name="Speech Bubble: Rectangle with Corners Rounded 145">
            <a:extLst>
              <a:ext uri="{FF2B5EF4-FFF2-40B4-BE49-F238E27FC236}">
                <a16:creationId xmlns:a16="http://schemas.microsoft.com/office/drawing/2014/main" id="{6FF19929-9095-4C97-825B-3AF3A4D7DE03}"/>
              </a:ext>
            </a:extLst>
          </p:cNvPr>
          <p:cNvSpPr/>
          <p:nvPr/>
        </p:nvSpPr>
        <p:spPr>
          <a:xfrm>
            <a:off x="3951212" y="2395259"/>
            <a:ext cx="1043428" cy="558981"/>
          </a:xfrm>
          <a:prstGeom prst="wedgeRoundRectCallout">
            <a:avLst>
              <a:gd name="adj1" fmla="val 14354"/>
              <a:gd name="adj2" fmla="val 84760"/>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Dynamic</a:t>
            </a:r>
            <a:r>
              <a:rPr lang="nl-NL" sz="900" dirty="0">
                <a:solidFill>
                  <a:schemeClr val="dk1"/>
                </a:solidFill>
              </a:rPr>
              <a:t> </a:t>
            </a:r>
            <a:r>
              <a:rPr lang="nl-NL" sz="900" dirty="0" err="1">
                <a:solidFill>
                  <a:schemeClr val="dk1"/>
                </a:solidFill>
              </a:rPr>
              <a:t>Groups</a:t>
            </a:r>
            <a:r>
              <a:rPr lang="nl-NL" sz="900" dirty="0">
                <a:solidFill>
                  <a:schemeClr val="dk1"/>
                </a:solidFill>
              </a:rPr>
              <a:t> for API Gateway  </a:t>
            </a:r>
            <a:r>
              <a:rPr lang="nl-NL" sz="900" dirty="0" err="1">
                <a:solidFill>
                  <a:schemeClr val="dk1"/>
                </a:solidFill>
              </a:rPr>
              <a:t>and</a:t>
            </a:r>
            <a:r>
              <a:rPr lang="nl-NL" sz="900" dirty="0">
                <a:solidFill>
                  <a:schemeClr val="dk1"/>
                </a:solidFill>
              </a:rPr>
              <a:t> for </a:t>
            </a:r>
            <a:r>
              <a:rPr lang="nl-NL" sz="900" dirty="0" err="1">
                <a:solidFill>
                  <a:schemeClr val="dk1"/>
                </a:solidFill>
              </a:rPr>
              <a:t>Functions</a:t>
            </a:r>
            <a:endParaRPr lang="en-NL" sz="900" dirty="0">
              <a:solidFill>
                <a:schemeClr val="dk1"/>
              </a:solidFill>
            </a:endParaRPr>
          </a:p>
        </p:txBody>
      </p:sp>
      <p:grpSp>
        <p:nvGrpSpPr>
          <p:cNvPr id="107" name="Group 106">
            <a:extLst>
              <a:ext uri="{FF2B5EF4-FFF2-40B4-BE49-F238E27FC236}">
                <a16:creationId xmlns:a16="http://schemas.microsoft.com/office/drawing/2014/main" id="{9ACDE384-8560-427E-9B4F-84D89403859B}"/>
              </a:ext>
            </a:extLst>
          </p:cNvPr>
          <p:cNvGrpSpPr/>
          <p:nvPr/>
        </p:nvGrpSpPr>
        <p:grpSpPr>
          <a:xfrm>
            <a:off x="7263064" y="2249577"/>
            <a:ext cx="861869" cy="615340"/>
            <a:chOff x="375699" y="1131597"/>
            <a:chExt cx="1131055" cy="1321026"/>
          </a:xfrm>
        </p:grpSpPr>
        <p:pic>
          <p:nvPicPr>
            <p:cNvPr id="108" name="Graphic 67">
              <a:extLst>
                <a:ext uri="{FF2B5EF4-FFF2-40B4-BE49-F238E27FC236}">
                  <a16:creationId xmlns:a16="http://schemas.microsoft.com/office/drawing/2014/main" id="{BD1010A7-C156-41D7-B9D3-4B2CCC88833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5699" y="1131597"/>
              <a:ext cx="1131055" cy="1131055"/>
            </a:xfrm>
            <a:prstGeom prst="rect">
              <a:avLst/>
            </a:prstGeom>
          </p:spPr>
        </p:pic>
        <p:sp>
          <p:nvSpPr>
            <p:cNvPr id="109" name="Rectangle 108">
              <a:extLst>
                <a:ext uri="{FF2B5EF4-FFF2-40B4-BE49-F238E27FC236}">
                  <a16:creationId xmlns:a16="http://schemas.microsoft.com/office/drawing/2014/main" id="{A11C8CE3-2927-48C6-B035-8A1BF5ADFAD3}"/>
                </a:ext>
              </a:extLst>
            </p:cNvPr>
            <p:cNvSpPr/>
            <p:nvPr/>
          </p:nvSpPr>
          <p:spPr>
            <a:xfrm>
              <a:off x="540684" y="2056178"/>
              <a:ext cx="805941" cy="396445"/>
            </a:xfrm>
            <a:prstGeom prst="rect">
              <a:avLst/>
            </a:prstGeom>
          </p:spPr>
          <p:txBody>
            <a:bodyPr wrap="square">
              <a:spAutoFit/>
            </a:bodyPr>
            <a:lstStyle/>
            <a:p>
              <a:pPr algn="ctr">
                <a:buClrTx/>
                <a:buFontTx/>
                <a:buNone/>
              </a:pPr>
              <a:r>
                <a:rPr lang="en-US" sz="600" b="1" kern="1200" dirty="0">
                  <a:solidFill>
                    <a:srgbClr val="FF0000"/>
                  </a:solidFill>
                  <a:latin typeface="Arial" charset="0"/>
                  <a:ea typeface="Arial" charset="0"/>
                  <a:cs typeface="Arial" charset="0"/>
                </a:rPr>
                <a:t>Streaming</a:t>
              </a:r>
            </a:p>
          </p:txBody>
        </p:sp>
      </p:grpSp>
      <p:sp>
        <p:nvSpPr>
          <p:cNvPr id="110" name="Speech Bubble: Rectangle with Corners Rounded 109">
            <a:extLst>
              <a:ext uri="{FF2B5EF4-FFF2-40B4-BE49-F238E27FC236}">
                <a16:creationId xmlns:a16="http://schemas.microsoft.com/office/drawing/2014/main" id="{FB452B7E-D11C-420E-9682-05CA440B8B14}"/>
              </a:ext>
            </a:extLst>
          </p:cNvPr>
          <p:cNvSpPr/>
          <p:nvPr/>
        </p:nvSpPr>
        <p:spPr>
          <a:xfrm>
            <a:off x="7206475" y="1713210"/>
            <a:ext cx="933304" cy="510688"/>
          </a:xfrm>
          <a:prstGeom prst="wedgeRoundRectCallout">
            <a:avLst>
              <a:gd name="adj1" fmla="val 6956"/>
              <a:gd name="adj2" fmla="val 10088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Stream for </a:t>
            </a:r>
            <a:r>
              <a:rPr lang="nl-NL" sz="900" dirty="0" err="1">
                <a:solidFill>
                  <a:schemeClr val="dk1"/>
                </a:solidFill>
              </a:rPr>
              <a:t>publishing</a:t>
            </a:r>
            <a:r>
              <a:rPr lang="nl-NL" sz="900" dirty="0">
                <a:solidFill>
                  <a:schemeClr val="dk1"/>
                </a:solidFill>
              </a:rPr>
              <a:t> </a:t>
            </a:r>
            <a:r>
              <a:rPr lang="nl-NL" sz="900" dirty="0" err="1">
                <a:solidFill>
                  <a:schemeClr val="dk1"/>
                </a:solidFill>
              </a:rPr>
              <a:t>messages</a:t>
            </a:r>
            <a:r>
              <a:rPr lang="nl-NL" sz="900" dirty="0">
                <a:solidFill>
                  <a:schemeClr val="dk1"/>
                </a:solidFill>
              </a:rPr>
              <a:t> </a:t>
            </a:r>
            <a:r>
              <a:rPr lang="nl-NL" sz="900" dirty="0" err="1">
                <a:solidFill>
                  <a:schemeClr val="dk1"/>
                </a:solidFill>
              </a:rPr>
              <a:t>to</a:t>
            </a:r>
            <a:endParaRPr lang="en-NL" sz="900" dirty="0">
              <a:solidFill>
                <a:schemeClr val="dk1"/>
              </a:solidFill>
            </a:endParaRPr>
          </a:p>
        </p:txBody>
      </p:sp>
      <p:sp>
        <p:nvSpPr>
          <p:cNvPr id="5" name="Flowchart: Magnetic Disk 4">
            <a:extLst>
              <a:ext uri="{FF2B5EF4-FFF2-40B4-BE49-F238E27FC236}">
                <a16:creationId xmlns:a16="http://schemas.microsoft.com/office/drawing/2014/main" id="{BB3739E7-7753-483D-872B-F437111912C5}"/>
              </a:ext>
            </a:extLst>
          </p:cNvPr>
          <p:cNvSpPr/>
          <p:nvPr/>
        </p:nvSpPr>
        <p:spPr>
          <a:xfrm>
            <a:off x="8208000" y="902907"/>
            <a:ext cx="556859" cy="343354"/>
          </a:xfrm>
          <a:prstGeom prst="flowChartMagneticDisk">
            <a:avLst/>
          </a:prstGeom>
          <a:solidFill>
            <a:srgbClr val="F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2" name="Speech Bubble: Rectangle with Corners Rounded 111">
            <a:extLst>
              <a:ext uri="{FF2B5EF4-FFF2-40B4-BE49-F238E27FC236}">
                <a16:creationId xmlns:a16="http://schemas.microsoft.com/office/drawing/2014/main" id="{6B78180E-420A-41B7-AA6E-1717DFF2DF02}"/>
              </a:ext>
            </a:extLst>
          </p:cNvPr>
          <p:cNvSpPr/>
          <p:nvPr/>
        </p:nvSpPr>
        <p:spPr>
          <a:xfrm>
            <a:off x="8202377" y="1401263"/>
            <a:ext cx="1142516" cy="510688"/>
          </a:xfrm>
          <a:prstGeom prst="wedgeRoundRectCallout">
            <a:avLst>
              <a:gd name="adj1" fmla="val -21170"/>
              <a:gd name="adj2" fmla="val -10291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NoSQL</a:t>
            </a:r>
            <a:r>
              <a:rPr lang="nl-NL" sz="900" dirty="0">
                <a:solidFill>
                  <a:schemeClr val="dk1"/>
                </a:solidFill>
              </a:rPr>
              <a:t> Database </a:t>
            </a:r>
            <a:r>
              <a:rPr lang="nl-NL" sz="900" dirty="0" err="1">
                <a:solidFill>
                  <a:schemeClr val="dk1"/>
                </a:solidFill>
              </a:rPr>
              <a:t>Table</a:t>
            </a:r>
            <a:r>
              <a:rPr lang="nl-NL" sz="900" dirty="0">
                <a:solidFill>
                  <a:schemeClr val="dk1"/>
                </a:solidFill>
              </a:rPr>
              <a:t> for </a:t>
            </a:r>
            <a:r>
              <a:rPr lang="nl-NL" sz="900" dirty="0" err="1">
                <a:solidFill>
                  <a:schemeClr val="dk1"/>
                </a:solidFill>
              </a:rPr>
              <a:t>persisting</a:t>
            </a:r>
            <a:r>
              <a:rPr lang="nl-NL" sz="900" dirty="0">
                <a:solidFill>
                  <a:schemeClr val="dk1"/>
                </a:solidFill>
              </a:rPr>
              <a:t> records</a:t>
            </a:r>
            <a:endParaRPr lang="en-NL" sz="900" dirty="0">
              <a:solidFill>
                <a:schemeClr val="dk1"/>
              </a:solidFill>
            </a:endParaRPr>
          </a:p>
        </p:txBody>
      </p:sp>
      <p:pic>
        <p:nvPicPr>
          <p:cNvPr id="113" name="Picture 4">
            <a:extLst>
              <a:ext uri="{FF2B5EF4-FFF2-40B4-BE49-F238E27FC236}">
                <a16:creationId xmlns:a16="http://schemas.microsoft.com/office/drawing/2014/main" id="{26E28D81-3D4B-4A77-8212-46E432BB831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66985" y="4154650"/>
            <a:ext cx="763494" cy="763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114" name="Group 113">
            <a:extLst>
              <a:ext uri="{FF2B5EF4-FFF2-40B4-BE49-F238E27FC236}">
                <a16:creationId xmlns:a16="http://schemas.microsoft.com/office/drawing/2014/main" id="{BF926473-591B-489F-BD63-A67AA15D7467}"/>
              </a:ext>
            </a:extLst>
          </p:cNvPr>
          <p:cNvGrpSpPr/>
          <p:nvPr/>
        </p:nvGrpSpPr>
        <p:grpSpPr>
          <a:xfrm>
            <a:off x="3822833" y="3624178"/>
            <a:ext cx="953417" cy="1020745"/>
            <a:chOff x="322504" y="1084396"/>
            <a:chExt cx="1271222" cy="1360993"/>
          </a:xfrm>
        </p:grpSpPr>
        <p:pic>
          <p:nvPicPr>
            <p:cNvPr id="115" name="Graphic 71">
              <a:extLst>
                <a:ext uri="{FF2B5EF4-FFF2-40B4-BE49-F238E27FC236}">
                  <a16:creationId xmlns:a16="http://schemas.microsoft.com/office/drawing/2014/main" id="{8CC6661B-B813-4A5E-BF90-FA9C26C590F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2504" y="1084396"/>
              <a:ext cx="1271222" cy="1271222"/>
            </a:xfrm>
            <a:prstGeom prst="rect">
              <a:avLst/>
            </a:prstGeom>
          </p:spPr>
        </p:pic>
        <p:sp>
          <p:nvSpPr>
            <p:cNvPr id="116" name="Rectangle 115">
              <a:extLst>
                <a:ext uri="{FF2B5EF4-FFF2-40B4-BE49-F238E27FC236}">
                  <a16:creationId xmlns:a16="http://schemas.microsoft.com/office/drawing/2014/main" id="{FCC7773F-DB42-48BA-A4ED-8B99A1B59E77}"/>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6" name="Arrow: Right 5">
            <a:extLst>
              <a:ext uri="{FF2B5EF4-FFF2-40B4-BE49-F238E27FC236}">
                <a16:creationId xmlns:a16="http://schemas.microsoft.com/office/drawing/2014/main" id="{8D97EADE-2E97-474C-AA7A-1EB8B85C6384}"/>
              </a:ext>
            </a:extLst>
          </p:cNvPr>
          <p:cNvSpPr/>
          <p:nvPr/>
        </p:nvSpPr>
        <p:spPr>
          <a:xfrm rot="19371808">
            <a:off x="3413972" y="4234409"/>
            <a:ext cx="681385" cy="3719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8" name="Graphic 7" descr="Document">
            <a:extLst>
              <a:ext uri="{FF2B5EF4-FFF2-40B4-BE49-F238E27FC236}">
                <a16:creationId xmlns:a16="http://schemas.microsoft.com/office/drawing/2014/main" id="{7CFA4478-B20C-481C-A09A-E01545B6ACD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95399" y="4218749"/>
            <a:ext cx="729380" cy="729380"/>
          </a:xfrm>
          <a:prstGeom prst="rect">
            <a:avLst/>
          </a:prstGeom>
        </p:spPr>
      </p:pic>
    </p:spTree>
    <p:extLst>
      <p:ext uri="{BB962C8B-B14F-4D97-AF65-F5344CB8AC3E}">
        <p14:creationId xmlns:p14="http://schemas.microsoft.com/office/powerpoint/2010/main" val="4218299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3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 grpId="0" animBg="1"/>
      <p:bldP spid="81" grpId="0" animBg="1"/>
      <p:bldP spid="83" grpId="0" animBg="1"/>
      <p:bldP spid="87" grpId="0" animBg="1"/>
      <p:bldP spid="88" grpId="0" animBg="1"/>
      <p:bldP spid="170" grpId="0" animBg="1"/>
      <p:bldP spid="94" grpId="0" animBg="1"/>
      <p:bldP spid="96" grpId="0" animBg="1"/>
      <p:bldP spid="130" grpId="0"/>
      <p:bldP spid="146" grpId="0" animBg="1"/>
      <p:bldP spid="110" grpId="0" animBg="1"/>
      <p:bldP spid="5" grpId="0" animBg="1"/>
      <p:bldP spid="1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A traditional </a:t>
            </a:r>
            <a:r>
              <a:rPr lang="nl-NL" dirty="0" err="1"/>
              <a:t>application</a:t>
            </a:r>
            <a:endParaRPr lang="en-NL" dirty="0"/>
          </a:p>
        </p:txBody>
      </p:sp>
      <p:sp>
        <p:nvSpPr>
          <p:cNvPr id="3" name="Content Placeholder 2">
            <a:extLst>
              <a:ext uri="{FF2B5EF4-FFF2-40B4-BE49-F238E27FC236}">
                <a16:creationId xmlns:a16="http://schemas.microsoft.com/office/drawing/2014/main" id="{B9F23C67-E38A-4D9C-A25D-979CEB444CA4}"/>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6C9E15A2-16C2-4F55-AEFD-77C2E81AA745}"/>
              </a:ext>
            </a:extLst>
          </p:cNvPr>
          <p:cNvSpPr/>
          <p:nvPr/>
        </p:nvSpPr>
        <p:spPr>
          <a:xfrm>
            <a:off x="2120053" y="1659467"/>
            <a:ext cx="3467947" cy="211328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DE1E576D-931F-4233-9272-9045B705ED74}"/>
              </a:ext>
            </a:extLst>
          </p:cNvPr>
          <p:cNvCxnSpPr/>
          <p:nvPr/>
        </p:nvCxnSpPr>
        <p:spPr>
          <a:xfrm>
            <a:off x="2208107" y="2370667"/>
            <a:ext cx="325797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A7EE42A9-1435-49EA-A5E8-E1031166ECC5}"/>
              </a:ext>
            </a:extLst>
          </p:cNvPr>
          <p:cNvSpPr txBox="1"/>
          <p:nvPr/>
        </p:nvSpPr>
        <p:spPr>
          <a:xfrm>
            <a:off x="3560872" y="1869263"/>
            <a:ext cx="639599" cy="200055"/>
          </a:xfrm>
          <a:prstGeom prst="rect">
            <a:avLst/>
          </a:prstGeom>
          <a:noFill/>
        </p:spPr>
        <p:txBody>
          <a:bodyPr wrap="none" lIns="0" tIns="0" rIns="0" bIns="0" rtlCol="0">
            <a:spAutoFit/>
          </a:bodyPr>
          <a:lstStyle/>
          <a:p>
            <a:r>
              <a:rPr lang="nl-NL" sz="1300" dirty="0" err="1"/>
              <a:t>WebApp</a:t>
            </a:r>
            <a:endParaRPr lang="en-NL" sz="1300" dirty="0" err="1"/>
          </a:p>
        </p:txBody>
      </p:sp>
      <p:sp>
        <p:nvSpPr>
          <p:cNvPr id="9" name="Cylinder 8">
            <a:extLst>
              <a:ext uri="{FF2B5EF4-FFF2-40B4-BE49-F238E27FC236}">
                <a16:creationId xmlns:a16="http://schemas.microsoft.com/office/drawing/2014/main" id="{9FEBD27C-F0D0-48A0-B523-0C8CEF8F6C25}"/>
              </a:ext>
            </a:extLst>
          </p:cNvPr>
          <p:cNvSpPr/>
          <p:nvPr/>
        </p:nvSpPr>
        <p:spPr>
          <a:xfrm>
            <a:off x="3657599" y="3254169"/>
            <a:ext cx="1551093" cy="108245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Database (RDBMS?)</a:t>
            </a:r>
            <a:endParaRPr lang="en-NL" dirty="0"/>
          </a:p>
        </p:txBody>
      </p:sp>
      <p:sp>
        <p:nvSpPr>
          <p:cNvPr id="11" name="Cube 10">
            <a:extLst>
              <a:ext uri="{FF2B5EF4-FFF2-40B4-BE49-F238E27FC236}">
                <a16:creationId xmlns:a16="http://schemas.microsoft.com/office/drawing/2014/main" id="{227B56A1-90AD-42FE-97F8-D67A44F26B51}"/>
              </a:ext>
            </a:extLst>
          </p:cNvPr>
          <p:cNvSpPr/>
          <p:nvPr/>
        </p:nvSpPr>
        <p:spPr>
          <a:xfrm>
            <a:off x="2120053" y="3686450"/>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JVM</a:t>
            </a:r>
            <a:endParaRPr lang="en-NL" dirty="0"/>
          </a:p>
        </p:txBody>
      </p:sp>
      <p:sp>
        <p:nvSpPr>
          <p:cNvPr id="10" name="Cube 9">
            <a:extLst>
              <a:ext uri="{FF2B5EF4-FFF2-40B4-BE49-F238E27FC236}">
                <a16:creationId xmlns:a16="http://schemas.microsoft.com/office/drawing/2014/main" id="{DC68D091-089F-47A1-8145-47D4EC1FDFC8}"/>
              </a:ext>
            </a:extLst>
          </p:cNvPr>
          <p:cNvSpPr/>
          <p:nvPr/>
        </p:nvSpPr>
        <p:spPr>
          <a:xfrm>
            <a:off x="2120053" y="336978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Java EE</a:t>
            </a:r>
            <a:endParaRPr lang="en-NL" dirty="0"/>
          </a:p>
        </p:txBody>
      </p:sp>
      <p:sp>
        <p:nvSpPr>
          <p:cNvPr id="12" name="Cube 11">
            <a:extLst>
              <a:ext uri="{FF2B5EF4-FFF2-40B4-BE49-F238E27FC236}">
                <a16:creationId xmlns:a16="http://schemas.microsoft.com/office/drawing/2014/main" id="{D82122A0-54A6-466A-AA2F-341A1336AADC}"/>
              </a:ext>
            </a:extLst>
          </p:cNvPr>
          <p:cNvSpPr/>
          <p:nvPr/>
        </p:nvSpPr>
        <p:spPr>
          <a:xfrm>
            <a:off x="2120053" y="4042893"/>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Operating System</a:t>
            </a:r>
            <a:endParaRPr lang="en-NL" sz="1000" dirty="0"/>
          </a:p>
        </p:txBody>
      </p:sp>
      <p:sp>
        <p:nvSpPr>
          <p:cNvPr id="13" name="Cube 12">
            <a:extLst>
              <a:ext uri="{FF2B5EF4-FFF2-40B4-BE49-F238E27FC236}">
                <a16:creationId xmlns:a16="http://schemas.microsoft.com/office/drawing/2014/main" id="{F7C8AE51-DED8-4D92-923B-DBAF8C7987F1}"/>
              </a:ext>
            </a:extLst>
          </p:cNvPr>
          <p:cNvSpPr/>
          <p:nvPr/>
        </p:nvSpPr>
        <p:spPr>
          <a:xfrm>
            <a:off x="2120053" y="437944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Hardware</a:t>
            </a:r>
            <a:endParaRPr lang="en-NL" sz="1000" dirty="0"/>
          </a:p>
        </p:txBody>
      </p:sp>
      <p:sp>
        <p:nvSpPr>
          <p:cNvPr id="14" name="Rectangle: Rounded Corners 13">
            <a:extLst>
              <a:ext uri="{FF2B5EF4-FFF2-40B4-BE49-F238E27FC236}">
                <a16:creationId xmlns:a16="http://schemas.microsoft.com/office/drawing/2014/main" id="{0E7BCF96-0549-4D18-B5E5-17E5D275908B}"/>
              </a:ext>
            </a:extLst>
          </p:cNvPr>
          <p:cNvSpPr/>
          <p:nvPr/>
        </p:nvSpPr>
        <p:spPr>
          <a:xfrm rot="20237169">
            <a:off x="2519681" y="1677101"/>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UI</a:t>
            </a:r>
            <a:endParaRPr lang="en-NL" dirty="0"/>
          </a:p>
        </p:txBody>
      </p:sp>
      <p:sp>
        <p:nvSpPr>
          <p:cNvPr id="15" name="Rectangle: Rounded Corners 14">
            <a:extLst>
              <a:ext uri="{FF2B5EF4-FFF2-40B4-BE49-F238E27FC236}">
                <a16:creationId xmlns:a16="http://schemas.microsoft.com/office/drawing/2014/main" id="{7457FD38-E1AC-4122-8C90-27B7EA951649}"/>
              </a:ext>
            </a:extLst>
          </p:cNvPr>
          <p:cNvSpPr/>
          <p:nvPr/>
        </p:nvSpPr>
        <p:spPr>
          <a:xfrm rot="1746319">
            <a:off x="4324260" y="1714415"/>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API</a:t>
            </a:r>
            <a:endParaRPr lang="en-NL" dirty="0"/>
          </a:p>
        </p:txBody>
      </p:sp>
      <p:sp>
        <p:nvSpPr>
          <p:cNvPr id="16" name="Rectangle: Rounded Corners 15">
            <a:extLst>
              <a:ext uri="{FF2B5EF4-FFF2-40B4-BE49-F238E27FC236}">
                <a16:creationId xmlns:a16="http://schemas.microsoft.com/office/drawing/2014/main" id="{CF6F2186-279F-46E5-AC30-9B985A4E9EEE}"/>
              </a:ext>
            </a:extLst>
          </p:cNvPr>
          <p:cNvSpPr/>
          <p:nvPr/>
        </p:nvSpPr>
        <p:spPr>
          <a:xfrm>
            <a:off x="3217333" y="2255712"/>
            <a:ext cx="1354667" cy="5213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a:t>3rd party </a:t>
            </a:r>
            <a:r>
              <a:rPr lang="nl-NL" sz="1100" dirty="0" err="1"/>
              <a:t>libraries</a:t>
            </a:r>
            <a:r>
              <a:rPr lang="nl-NL" sz="1100" dirty="0"/>
              <a:t> &amp; </a:t>
            </a:r>
            <a:r>
              <a:rPr lang="nl-NL" sz="1100" dirty="0" err="1"/>
              <a:t>frameworks</a:t>
            </a:r>
            <a:endParaRPr lang="en-NL" sz="1100" dirty="0"/>
          </a:p>
        </p:txBody>
      </p:sp>
      <p:sp>
        <p:nvSpPr>
          <p:cNvPr id="17" name="Speech Bubble: Rectangle 16">
            <a:extLst>
              <a:ext uri="{FF2B5EF4-FFF2-40B4-BE49-F238E27FC236}">
                <a16:creationId xmlns:a16="http://schemas.microsoft.com/office/drawing/2014/main" id="{706D8992-32FB-45C2-817A-2A13BE94C84D}"/>
              </a:ext>
            </a:extLst>
          </p:cNvPr>
          <p:cNvSpPr/>
          <p:nvPr/>
        </p:nvSpPr>
        <p:spPr>
          <a:xfrm>
            <a:off x="6326293" y="2296865"/>
            <a:ext cx="1557867" cy="1157535"/>
          </a:xfrm>
          <a:custGeom>
            <a:avLst/>
            <a:gdLst>
              <a:gd name="connsiteX0" fmla="*/ 0 w 1557867"/>
              <a:gd name="connsiteY0" fmla="*/ 0 h 1157535"/>
              <a:gd name="connsiteX1" fmla="*/ 259645 w 1557867"/>
              <a:gd name="connsiteY1" fmla="*/ 0 h 1157535"/>
              <a:gd name="connsiteX2" fmla="*/ 259645 w 1557867"/>
              <a:gd name="connsiteY2" fmla="*/ 0 h 1157535"/>
              <a:gd name="connsiteX3" fmla="*/ 649111 w 1557867"/>
              <a:gd name="connsiteY3" fmla="*/ 0 h 1157535"/>
              <a:gd name="connsiteX4" fmla="*/ 1103489 w 1557867"/>
              <a:gd name="connsiteY4" fmla="*/ 0 h 1157535"/>
              <a:gd name="connsiteX5" fmla="*/ 1557867 w 1557867"/>
              <a:gd name="connsiteY5" fmla="*/ 0 h 1157535"/>
              <a:gd name="connsiteX6" fmla="*/ 1557867 w 1557867"/>
              <a:gd name="connsiteY6" fmla="*/ 192923 h 1157535"/>
              <a:gd name="connsiteX7" fmla="*/ 1557867 w 1557867"/>
              <a:gd name="connsiteY7" fmla="*/ 192923 h 1157535"/>
              <a:gd name="connsiteX8" fmla="*/ 1557867 w 1557867"/>
              <a:gd name="connsiteY8" fmla="*/ 482306 h 1157535"/>
              <a:gd name="connsiteX9" fmla="*/ 1557867 w 1557867"/>
              <a:gd name="connsiteY9" fmla="*/ 806416 h 1157535"/>
              <a:gd name="connsiteX10" fmla="*/ 1557867 w 1557867"/>
              <a:gd name="connsiteY10" fmla="*/ 1157535 h 1157535"/>
              <a:gd name="connsiteX11" fmla="*/ 1103489 w 1557867"/>
              <a:gd name="connsiteY11" fmla="*/ 1157535 h 1157535"/>
              <a:gd name="connsiteX12" fmla="*/ 649111 w 1557867"/>
              <a:gd name="connsiteY12" fmla="*/ 1157535 h 1157535"/>
              <a:gd name="connsiteX13" fmla="*/ 259645 w 1557867"/>
              <a:gd name="connsiteY13" fmla="*/ 1157535 h 1157535"/>
              <a:gd name="connsiteX14" fmla="*/ 259645 w 1557867"/>
              <a:gd name="connsiteY14" fmla="*/ 1157535 h 1157535"/>
              <a:gd name="connsiteX15" fmla="*/ 0 w 1557867"/>
              <a:gd name="connsiteY15" fmla="*/ 1157535 h 1157535"/>
              <a:gd name="connsiteX16" fmla="*/ 0 w 1557867"/>
              <a:gd name="connsiteY16" fmla="*/ 840177 h 1157535"/>
              <a:gd name="connsiteX17" fmla="*/ 0 w 1557867"/>
              <a:gd name="connsiteY17" fmla="*/ 482306 h 1157535"/>
              <a:gd name="connsiteX18" fmla="*/ -480439 w 1557867"/>
              <a:gd name="connsiteY18" fmla="*/ 472918 h 1157535"/>
              <a:gd name="connsiteX19" fmla="*/ -1022210 w 1557867"/>
              <a:gd name="connsiteY19" fmla="*/ 462331 h 1157535"/>
              <a:gd name="connsiteX20" fmla="*/ -490661 w 1557867"/>
              <a:gd name="connsiteY20" fmla="*/ 322239 h 1157535"/>
              <a:gd name="connsiteX21" fmla="*/ 0 w 1557867"/>
              <a:gd name="connsiteY21" fmla="*/ 192923 h 1157535"/>
              <a:gd name="connsiteX22" fmla="*/ 0 w 1557867"/>
              <a:gd name="connsiteY22" fmla="*/ 0 h 11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7867" h="1157535" fill="none" extrusionOk="0">
                <a:moveTo>
                  <a:pt x="0" y="0"/>
                </a:moveTo>
                <a:cubicBezTo>
                  <a:pt x="103800" y="-23446"/>
                  <a:pt x="134556" y="22473"/>
                  <a:pt x="259645" y="0"/>
                </a:cubicBezTo>
                <a:lnTo>
                  <a:pt x="259645" y="0"/>
                </a:lnTo>
                <a:cubicBezTo>
                  <a:pt x="354788" y="-25530"/>
                  <a:pt x="562076" y="37865"/>
                  <a:pt x="649111" y="0"/>
                </a:cubicBezTo>
                <a:cubicBezTo>
                  <a:pt x="813622" y="-30745"/>
                  <a:pt x="883346" y="52610"/>
                  <a:pt x="1103489" y="0"/>
                </a:cubicBezTo>
                <a:cubicBezTo>
                  <a:pt x="1323632" y="-52610"/>
                  <a:pt x="1424915" y="25810"/>
                  <a:pt x="1557867" y="0"/>
                </a:cubicBezTo>
                <a:cubicBezTo>
                  <a:pt x="1579854" y="73825"/>
                  <a:pt x="1552574" y="120953"/>
                  <a:pt x="1557867" y="192923"/>
                </a:cubicBezTo>
                <a:lnTo>
                  <a:pt x="1557867" y="192923"/>
                </a:lnTo>
                <a:cubicBezTo>
                  <a:pt x="1565922" y="305917"/>
                  <a:pt x="1537551" y="421230"/>
                  <a:pt x="1557867" y="482306"/>
                </a:cubicBezTo>
                <a:cubicBezTo>
                  <a:pt x="1561769" y="631094"/>
                  <a:pt x="1535947" y="698522"/>
                  <a:pt x="1557867" y="806416"/>
                </a:cubicBezTo>
                <a:cubicBezTo>
                  <a:pt x="1579787" y="914310"/>
                  <a:pt x="1553207" y="1014375"/>
                  <a:pt x="1557867" y="1157535"/>
                </a:cubicBezTo>
                <a:cubicBezTo>
                  <a:pt x="1377788" y="1207588"/>
                  <a:pt x="1246389" y="1127481"/>
                  <a:pt x="1103489" y="1157535"/>
                </a:cubicBezTo>
                <a:cubicBezTo>
                  <a:pt x="960589" y="1187589"/>
                  <a:pt x="748763" y="1125482"/>
                  <a:pt x="649111" y="1157535"/>
                </a:cubicBezTo>
                <a:cubicBezTo>
                  <a:pt x="567143" y="1197764"/>
                  <a:pt x="441475" y="1141657"/>
                  <a:pt x="259645" y="1157535"/>
                </a:cubicBezTo>
                <a:lnTo>
                  <a:pt x="259645" y="1157535"/>
                </a:lnTo>
                <a:cubicBezTo>
                  <a:pt x="164615" y="1172526"/>
                  <a:pt x="125150" y="1142808"/>
                  <a:pt x="0" y="1157535"/>
                </a:cubicBezTo>
                <a:cubicBezTo>
                  <a:pt x="-20544" y="1084748"/>
                  <a:pt x="20463" y="981578"/>
                  <a:pt x="0" y="840177"/>
                </a:cubicBezTo>
                <a:cubicBezTo>
                  <a:pt x="-20463" y="698776"/>
                  <a:pt x="11203" y="567471"/>
                  <a:pt x="0" y="482306"/>
                </a:cubicBezTo>
                <a:cubicBezTo>
                  <a:pt x="-167922" y="525526"/>
                  <a:pt x="-285409" y="448075"/>
                  <a:pt x="-480439" y="472918"/>
                </a:cubicBezTo>
                <a:cubicBezTo>
                  <a:pt x="-675469" y="497761"/>
                  <a:pt x="-766976" y="454868"/>
                  <a:pt x="-1022210" y="462331"/>
                </a:cubicBezTo>
                <a:cubicBezTo>
                  <a:pt x="-865981" y="415694"/>
                  <a:pt x="-697015" y="390307"/>
                  <a:pt x="-490661" y="322239"/>
                </a:cubicBezTo>
                <a:cubicBezTo>
                  <a:pt x="-284307" y="254171"/>
                  <a:pt x="-165473" y="247824"/>
                  <a:pt x="0" y="192923"/>
                </a:cubicBezTo>
                <a:cubicBezTo>
                  <a:pt x="-7024" y="113420"/>
                  <a:pt x="9689" y="86314"/>
                  <a:pt x="0" y="0"/>
                </a:cubicBezTo>
                <a:close/>
              </a:path>
              <a:path w="1557867" h="1157535" stroke="0" extrusionOk="0">
                <a:moveTo>
                  <a:pt x="0" y="0"/>
                </a:moveTo>
                <a:cubicBezTo>
                  <a:pt x="99502" y="-22984"/>
                  <a:pt x="158647" y="18698"/>
                  <a:pt x="259645" y="0"/>
                </a:cubicBezTo>
                <a:lnTo>
                  <a:pt x="259645" y="0"/>
                </a:lnTo>
                <a:cubicBezTo>
                  <a:pt x="360175" y="-16525"/>
                  <a:pt x="485506" y="33773"/>
                  <a:pt x="649111" y="0"/>
                </a:cubicBezTo>
                <a:cubicBezTo>
                  <a:pt x="749246" y="-5932"/>
                  <a:pt x="994718" y="12371"/>
                  <a:pt x="1094401" y="0"/>
                </a:cubicBezTo>
                <a:cubicBezTo>
                  <a:pt x="1194084" y="-12371"/>
                  <a:pt x="1384681" y="41566"/>
                  <a:pt x="1557867" y="0"/>
                </a:cubicBezTo>
                <a:cubicBezTo>
                  <a:pt x="1570360" y="70918"/>
                  <a:pt x="1535127" y="127056"/>
                  <a:pt x="1557867" y="192923"/>
                </a:cubicBezTo>
                <a:lnTo>
                  <a:pt x="1557867" y="192923"/>
                </a:lnTo>
                <a:cubicBezTo>
                  <a:pt x="1569239" y="286056"/>
                  <a:pt x="1534359" y="376041"/>
                  <a:pt x="1557867" y="482306"/>
                </a:cubicBezTo>
                <a:cubicBezTo>
                  <a:pt x="1590157" y="604430"/>
                  <a:pt x="1524221" y="704933"/>
                  <a:pt x="1557867" y="806416"/>
                </a:cubicBezTo>
                <a:cubicBezTo>
                  <a:pt x="1591513" y="907899"/>
                  <a:pt x="1525627" y="1055414"/>
                  <a:pt x="1557867" y="1157535"/>
                </a:cubicBezTo>
                <a:cubicBezTo>
                  <a:pt x="1433214" y="1197066"/>
                  <a:pt x="1209170" y="1111764"/>
                  <a:pt x="1085314" y="1157535"/>
                </a:cubicBezTo>
                <a:cubicBezTo>
                  <a:pt x="961458" y="1203306"/>
                  <a:pt x="780764" y="1117468"/>
                  <a:pt x="649111" y="1157535"/>
                </a:cubicBezTo>
                <a:cubicBezTo>
                  <a:pt x="474076" y="1165572"/>
                  <a:pt x="346914" y="1138497"/>
                  <a:pt x="259645" y="1157535"/>
                </a:cubicBezTo>
                <a:lnTo>
                  <a:pt x="259645" y="1157535"/>
                </a:lnTo>
                <a:cubicBezTo>
                  <a:pt x="201276" y="1175619"/>
                  <a:pt x="84801" y="1155780"/>
                  <a:pt x="0" y="1157535"/>
                </a:cubicBezTo>
                <a:cubicBezTo>
                  <a:pt x="-15475" y="1063349"/>
                  <a:pt x="11998" y="929872"/>
                  <a:pt x="0" y="826673"/>
                </a:cubicBezTo>
                <a:cubicBezTo>
                  <a:pt x="-11998" y="723474"/>
                  <a:pt x="11979" y="604509"/>
                  <a:pt x="0" y="482306"/>
                </a:cubicBezTo>
                <a:cubicBezTo>
                  <a:pt x="-238356" y="506088"/>
                  <a:pt x="-358965" y="415923"/>
                  <a:pt x="-500883" y="472518"/>
                </a:cubicBezTo>
                <a:cubicBezTo>
                  <a:pt x="-642801" y="529113"/>
                  <a:pt x="-796923" y="457108"/>
                  <a:pt x="-1022210" y="462331"/>
                </a:cubicBezTo>
                <a:cubicBezTo>
                  <a:pt x="-787805" y="380330"/>
                  <a:pt x="-664406" y="420797"/>
                  <a:pt x="-521327" y="330321"/>
                </a:cubicBezTo>
                <a:cubicBezTo>
                  <a:pt x="-378248" y="239845"/>
                  <a:pt x="-196419" y="299494"/>
                  <a:pt x="0" y="192923"/>
                </a:cubicBezTo>
                <a:cubicBezTo>
                  <a:pt x="-4650" y="113133"/>
                  <a:pt x="15396" y="89623"/>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115616"/>
                      <a:gd name="adj2" fmla="val -10059"/>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Monolith</a:t>
            </a:r>
            <a:r>
              <a:rPr lang="nl-NL" dirty="0"/>
              <a:t>, Microservice, Module </a:t>
            </a:r>
            <a:endParaRPr lang="en-NL" dirty="0"/>
          </a:p>
        </p:txBody>
      </p:sp>
      <p:sp>
        <p:nvSpPr>
          <p:cNvPr id="18" name="Speech Bubble: Rectangle 17">
            <a:extLst>
              <a:ext uri="{FF2B5EF4-FFF2-40B4-BE49-F238E27FC236}">
                <a16:creationId xmlns:a16="http://schemas.microsoft.com/office/drawing/2014/main" id="{C50A23E0-3973-4201-A693-54A3771E721D}"/>
              </a:ext>
            </a:extLst>
          </p:cNvPr>
          <p:cNvSpPr/>
          <p:nvPr/>
        </p:nvSpPr>
        <p:spPr>
          <a:xfrm>
            <a:off x="72797" y="2223062"/>
            <a:ext cx="1664915" cy="1543710"/>
          </a:xfrm>
          <a:custGeom>
            <a:avLst/>
            <a:gdLst>
              <a:gd name="connsiteX0" fmla="*/ 0 w 1664915"/>
              <a:gd name="connsiteY0" fmla="*/ 0 h 1543710"/>
              <a:gd name="connsiteX1" fmla="*/ 466176 w 1664915"/>
              <a:gd name="connsiteY1" fmla="*/ 0 h 1543710"/>
              <a:gd name="connsiteX2" fmla="*/ 971200 w 1664915"/>
              <a:gd name="connsiteY2" fmla="*/ 0 h 1543710"/>
              <a:gd name="connsiteX3" fmla="*/ 971200 w 1664915"/>
              <a:gd name="connsiteY3" fmla="*/ 0 h 1543710"/>
              <a:gd name="connsiteX4" fmla="*/ 1387429 w 1664915"/>
              <a:gd name="connsiteY4" fmla="*/ 0 h 1543710"/>
              <a:gd name="connsiteX5" fmla="*/ 1664915 w 1664915"/>
              <a:gd name="connsiteY5" fmla="*/ 0 h 1543710"/>
              <a:gd name="connsiteX6" fmla="*/ 1664915 w 1664915"/>
              <a:gd name="connsiteY6" fmla="*/ 459254 h 1543710"/>
              <a:gd name="connsiteX7" fmla="*/ 1664915 w 1664915"/>
              <a:gd name="connsiteY7" fmla="*/ 900498 h 1543710"/>
              <a:gd name="connsiteX8" fmla="*/ 1928731 w 1664915"/>
              <a:gd name="connsiteY8" fmla="*/ 1189023 h 1543710"/>
              <a:gd name="connsiteX9" fmla="*/ 2203315 w 1664915"/>
              <a:gd name="connsiteY9" fmla="*/ 1489325 h 1543710"/>
              <a:gd name="connsiteX10" fmla="*/ 1664915 w 1664915"/>
              <a:gd name="connsiteY10" fmla="*/ 1286425 h 1543710"/>
              <a:gd name="connsiteX11" fmla="*/ 1664915 w 1664915"/>
              <a:gd name="connsiteY11" fmla="*/ 1543710 h 1543710"/>
              <a:gd name="connsiteX12" fmla="*/ 1387429 w 1664915"/>
              <a:gd name="connsiteY12" fmla="*/ 1543710 h 1543710"/>
              <a:gd name="connsiteX13" fmla="*/ 971200 w 1664915"/>
              <a:gd name="connsiteY13" fmla="*/ 1543710 h 1543710"/>
              <a:gd name="connsiteX14" fmla="*/ 971200 w 1664915"/>
              <a:gd name="connsiteY14" fmla="*/ 1543710 h 1543710"/>
              <a:gd name="connsiteX15" fmla="*/ 466176 w 1664915"/>
              <a:gd name="connsiteY15" fmla="*/ 1543710 h 1543710"/>
              <a:gd name="connsiteX16" fmla="*/ 0 w 1664915"/>
              <a:gd name="connsiteY16" fmla="*/ 1543710 h 1543710"/>
              <a:gd name="connsiteX17" fmla="*/ 0 w 1664915"/>
              <a:gd name="connsiteY17" fmla="*/ 1286425 h 1543710"/>
              <a:gd name="connsiteX18" fmla="*/ 0 w 1664915"/>
              <a:gd name="connsiteY18" fmla="*/ 900498 h 1543710"/>
              <a:gd name="connsiteX19" fmla="*/ 0 w 1664915"/>
              <a:gd name="connsiteY19" fmla="*/ 900498 h 1543710"/>
              <a:gd name="connsiteX20" fmla="*/ 0 w 1664915"/>
              <a:gd name="connsiteY20" fmla="*/ 477264 h 1543710"/>
              <a:gd name="connsiteX21" fmla="*/ 0 w 1664915"/>
              <a:gd name="connsiteY21" fmla="*/ 0 h 15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915" h="1543710" fill="none" extrusionOk="0">
                <a:moveTo>
                  <a:pt x="0" y="0"/>
                </a:moveTo>
                <a:cubicBezTo>
                  <a:pt x="169771" y="-7427"/>
                  <a:pt x="315952" y="15333"/>
                  <a:pt x="466176" y="0"/>
                </a:cubicBezTo>
                <a:cubicBezTo>
                  <a:pt x="616400" y="-15333"/>
                  <a:pt x="749662" y="43157"/>
                  <a:pt x="971200" y="0"/>
                </a:cubicBezTo>
                <a:lnTo>
                  <a:pt x="971200" y="0"/>
                </a:lnTo>
                <a:cubicBezTo>
                  <a:pt x="1135363" y="-29966"/>
                  <a:pt x="1244959" y="7888"/>
                  <a:pt x="1387429" y="0"/>
                </a:cubicBezTo>
                <a:cubicBezTo>
                  <a:pt x="1525059" y="-14163"/>
                  <a:pt x="1582617" y="29955"/>
                  <a:pt x="1664915" y="0"/>
                </a:cubicBezTo>
                <a:cubicBezTo>
                  <a:pt x="1705695" y="179062"/>
                  <a:pt x="1616284" y="337168"/>
                  <a:pt x="1664915" y="459254"/>
                </a:cubicBezTo>
                <a:cubicBezTo>
                  <a:pt x="1713546" y="581340"/>
                  <a:pt x="1627123" y="715863"/>
                  <a:pt x="1664915" y="900498"/>
                </a:cubicBezTo>
                <a:cubicBezTo>
                  <a:pt x="1755322" y="935176"/>
                  <a:pt x="1829208" y="1085433"/>
                  <a:pt x="1928731" y="1189023"/>
                </a:cubicBezTo>
                <a:cubicBezTo>
                  <a:pt x="2028254" y="1292614"/>
                  <a:pt x="2040501" y="1370034"/>
                  <a:pt x="2203315" y="1489325"/>
                </a:cubicBezTo>
                <a:cubicBezTo>
                  <a:pt x="1970861" y="1423296"/>
                  <a:pt x="1933615" y="1341233"/>
                  <a:pt x="1664915" y="1286425"/>
                </a:cubicBezTo>
                <a:cubicBezTo>
                  <a:pt x="1690305" y="1398972"/>
                  <a:pt x="1637766" y="1429832"/>
                  <a:pt x="1664915" y="1543710"/>
                </a:cubicBezTo>
                <a:cubicBezTo>
                  <a:pt x="1594943" y="1561265"/>
                  <a:pt x="1493081" y="1510473"/>
                  <a:pt x="1387429" y="1543710"/>
                </a:cubicBezTo>
                <a:cubicBezTo>
                  <a:pt x="1234893" y="1551932"/>
                  <a:pt x="1171189" y="1525016"/>
                  <a:pt x="971200" y="1543710"/>
                </a:cubicBezTo>
                <a:lnTo>
                  <a:pt x="971200" y="1543710"/>
                </a:lnTo>
                <a:cubicBezTo>
                  <a:pt x="736079" y="1555090"/>
                  <a:pt x="678305" y="1519086"/>
                  <a:pt x="466176" y="1543710"/>
                </a:cubicBezTo>
                <a:cubicBezTo>
                  <a:pt x="254047" y="1568334"/>
                  <a:pt x="136354" y="1540047"/>
                  <a:pt x="0" y="1543710"/>
                </a:cubicBezTo>
                <a:cubicBezTo>
                  <a:pt x="-4262" y="1416231"/>
                  <a:pt x="29987" y="1345458"/>
                  <a:pt x="0" y="1286425"/>
                </a:cubicBezTo>
                <a:cubicBezTo>
                  <a:pt x="-11651" y="1189637"/>
                  <a:pt x="34590" y="990857"/>
                  <a:pt x="0" y="900498"/>
                </a:cubicBezTo>
                <a:lnTo>
                  <a:pt x="0" y="900498"/>
                </a:lnTo>
                <a:cubicBezTo>
                  <a:pt x="-12615" y="778006"/>
                  <a:pt x="38868" y="633463"/>
                  <a:pt x="0" y="477264"/>
                </a:cubicBezTo>
                <a:cubicBezTo>
                  <a:pt x="-38868" y="321065"/>
                  <a:pt x="27001" y="99725"/>
                  <a:pt x="0" y="0"/>
                </a:cubicBezTo>
                <a:close/>
              </a:path>
              <a:path w="1664915" h="1543710" stroke="0" extrusionOk="0">
                <a:moveTo>
                  <a:pt x="0" y="0"/>
                </a:moveTo>
                <a:cubicBezTo>
                  <a:pt x="174895" y="-42554"/>
                  <a:pt x="368003" y="6922"/>
                  <a:pt x="495312" y="0"/>
                </a:cubicBezTo>
                <a:cubicBezTo>
                  <a:pt x="622621" y="-6922"/>
                  <a:pt x="786521" y="52225"/>
                  <a:pt x="971200" y="0"/>
                </a:cubicBezTo>
                <a:lnTo>
                  <a:pt x="971200" y="0"/>
                </a:lnTo>
                <a:cubicBezTo>
                  <a:pt x="1149377" y="-27597"/>
                  <a:pt x="1248180" y="38225"/>
                  <a:pt x="1387429" y="0"/>
                </a:cubicBezTo>
                <a:cubicBezTo>
                  <a:pt x="1465013" y="-26671"/>
                  <a:pt x="1598684" y="30181"/>
                  <a:pt x="1664915" y="0"/>
                </a:cubicBezTo>
                <a:cubicBezTo>
                  <a:pt x="1718448" y="115201"/>
                  <a:pt x="1648500" y="250308"/>
                  <a:pt x="1664915" y="450249"/>
                </a:cubicBezTo>
                <a:cubicBezTo>
                  <a:pt x="1681330" y="650190"/>
                  <a:pt x="1619239" y="677604"/>
                  <a:pt x="1664915" y="900498"/>
                </a:cubicBezTo>
                <a:cubicBezTo>
                  <a:pt x="1780164" y="974572"/>
                  <a:pt x="1814084" y="1128934"/>
                  <a:pt x="1928731" y="1189023"/>
                </a:cubicBezTo>
                <a:cubicBezTo>
                  <a:pt x="2043378" y="1249112"/>
                  <a:pt x="2094789" y="1428720"/>
                  <a:pt x="2203315" y="1489325"/>
                </a:cubicBezTo>
                <a:cubicBezTo>
                  <a:pt x="2020297" y="1490221"/>
                  <a:pt x="1906769" y="1352114"/>
                  <a:pt x="1664915" y="1286425"/>
                </a:cubicBezTo>
                <a:cubicBezTo>
                  <a:pt x="1685306" y="1401300"/>
                  <a:pt x="1645278" y="1421448"/>
                  <a:pt x="1664915" y="1543710"/>
                </a:cubicBezTo>
                <a:cubicBezTo>
                  <a:pt x="1538973" y="1549670"/>
                  <a:pt x="1475383" y="1522877"/>
                  <a:pt x="1387429" y="1543710"/>
                </a:cubicBezTo>
                <a:cubicBezTo>
                  <a:pt x="1269115" y="1551112"/>
                  <a:pt x="1074060" y="1535236"/>
                  <a:pt x="971200" y="1543710"/>
                </a:cubicBezTo>
                <a:lnTo>
                  <a:pt x="971200" y="1543710"/>
                </a:lnTo>
                <a:cubicBezTo>
                  <a:pt x="811038" y="1569668"/>
                  <a:pt x="618820" y="1494665"/>
                  <a:pt x="495312" y="1543710"/>
                </a:cubicBezTo>
                <a:cubicBezTo>
                  <a:pt x="371804" y="1592755"/>
                  <a:pt x="211936" y="1521160"/>
                  <a:pt x="0" y="1543710"/>
                </a:cubicBezTo>
                <a:cubicBezTo>
                  <a:pt x="-15998" y="1465561"/>
                  <a:pt x="15350" y="1341054"/>
                  <a:pt x="0" y="1286425"/>
                </a:cubicBezTo>
                <a:cubicBezTo>
                  <a:pt x="-32986" y="1147377"/>
                  <a:pt x="24219" y="1047230"/>
                  <a:pt x="0" y="900498"/>
                </a:cubicBezTo>
                <a:lnTo>
                  <a:pt x="0" y="900498"/>
                </a:lnTo>
                <a:cubicBezTo>
                  <a:pt x="-35898" y="809178"/>
                  <a:pt x="42853" y="605368"/>
                  <a:pt x="0" y="477264"/>
                </a:cubicBezTo>
                <a:cubicBezTo>
                  <a:pt x="-42853" y="349160"/>
                  <a:pt x="29324" y="142762"/>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82338"/>
                      <a:gd name="adj2" fmla="val 46477"/>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100" dirty="0"/>
              <a:t>Platform &amp; Language </a:t>
            </a:r>
            <a:r>
              <a:rPr lang="nl-NL" sz="1100" dirty="0" err="1"/>
              <a:t>runtime</a:t>
            </a:r>
            <a:r>
              <a:rPr lang="nl-NL" sz="1100" dirty="0"/>
              <a:t> features (transaction management, HTTP </a:t>
            </a:r>
            <a:r>
              <a:rPr lang="nl-NL" sz="1100" dirty="0" err="1"/>
              <a:t>request</a:t>
            </a:r>
            <a:r>
              <a:rPr lang="nl-NL" sz="1100" dirty="0"/>
              <a:t> handling, state management &amp; in memory </a:t>
            </a:r>
            <a:r>
              <a:rPr lang="nl-NL" sz="1100" dirty="0" err="1"/>
              <a:t>caching</a:t>
            </a:r>
            <a:r>
              <a:rPr lang="nl-NL" sz="1100" dirty="0"/>
              <a:t>, IAM, …</a:t>
            </a:r>
            <a:endParaRPr lang="en-NL" sz="1100" dirty="0"/>
          </a:p>
        </p:txBody>
      </p:sp>
      <p:sp>
        <p:nvSpPr>
          <p:cNvPr id="19" name="Arrow: Down 18">
            <a:extLst>
              <a:ext uri="{FF2B5EF4-FFF2-40B4-BE49-F238E27FC236}">
                <a16:creationId xmlns:a16="http://schemas.microsoft.com/office/drawing/2014/main" id="{87E35C4D-83BE-4708-846A-5405F516C9BA}"/>
              </a:ext>
            </a:extLst>
          </p:cNvPr>
          <p:cNvSpPr/>
          <p:nvPr/>
        </p:nvSpPr>
        <p:spPr>
          <a:xfrm rot="19393948">
            <a:off x="2661521" y="1333550"/>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4679B6B0-316E-402D-865C-3695664DADB6}"/>
              </a:ext>
            </a:extLst>
          </p:cNvPr>
          <p:cNvSpPr/>
          <p:nvPr/>
        </p:nvSpPr>
        <p:spPr>
          <a:xfrm rot="2260569">
            <a:off x="4985805" y="1420254"/>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F43509CD-844D-4595-B6E0-AEA4623F19E9}"/>
              </a:ext>
            </a:extLst>
          </p:cNvPr>
          <p:cNvSpPr txBox="1"/>
          <p:nvPr/>
        </p:nvSpPr>
        <p:spPr>
          <a:xfrm>
            <a:off x="3412032" y="2894080"/>
            <a:ext cx="1021113" cy="200055"/>
          </a:xfrm>
          <a:prstGeom prst="rect">
            <a:avLst/>
          </a:prstGeom>
          <a:noFill/>
        </p:spPr>
        <p:txBody>
          <a:bodyPr wrap="none" lIns="0" tIns="0" rIns="0" bIns="0" rtlCol="0">
            <a:spAutoFit/>
          </a:bodyPr>
          <a:lstStyle/>
          <a:p>
            <a:r>
              <a:rPr lang="nl-NL" sz="1300" dirty="0" err="1"/>
              <a:t>Custom</a:t>
            </a:r>
            <a:r>
              <a:rPr lang="nl-NL" sz="1300" dirty="0"/>
              <a:t> Code</a:t>
            </a:r>
            <a:endParaRPr lang="en-NL" sz="1300" dirty="0" err="1"/>
          </a:p>
        </p:txBody>
      </p:sp>
    </p:spTree>
    <p:extLst>
      <p:ext uri="{BB962C8B-B14F-4D97-AF65-F5344CB8AC3E}">
        <p14:creationId xmlns:p14="http://schemas.microsoft.com/office/powerpoint/2010/main" val="96886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P spid="1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Serverless</a:t>
            </a:r>
            <a:r>
              <a:rPr lang="nl-NL" dirty="0"/>
              <a:t> </a:t>
            </a:r>
            <a:r>
              <a:rPr lang="nl-NL" dirty="0" err="1"/>
              <a:t>Function</a:t>
            </a:r>
            <a:br>
              <a:rPr lang="nl-NL" dirty="0"/>
            </a:br>
            <a:r>
              <a:rPr lang="nl-NL" dirty="0"/>
              <a:t>&amp; Object Storage</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069112" y="14643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443928" y="20993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382700" y="1670401"/>
            <a:ext cx="971301" cy="490353"/>
          </a:xfrm>
          <a:prstGeom prst="wedgeRoundRectCallout">
            <a:avLst>
              <a:gd name="adj1" fmla="val -81061"/>
              <a:gd name="adj2" fmla="val 3118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18987" y="20506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99408" y="1281624"/>
            <a:ext cx="422382" cy="422382"/>
          </a:xfrm>
          <a:prstGeom prst="rect">
            <a:avLst/>
          </a:prstGeom>
        </p:spPr>
      </p:pic>
      <p:sp>
        <p:nvSpPr>
          <p:cNvPr id="2" name="Footer Placeholder 1">
            <a:extLst>
              <a:ext uri="{FF2B5EF4-FFF2-40B4-BE49-F238E27FC236}">
                <a16:creationId xmlns:a16="http://schemas.microsoft.com/office/drawing/2014/main" id="{4942510D-A44B-42DF-9693-0B0C31EBC543}"/>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3" name="TextBox 72">
            <a:extLst>
              <a:ext uri="{FF2B5EF4-FFF2-40B4-BE49-F238E27FC236}">
                <a16:creationId xmlns:a16="http://schemas.microsoft.com/office/drawing/2014/main" id="{46785B92-CBC0-4D50-A112-F817B4857560}"/>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7" name="Group 76">
            <a:extLst>
              <a:ext uri="{FF2B5EF4-FFF2-40B4-BE49-F238E27FC236}">
                <a16:creationId xmlns:a16="http://schemas.microsoft.com/office/drawing/2014/main" id="{B47A2988-915A-4129-AD75-49C81FE34B1E}"/>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759983E9-5E09-4996-8C77-6EA12419868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A120DC76-B3BF-4756-A463-A65176F54574}"/>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95F08B88-EEEB-4608-BE54-3697AD6E6B3B}"/>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Speech Bubble: Rectangle with Corners Rounded 80">
            <a:extLst>
              <a:ext uri="{FF2B5EF4-FFF2-40B4-BE49-F238E27FC236}">
                <a16:creationId xmlns:a16="http://schemas.microsoft.com/office/drawing/2014/main" id="{D015DD36-896A-4520-A8F6-120890B452F4}"/>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
        <p:nvSpPr>
          <p:cNvPr id="84" name="Speech Bubble: Rectangle with Corners Rounded 83">
            <a:extLst>
              <a:ext uri="{FF2B5EF4-FFF2-40B4-BE49-F238E27FC236}">
                <a16:creationId xmlns:a16="http://schemas.microsoft.com/office/drawing/2014/main" id="{CB46719C-CB7B-4686-A34F-7E1596B832E8}"/>
              </a:ext>
            </a:extLst>
          </p:cNvPr>
          <p:cNvSpPr/>
          <p:nvPr/>
        </p:nvSpPr>
        <p:spPr>
          <a:xfrm>
            <a:off x="2211617" y="2362138"/>
            <a:ext cx="1043428" cy="512311"/>
          </a:xfrm>
          <a:prstGeom prst="wedgeRoundRectCallout">
            <a:avLst>
              <a:gd name="adj1" fmla="val 64662"/>
              <a:gd name="adj2" fmla="val 10883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69" name="Rectangle: Rounded Corners 68">
            <a:extLst>
              <a:ext uri="{FF2B5EF4-FFF2-40B4-BE49-F238E27FC236}">
                <a16:creationId xmlns:a16="http://schemas.microsoft.com/office/drawing/2014/main" id="{532FD323-71E1-4F01-8C88-C69F1D59470B}"/>
              </a:ext>
            </a:extLst>
          </p:cNvPr>
          <p:cNvSpPr/>
          <p:nvPr/>
        </p:nvSpPr>
        <p:spPr>
          <a:xfrm>
            <a:off x="7629065" y="3929803"/>
            <a:ext cx="782524" cy="353996"/>
          </a:xfrm>
          <a:prstGeom prst="roundRect">
            <a:avLst/>
          </a:prstGeom>
          <a:solidFill>
            <a:srgbClr val="F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3" name="Rectangle: Rounded Corners 82">
            <a:extLst>
              <a:ext uri="{FF2B5EF4-FFF2-40B4-BE49-F238E27FC236}">
                <a16:creationId xmlns:a16="http://schemas.microsoft.com/office/drawing/2014/main" id="{3914ADBD-1633-4E96-88E2-834E55FB1460}"/>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7" name="Speech Bubble: Rectangle with Corners Rounded 86">
            <a:extLst>
              <a:ext uri="{FF2B5EF4-FFF2-40B4-BE49-F238E27FC236}">
                <a16:creationId xmlns:a16="http://schemas.microsoft.com/office/drawing/2014/main" id="{A541C9C1-A22D-47F5-9DA5-24F52030A702}"/>
              </a:ext>
            </a:extLst>
          </p:cNvPr>
          <p:cNvSpPr/>
          <p:nvPr/>
        </p:nvSpPr>
        <p:spPr>
          <a:xfrm>
            <a:off x="6281637" y="3382334"/>
            <a:ext cx="1043428" cy="389167"/>
          </a:xfrm>
          <a:prstGeom prst="wedgeRoundRectCallout">
            <a:avLst>
              <a:gd name="adj1" fmla="val 20488"/>
              <a:gd name="adj2" fmla="val 1499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Container Image </a:t>
            </a:r>
            <a:r>
              <a:rPr lang="nl-NL" sz="900" dirty="0" err="1">
                <a:solidFill>
                  <a:schemeClr val="dk1"/>
                </a:solidFill>
              </a:rPr>
              <a:t>Registry</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B79D3913-D706-4678-A244-C6244C146739}"/>
              </a:ext>
            </a:extLst>
          </p:cNvPr>
          <p:cNvSpPr/>
          <p:nvPr/>
        </p:nvSpPr>
        <p:spPr>
          <a:xfrm>
            <a:off x="7602328" y="3245584"/>
            <a:ext cx="1043428" cy="389167"/>
          </a:xfrm>
          <a:prstGeom prst="wedgeRoundRectCallout">
            <a:avLst>
              <a:gd name="adj1" fmla="val 14302"/>
              <a:gd name="adj2" fmla="val 1499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Central </a:t>
            </a:r>
            <a:r>
              <a:rPr lang="nl-NL" sz="900" dirty="0" err="1">
                <a:solidFill>
                  <a:schemeClr val="dk1"/>
                </a:solidFill>
              </a:rPr>
              <a:t>Logging</a:t>
            </a:r>
            <a:r>
              <a:rPr lang="nl-NL" sz="900" dirty="0">
                <a:solidFill>
                  <a:schemeClr val="dk1"/>
                </a:solidFill>
              </a:rPr>
              <a:t> Service</a:t>
            </a:r>
            <a:endParaRPr lang="en-NL" sz="900" dirty="0">
              <a:solidFill>
                <a:schemeClr val="dk1"/>
              </a:solidFill>
            </a:endParaRPr>
          </a:p>
        </p:txBody>
      </p:sp>
      <p:sp>
        <p:nvSpPr>
          <p:cNvPr id="60" name="Rectangle: Rounded Corners 59">
            <a:extLst>
              <a:ext uri="{FF2B5EF4-FFF2-40B4-BE49-F238E27FC236}">
                <a16:creationId xmlns:a16="http://schemas.microsoft.com/office/drawing/2014/main" id="{38B57638-AB8E-45E4-BB8B-DD4BA7C24D2A}"/>
              </a:ext>
            </a:extLst>
          </p:cNvPr>
          <p:cNvSpPr/>
          <p:nvPr/>
        </p:nvSpPr>
        <p:spPr>
          <a:xfrm>
            <a:off x="3616654" y="2307034"/>
            <a:ext cx="1298280" cy="69518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nl-NL" sz="1050" dirty="0"/>
          </a:p>
          <a:p>
            <a:pPr algn="ctr"/>
            <a:r>
              <a:rPr lang="nl-NL" sz="1050" dirty="0"/>
              <a:t>Tweet </a:t>
            </a:r>
            <a:r>
              <a:rPr lang="nl-NL" sz="1050" dirty="0" err="1"/>
              <a:t>Summarizer</a:t>
            </a:r>
            <a:endParaRPr lang="en-NL" sz="1050" dirty="0"/>
          </a:p>
        </p:txBody>
      </p:sp>
    </p:spTree>
    <p:extLst>
      <p:ext uri="{BB962C8B-B14F-4D97-AF65-F5344CB8AC3E}">
        <p14:creationId xmlns:p14="http://schemas.microsoft.com/office/powerpoint/2010/main" val="1387973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4" grpId="0" animBg="1"/>
      <p:bldP spid="87" grpId="0" animBg="1"/>
      <p:bldP spid="88"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D9FD-E606-4829-8CBC-1D5CEAED4CBC}"/>
              </a:ext>
            </a:extLst>
          </p:cNvPr>
          <p:cNvSpPr>
            <a:spLocks noGrp="1"/>
          </p:cNvSpPr>
          <p:nvPr>
            <p:ph type="title"/>
          </p:nvPr>
        </p:nvSpPr>
        <p:spPr/>
        <p:txBody>
          <a:bodyPr/>
          <a:lstStyle/>
          <a:p>
            <a:r>
              <a:rPr lang="en-US" dirty="0"/>
              <a:t>Test Functions</a:t>
            </a:r>
          </a:p>
        </p:txBody>
      </p:sp>
      <p:sp>
        <p:nvSpPr>
          <p:cNvPr id="3" name="Content Placeholder 2">
            <a:extLst>
              <a:ext uri="{FF2B5EF4-FFF2-40B4-BE49-F238E27FC236}">
                <a16:creationId xmlns:a16="http://schemas.microsoft.com/office/drawing/2014/main" id="{E23DC702-26C0-491B-821A-6C057440493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81F2B27-E29D-4AD2-A081-8BC83A9C68A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8653407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4D0EF4-808E-412E-B1F9-1F6EE1967927}"/>
              </a:ext>
            </a:extLst>
          </p:cNvPr>
          <p:cNvSpPr>
            <a:spLocks noGrp="1"/>
          </p:cNvSpPr>
          <p:nvPr>
            <p:ph type="title"/>
          </p:nvPr>
        </p:nvSpPr>
        <p:spPr/>
        <p:txBody>
          <a:bodyPr/>
          <a:lstStyle/>
          <a:p>
            <a:r>
              <a:rPr lang="en-US" dirty="0"/>
              <a:t>CI/CD – build, package, release, deploy</a:t>
            </a:r>
          </a:p>
        </p:txBody>
      </p:sp>
      <p:sp>
        <p:nvSpPr>
          <p:cNvPr id="3" name="Content Placeholder 2">
            <a:extLst>
              <a:ext uri="{FF2B5EF4-FFF2-40B4-BE49-F238E27FC236}">
                <a16:creationId xmlns:a16="http://schemas.microsoft.com/office/drawing/2014/main" id="{858E25E8-B68D-4CF2-AF03-7564A856FFF9}"/>
              </a:ext>
            </a:extLst>
          </p:cNvPr>
          <p:cNvSpPr>
            <a:spLocks noGrp="1"/>
          </p:cNvSpPr>
          <p:nvPr>
            <p:ph idx="1"/>
          </p:nvPr>
        </p:nvSpPr>
        <p:spPr/>
        <p:txBody>
          <a:bodyPr/>
          <a:lstStyle/>
          <a:p>
            <a:r>
              <a:rPr lang="en-US" dirty="0"/>
              <a:t>..</a:t>
            </a:r>
          </a:p>
          <a:p>
            <a:r>
              <a:rPr lang="en-US" dirty="0" err="1"/>
              <a:t>Fn</a:t>
            </a:r>
            <a:r>
              <a:rPr lang="en-US" dirty="0"/>
              <a:t> CLI on build server</a:t>
            </a:r>
          </a:p>
          <a:p>
            <a:pPr lvl="1"/>
            <a:r>
              <a:rPr lang="en-US" dirty="0"/>
              <a:t>E.g. Jenkins</a:t>
            </a:r>
          </a:p>
          <a:p>
            <a:pPr lvl="1"/>
            <a:r>
              <a:rPr lang="en-US" dirty="0"/>
              <a:t>Visual Builder Studio (</a:t>
            </a:r>
            <a:r>
              <a:rPr lang="en-US" dirty="0" err="1"/>
              <a:t>fka</a:t>
            </a:r>
            <a:r>
              <a:rPr lang="en-US" dirty="0"/>
              <a:t> Oracle Cloud Developer Service)</a:t>
            </a:r>
          </a:p>
          <a:p>
            <a:r>
              <a:rPr lang="en-US" dirty="0"/>
              <a:t>Terraform </a:t>
            </a:r>
          </a:p>
          <a:p>
            <a:pPr lvl="1"/>
            <a:r>
              <a:rPr lang="en-US" dirty="0"/>
              <a:t>Deploy App plus Function (from existing Docker Container Image)</a:t>
            </a:r>
          </a:p>
          <a:p>
            <a:pPr lvl="1"/>
            <a:r>
              <a:rPr lang="en-US" dirty="0"/>
              <a:t>Execute Function</a:t>
            </a:r>
          </a:p>
        </p:txBody>
      </p:sp>
      <p:sp>
        <p:nvSpPr>
          <p:cNvPr id="4" name="Footer Placeholder 3">
            <a:extLst>
              <a:ext uri="{FF2B5EF4-FFF2-40B4-BE49-F238E27FC236}">
                <a16:creationId xmlns:a16="http://schemas.microsoft.com/office/drawing/2014/main" id="{5FB3CFB9-D35E-4A89-8BBB-85E311A1436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9314128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69CA-BA33-4A06-9884-884C4613F6CD}"/>
              </a:ext>
            </a:extLst>
          </p:cNvPr>
          <p:cNvSpPr>
            <a:spLocks noGrp="1"/>
          </p:cNvSpPr>
          <p:nvPr>
            <p:ph type="title"/>
          </p:nvPr>
        </p:nvSpPr>
        <p:spPr/>
        <p:txBody>
          <a:bodyPr/>
          <a:lstStyle/>
          <a:p>
            <a:r>
              <a:rPr lang="en-US" dirty="0"/>
              <a:t>Other Function Ops</a:t>
            </a:r>
          </a:p>
        </p:txBody>
      </p:sp>
      <p:sp>
        <p:nvSpPr>
          <p:cNvPr id="3" name="Content Placeholder 2">
            <a:extLst>
              <a:ext uri="{FF2B5EF4-FFF2-40B4-BE49-F238E27FC236}">
                <a16:creationId xmlns:a16="http://schemas.microsoft.com/office/drawing/2014/main" id="{22A03049-D8D6-4A26-B40D-5A171F94BE0D}"/>
              </a:ext>
            </a:extLst>
          </p:cNvPr>
          <p:cNvSpPr>
            <a:spLocks noGrp="1"/>
          </p:cNvSpPr>
          <p:nvPr>
            <p:ph idx="1"/>
          </p:nvPr>
        </p:nvSpPr>
        <p:spPr/>
        <p:txBody>
          <a:bodyPr/>
          <a:lstStyle/>
          <a:p>
            <a:r>
              <a:rPr lang="en-US" dirty="0"/>
              <a:t>Monitoring</a:t>
            </a:r>
          </a:p>
          <a:p>
            <a:r>
              <a:rPr lang="en-US" dirty="0"/>
              <a:t>Logging</a:t>
            </a:r>
          </a:p>
          <a:p>
            <a:r>
              <a:rPr lang="en-US" dirty="0"/>
              <a:t>Application Configuration Settings</a:t>
            </a:r>
          </a:p>
        </p:txBody>
      </p:sp>
      <p:sp>
        <p:nvSpPr>
          <p:cNvPr id="4" name="Footer Placeholder 3">
            <a:extLst>
              <a:ext uri="{FF2B5EF4-FFF2-40B4-BE49-F238E27FC236}">
                <a16:creationId xmlns:a16="http://schemas.microsoft.com/office/drawing/2014/main" id="{D5CB4EBD-AB22-4792-BFB7-5B7951EAF13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24736287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F88E9-9B4E-47BE-BA80-A0531B4F2E74}"/>
              </a:ext>
            </a:extLst>
          </p:cNvPr>
          <p:cNvSpPr>
            <a:spLocks noGrp="1"/>
          </p:cNvSpPr>
          <p:nvPr>
            <p:ph type="title"/>
          </p:nvPr>
        </p:nvSpPr>
        <p:spPr/>
        <p:txBody>
          <a:bodyPr/>
          <a:lstStyle/>
          <a:p>
            <a:r>
              <a:rPr lang="en-US" dirty="0"/>
              <a:t>Get going with Functions on OCI</a:t>
            </a:r>
          </a:p>
        </p:txBody>
      </p:sp>
      <p:sp>
        <p:nvSpPr>
          <p:cNvPr id="3" name="Content Placeholder 2">
            <a:extLst>
              <a:ext uri="{FF2B5EF4-FFF2-40B4-BE49-F238E27FC236}">
                <a16:creationId xmlns:a16="http://schemas.microsoft.com/office/drawing/2014/main" id="{EF02A2AE-5D51-4F52-B27D-3E4D14F51FAE}"/>
              </a:ext>
            </a:extLst>
          </p:cNvPr>
          <p:cNvSpPr>
            <a:spLocks noGrp="1"/>
          </p:cNvSpPr>
          <p:nvPr>
            <p:ph idx="1"/>
          </p:nvPr>
        </p:nvSpPr>
        <p:spPr/>
        <p:txBody>
          <a:bodyPr/>
          <a:lstStyle/>
          <a:p>
            <a:r>
              <a:rPr lang="en-US" dirty="0"/>
              <a:t>Resources</a:t>
            </a:r>
          </a:p>
          <a:p>
            <a:pPr lvl="1"/>
            <a:r>
              <a:rPr lang="en-US" dirty="0" err="1"/>
              <a:t>Katacoda</a:t>
            </a:r>
            <a:endParaRPr lang="en-US" dirty="0"/>
          </a:p>
          <a:p>
            <a:pPr lvl="1"/>
            <a:r>
              <a:rPr lang="en-US" dirty="0"/>
              <a:t>Docs</a:t>
            </a:r>
          </a:p>
          <a:p>
            <a:pPr lvl="1"/>
            <a:r>
              <a:rPr lang="en-US" dirty="0"/>
              <a:t>Tutorials</a:t>
            </a:r>
          </a:p>
          <a:p>
            <a:pPr lvl="1"/>
            <a:r>
              <a:rPr lang="en-US" dirty="0"/>
              <a:t>Sources/Samples</a:t>
            </a:r>
          </a:p>
        </p:txBody>
      </p:sp>
      <p:sp>
        <p:nvSpPr>
          <p:cNvPr id="4" name="Footer Placeholder 3">
            <a:extLst>
              <a:ext uri="{FF2B5EF4-FFF2-40B4-BE49-F238E27FC236}">
                <a16:creationId xmlns:a16="http://schemas.microsoft.com/office/drawing/2014/main" id="{48741124-7789-460C-9E74-8C401FBFDDE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33346294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EB92E3-7F30-4D5D-9EFF-8E0786392386}"/>
              </a:ext>
            </a:extLst>
          </p:cNvPr>
          <p:cNvSpPr>
            <a:spLocks noGrp="1"/>
          </p:cNvSpPr>
          <p:nvPr>
            <p:ph type="title"/>
          </p:nvPr>
        </p:nvSpPr>
        <p:spPr/>
        <p:txBody>
          <a:bodyPr/>
          <a:lstStyle/>
          <a:p>
            <a:r>
              <a:rPr lang="en-US" dirty="0"/>
              <a:t>Overview Serverless Oracle Functions on OCI</a:t>
            </a:r>
          </a:p>
        </p:txBody>
      </p:sp>
      <p:sp>
        <p:nvSpPr>
          <p:cNvPr id="5" name="Content Placeholder 4">
            <a:extLst>
              <a:ext uri="{FF2B5EF4-FFF2-40B4-BE49-F238E27FC236}">
                <a16:creationId xmlns:a16="http://schemas.microsoft.com/office/drawing/2014/main" id="{FF316790-E4F7-4A1F-9C48-BAB36C27BD69}"/>
              </a:ext>
            </a:extLst>
          </p:cNvPr>
          <p:cNvSpPr>
            <a:spLocks noGrp="1"/>
          </p:cNvSpPr>
          <p:nvPr>
            <p:ph idx="1"/>
          </p:nvPr>
        </p:nvSpPr>
        <p:spPr>
          <a:xfrm>
            <a:off x="720003" y="936000"/>
            <a:ext cx="8272797" cy="3780000"/>
          </a:xfrm>
        </p:spPr>
        <p:txBody>
          <a:bodyPr/>
          <a:lstStyle/>
          <a:p>
            <a:r>
              <a:rPr lang="en-US" dirty="0"/>
              <a:t>Develop</a:t>
            </a:r>
          </a:p>
          <a:p>
            <a:pPr lvl="1"/>
            <a:r>
              <a:rPr lang="en-US" dirty="0"/>
              <a:t>Project </a:t>
            </a:r>
            <a:r>
              <a:rPr lang="en-US" dirty="0" err="1"/>
              <a:t>Fn</a:t>
            </a:r>
            <a:r>
              <a:rPr lang="en-US" dirty="0"/>
              <a:t> , programming language SDK support, custom Docker container</a:t>
            </a:r>
          </a:p>
          <a:p>
            <a:pPr lvl="1"/>
            <a:r>
              <a:rPr lang="en-US" dirty="0"/>
              <a:t>Configuration, Resource Principal, Interaction with OCI Services (e.g. persistence)</a:t>
            </a:r>
          </a:p>
          <a:p>
            <a:r>
              <a:rPr lang="en-US" dirty="0"/>
              <a:t>Test </a:t>
            </a:r>
          </a:p>
          <a:p>
            <a:r>
              <a:rPr lang="en-US" dirty="0"/>
              <a:t>Build &amp; Deploy</a:t>
            </a:r>
          </a:p>
          <a:p>
            <a:pPr lvl="1"/>
            <a:r>
              <a:rPr lang="en-US" dirty="0"/>
              <a:t>Build container image, push image to registry, create function based on image</a:t>
            </a:r>
          </a:p>
          <a:p>
            <a:pPr lvl="1"/>
            <a:r>
              <a:rPr lang="en-US" dirty="0"/>
              <a:t>Required policies, Infrastructure as Code (Terraform, Pipeline); support in VB Studio (not </a:t>
            </a:r>
            <a:r>
              <a:rPr lang="en-US" dirty="0" err="1"/>
              <a:t>Wercker</a:t>
            </a:r>
            <a:r>
              <a:rPr lang="en-US" dirty="0"/>
              <a:t>)</a:t>
            </a:r>
          </a:p>
          <a:p>
            <a:r>
              <a:rPr lang="en-US" dirty="0"/>
              <a:t>Invoke </a:t>
            </a:r>
          </a:p>
          <a:p>
            <a:pPr lvl="1"/>
            <a:r>
              <a:rPr lang="en-US" dirty="0"/>
              <a:t>API Gateway</a:t>
            </a:r>
          </a:p>
          <a:p>
            <a:pPr lvl="1"/>
            <a:r>
              <a:rPr lang="en-US" dirty="0"/>
              <a:t>Cloud Event</a:t>
            </a:r>
          </a:p>
          <a:p>
            <a:pPr lvl="1"/>
            <a:r>
              <a:rPr lang="en-US" dirty="0"/>
              <a:t>Notification Topics</a:t>
            </a:r>
          </a:p>
          <a:p>
            <a:r>
              <a:rPr lang="en-US" dirty="0"/>
              <a:t>Operate</a:t>
            </a:r>
          </a:p>
          <a:p>
            <a:pPr lvl="1"/>
            <a:r>
              <a:rPr lang="en-US" dirty="0"/>
              <a:t>Health Check, Monitor, Log</a:t>
            </a:r>
          </a:p>
          <a:p>
            <a:r>
              <a:rPr lang="en-US" dirty="0"/>
              <a:t>Resources – docs, samples, </a:t>
            </a:r>
            <a:r>
              <a:rPr lang="en-US" dirty="0" err="1"/>
              <a:t>Katacoda</a:t>
            </a:r>
            <a:endParaRPr lang="en-US" dirty="0"/>
          </a:p>
        </p:txBody>
      </p:sp>
      <p:sp>
        <p:nvSpPr>
          <p:cNvPr id="3" name="Footer Placeholder 2">
            <a:extLst>
              <a:ext uri="{FF2B5EF4-FFF2-40B4-BE49-F238E27FC236}">
                <a16:creationId xmlns:a16="http://schemas.microsoft.com/office/drawing/2014/main" id="{449FAB60-C04A-4BF5-B116-C2E0AE8D161F}"/>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Tree>
    <p:extLst>
      <p:ext uri="{BB962C8B-B14F-4D97-AF65-F5344CB8AC3E}">
        <p14:creationId xmlns:p14="http://schemas.microsoft.com/office/powerpoint/2010/main" val="1620113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hlinkClick r:id="rId2"/>
            <a:extLst>
              <a:ext uri="{FF2B5EF4-FFF2-40B4-BE49-F238E27FC236}">
                <a16:creationId xmlns:a16="http://schemas.microsoft.com/office/drawing/2014/main" id="{6308D2BB-B967-4967-B08F-52C57ED6DBBB}"/>
              </a:ext>
            </a:extLst>
          </p:cNvPr>
          <p:cNvPicPr>
            <a:picLocks noChangeAspect="1"/>
          </p:cNvPicPr>
          <p:nvPr/>
        </p:nvPicPr>
        <p:blipFill>
          <a:blip r:embed="rId3"/>
          <a:stretch>
            <a:fillRect/>
          </a:stretch>
        </p:blipFill>
        <p:spPr>
          <a:xfrm>
            <a:off x="0" y="792000"/>
            <a:ext cx="9144000" cy="3867478"/>
          </a:xfrm>
          <a:prstGeom prst="rect">
            <a:avLst/>
          </a:prstGeom>
        </p:spPr>
      </p:pic>
      <p:sp>
        <p:nvSpPr>
          <p:cNvPr id="6" name="Rectangle: Rounded Corners 5">
            <a:extLst>
              <a:ext uri="{FF2B5EF4-FFF2-40B4-BE49-F238E27FC236}">
                <a16:creationId xmlns:a16="http://schemas.microsoft.com/office/drawing/2014/main" id="{CD8F0815-8C85-4440-9E65-5D84658EC498}"/>
              </a:ext>
            </a:extLst>
          </p:cNvPr>
          <p:cNvSpPr/>
          <p:nvPr/>
        </p:nvSpPr>
        <p:spPr>
          <a:xfrm rot="19869421">
            <a:off x="817197" y="3923099"/>
            <a:ext cx="1965600" cy="568800"/>
          </a:xfrm>
          <a:prstGeom prst="roundRect">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IaaS &amp; PaaS</a:t>
            </a:r>
            <a:endParaRPr lang="en-NL" dirty="0"/>
          </a:p>
        </p:txBody>
      </p:sp>
    </p:spTree>
    <p:extLst>
      <p:ext uri="{BB962C8B-B14F-4D97-AF65-F5344CB8AC3E}">
        <p14:creationId xmlns:p14="http://schemas.microsoft.com/office/powerpoint/2010/main" val="389958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68A4132F-DEC6-4332-A00C-A11AD4519B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pic>
        <p:nvPicPr>
          <p:cNvPr id="2050" name="Picture 2" descr="Outstanding price-performance">
            <a:extLst>
              <a:ext uri="{FF2B5EF4-FFF2-40B4-BE49-F238E27FC236}">
                <a16:creationId xmlns:a16="http://schemas.microsoft.com/office/drawing/2014/main" id="{7BCAC6B4-98AF-4CA5-817C-3357523BB0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571338" y="402224"/>
            <a:ext cx="3227678" cy="3085281"/>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9B38642C-62C4-4E31-A5D3-BB1DD8CA39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497687" cy="5143859"/>
          </a:xfrm>
          <a:custGeom>
            <a:avLst/>
            <a:gdLst>
              <a:gd name="connsiteX0" fmla="*/ 0 w 8663583"/>
              <a:gd name="connsiteY0" fmla="*/ 0 h 6858478"/>
              <a:gd name="connsiteX1" fmla="*/ 480486 w 8663583"/>
              <a:gd name="connsiteY1" fmla="*/ 0 h 6858478"/>
              <a:gd name="connsiteX2" fmla="*/ 4415403 w 8663583"/>
              <a:gd name="connsiteY2" fmla="*/ 0 h 6858478"/>
              <a:gd name="connsiteX3" fmla="*/ 5481631 w 8663583"/>
              <a:gd name="connsiteY3" fmla="*/ 0 h 6858478"/>
              <a:gd name="connsiteX4" fmla="*/ 5487208 w 8663583"/>
              <a:gd name="connsiteY4" fmla="*/ 0 h 6858478"/>
              <a:gd name="connsiteX5" fmla="*/ 8663583 w 8663583"/>
              <a:gd name="connsiteY5" fmla="*/ 6858478 h 6858478"/>
              <a:gd name="connsiteX6" fmla="*/ 1239028 w 8663583"/>
              <a:gd name="connsiteY6" fmla="*/ 6858478 h 6858478"/>
              <a:gd name="connsiteX7" fmla="*/ 1239288 w 8663583"/>
              <a:gd name="connsiteY7" fmla="*/ 6857916 h 6858478"/>
              <a:gd name="connsiteX8" fmla="*/ 480486 w 8663583"/>
              <a:gd name="connsiteY8" fmla="*/ 6857916 h 6858478"/>
              <a:gd name="connsiteX9" fmla="*/ 480486 w 8663583"/>
              <a:gd name="connsiteY9" fmla="*/ 6858000 h 6858478"/>
              <a:gd name="connsiteX10" fmla="*/ 0 w 8663583"/>
              <a:gd name="connsiteY10" fmla="*/ 6858000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663583" h="6858478">
                <a:moveTo>
                  <a:pt x="0" y="0"/>
                </a:moveTo>
                <a:lnTo>
                  <a:pt x="480486" y="0"/>
                </a:lnTo>
                <a:lnTo>
                  <a:pt x="4415403" y="0"/>
                </a:lnTo>
                <a:lnTo>
                  <a:pt x="5481631" y="0"/>
                </a:lnTo>
                <a:lnTo>
                  <a:pt x="5487208" y="0"/>
                </a:lnTo>
                <a:lnTo>
                  <a:pt x="8663583" y="6858478"/>
                </a:lnTo>
                <a:lnTo>
                  <a:pt x="1239028" y="6858478"/>
                </a:lnTo>
                <a:lnTo>
                  <a:pt x="1239288" y="6857916"/>
                </a:lnTo>
                <a:lnTo>
                  <a:pt x="480486" y="6857916"/>
                </a:lnTo>
                <a:lnTo>
                  <a:pt x="480486"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75" name="Freeform: Shape 74">
            <a:extLst>
              <a:ext uri="{FF2B5EF4-FFF2-40B4-BE49-F238E27FC236}">
                <a16:creationId xmlns:a16="http://schemas.microsoft.com/office/drawing/2014/main" id="{A9F66240-8C38-4069-A5C9-2D3FCD97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176218" cy="5143859"/>
          </a:xfrm>
          <a:custGeom>
            <a:avLst/>
            <a:gdLst>
              <a:gd name="connsiteX0" fmla="*/ 156905 w 8234957"/>
              <a:gd name="connsiteY0" fmla="*/ 0 h 6858478"/>
              <a:gd name="connsiteX1" fmla="*/ 3986777 w 8234957"/>
              <a:gd name="connsiteY1" fmla="*/ 0 h 6858478"/>
              <a:gd name="connsiteX2" fmla="*/ 5053005 w 8234957"/>
              <a:gd name="connsiteY2" fmla="*/ 0 h 6858478"/>
              <a:gd name="connsiteX3" fmla="*/ 5058582 w 8234957"/>
              <a:gd name="connsiteY3" fmla="*/ 0 h 6858478"/>
              <a:gd name="connsiteX4" fmla="*/ 8234957 w 8234957"/>
              <a:gd name="connsiteY4" fmla="*/ 6858478 h 6858478"/>
              <a:gd name="connsiteX5" fmla="*/ 810402 w 8234957"/>
              <a:gd name="connsiteY5" fmla="*/ 6858478 h 6858478"/>
              <a:gd name="connsiteX6" fmla="*/ 810662 w 8234957"/>
              <a:gd name="connsiteY6" fmla="*/ 6857916 h 6858478"/>
              <a:gd name="connsiteX7" fmla="*/ 156905 w 8234957"/>
              <a:gd name="connsiteY7" fmla="*/ 6857916 h 6858478"/>
              <a:gd name="connsiteX8" fmla="*/ 156905 w 8234957"/>
              <a:gd name="connsiteY8" fmla="*/ 6858478 h 6858478"/>
              <a:gd name="connsiteX9" fmla="*/ 0 w 8234957"/>
              <a:gd name="connsiteY9" fmla="*/ 6858478 h 6858478"/>
              <a:gd name="connsiteX10" fmla="*/ 0 w 8234957"/>
              <a:gd name="connsiteY10" fmla="*/ 479 h 6858478"/>
              <a:gd name="connsiteX11" fmla="*/ 156905 w 8234957"/>
              <a:gd name="connsiteY11" fmla="*/ 479 h 685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234957" h="6858478">
                <a:moveTo>
                  <a:pt x="156905" y="0"/>
                </a:moveTo>
                <a:lnTo>
                  <a:pt x="3986777" y="0"/>
                </a:lnTo>
                <a:lnTo>
                  <a:pt x="5053005" y="0"/>
                </a:lnTo>
                <a:lnTo>
                  <a:pt x="5058582" y="0"/>
                </a:lnTo>
                <a:lnTo>
                  <a:pt x="8234957" y="6858478"/>
                </a:lnTo>
                <a:lnTo>
                  <a:pt x="810402" y="6858478"/>
                </a:lnTo>
                <a:lnTo>
                  <a:pt x="810662" y="6857916"/>
                </a:lnTo>
                <a:lnTo>
                  <a:pt x="156905" y="6857916"/>
                </a:lnTo>
                <a:lnTo>
                  <a:pt x="156905" y="6858478"/>
                </a:lnTo>
                <a:lnTo>
                  <a:pt x="0" y="6858478"/>
                </a:lnTo>
                <a:lnTo>
                  <a:pt x="0" y="479"/>
                </a:lnTo>
                <a:lnTo>
                  <a:pt x="156905" y="479"/>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603504" y="273844"/>
            <a:ext cx="3284161" cy="994172"/>
          </a:xfrm>
        </p:spPr>
        <p:txBody>
          <a:bodyPr vert="horz" lIns="68580" tIns="34290" rIns="68580" bIns="34290" rtlCol="0" anchor="ctr">
            <a:normAutofit/>
          </a:bodyPr>
          <a:lstStyle/>
          <a:p>
            <a:r>
              <a:rPr lang="en-US" kern="1200">
                <a:solidFill>
                  <a:schemeClr val="tx1"/>
                </a:solidFill>
                <a:latin typeface="+mj-lt"/>
                <a:ea typeface="+mj-ea"/>
                <a:cs typeface="+mj-cs"/>
              </a:rPr>
              <a:t>Oracle Cloud Infrastructure</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603504" y="1515618"/>
            <a:ext cx="3807068" cy="3113532"/>
          </a:xfrm>
        </p:spPr>
        <p:txBody>
          <a:bodyPr vert="horz" lIns="68580" tIns="34290" rIns="68580" bIns="34290" rtlCol="0">
            <a:normAutofit/>
          </a:bodyPr>
          <a:lstStyle/>
          <a:p>
            <a:r>
              <a:rPr lang="en-US" sz="1500"/>
              <a:t>Generation 2 Cloud</a:t>
            </a:r>
          </a:p>
          <a:p>
            <a:r>
              <a:rPr lang="en-US" sz="1500"/>
              <a:t>Main themes:</a:t>
            </a:r>
          </a:p>
          <a:p>
            <a:pPr lvl="1"/>
            <a:r>
              <a:rPr lang="en-US" sz="1500"/>
              <a:t>Competitive Pricing</a:t>
            </a:r>
          </a:p>
          <a:p>
            <a:pPr lvl="1"/>
            <a:r>
              <a:rPr lang="en-US" sz="1500"/>
              <a:t>Secure by Design</a:t>
            </a:r>
          </a:p>
          <a:p>
            <a:pPr lvl="1"/>
            <a:r>
              <a:rPr lang="en-US" sz="1500"/>
              <a:t>Open</a:t>
            </a:r>
          </a:p>
          <a:p>
            <a:pPr lvl="1"/>
            <a:r>
              <a:rPr lang="en-US" sz="1500"/>
              <a:t>Enterprise (Technology)</a:t>
            </a:r>
          </a:p>
          <a:p>
            <a:r>
              <a:rPr lang="en-US" sz="1500"/>
              <a:t>Trials – 30 days, $300 credits</a:t>
            </a:r>
          </a:p>
          <a:p>
            <a:r>
              <a:rPr lang="en-US" sz="1500" i="1"/>
              <a:t>A</a:t>
            </a:r>
            <a:r>
              <a:rPr lang="en-US" sz="1500"/>
              <a:t>n always-free tier</a:t>
            </a:r>
          </a:p>
          <a:p>
            <a:pPr lvl="1"/>
            <a:r>
              <a:rPr lang="en-US" sz="1500"/>
              <a:t>With Autonomous Database and </a:t>
            </a:r>
            <a:br>
              <a:rPr lang="en-US" sz="1500"/>
            </a:br>
            <a:r>
              <a:rPr lang="en-US" sz="1500"/>
              <a:t>Autonomous Data Warehouse</a:t>
            </a:r>
          </a:p>
          <a:p>
            <a:pPr lvl="1"/>
            <a:endParaRPr lang="en-US" sz="1500"/>
          </a:p>
        </p:txBody>
      </p:sp>
    </p:spTree>
    <p:extLst>
      <p:ext uri="{BB962C8B-B14F-4D97-AF65-F5344CB8AC3E}">
        <p14:creationId xmlns:p14="http://schemas.microsoft.com/office/powerpoint/2010/main" val="2325461510"/>
      </p:ext>
    </p:extLst>
  </p:cSld>
  <p:clrMapOvr>
    <a:overrideClrMapping bg1="dk1" tx1="lt1" bg2="dk2" tx2="lt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2"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6"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4"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624751" y="336190"/>
            <a:ext cx="7890527" cy="994172"/>
          </a:xfrm>
        </p:spPr>
        <p:txBody>
          <a:bodyPr vert="horz" lIns="68580" tIns="34290" rIns="68580" bIns="34290" rtlCol="0" anchor="ctr">
            <a:normAutofit/>
          </a:bodyPr>
          <a:lstStyle/>
          <a:p>
            <a:r>
              <a:rPr lang="en-US" kern="1200">
                <a:solidFill>
                  <a:schemeClr val="tx1"/>
                </a:solidFill>
                <a:latin typeface="+mj-lt"/>
                <a:ea typeface="+mj-ea"/>
                <a:cs typeface="+mj-cs"/>
              </a:rPr>
              <a:t>Oracle Cloud Infrastructure – Always Free Tier</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628651" y="1643856"/>
            <a:ext cx="3702050" cy="2988866"/>
          </a:xfrm>
        </p:spPr>
        <p:txBody>
          <a:bodyPr vert="horz" lIns="68580" tIns="34290" rIns="68580" bIns="34290" rtlCol="0">
            <a:normAutofit/>
          </a:bodyPr>
          <a:lstStyle/>
          <a:p>
            <a:r>
              <a:rPr lang="en-US" sz="1500"/>
              <a:t>Always Free Tier</a:t>
            </a:r>
          </a:p>
          <a:p>
            <a:pPr lvl="1"/>
            <a:r>
              <a:rPr lang="en-US" sz="1500"/>
              <a:t>Autonomous Database/Data Warehouse (two instances)</a:t>
            </a:r>
          </a:p>
          <a:p>
            <a:pPr lvl="1"/>
            <a:r>
              <a:rPr lang="en-US" sz="1500"/>
              <a:t>Compute VMs (two instances)</a:t>
            </a:r>
          </a:p>
          <a:p>
            <a:pPr lvl="1"/>
            <a:r>
              <a:rPr lang="en-US" sz="1500"/>
              <a:t>Block, Object and Archive Storage</a:t>
            </a:r>
          </a:p>
          <a:p>
            <a:pPr lvl="1"/>
            <a:r>
              <a:rPr lang="en-US" sz="1500"/>
              <a:t>Load Balancer and Data Egress</a:t>
            </a:r>
          </a:p>
          <a:p>
            <a:pPr lvl="1"/>
            <a:r>
              <a:rPr lang="en-US" sz="1500"/>
              <a:t>Monitoring and Notifications</a:t>
            </a:r>
          </a:p>
          <a:p>
            <a:pPr lvl="1"/>
            <a:endParaRPr lang="en-US" sz="1500"/>
          </a:p>
        </p:txBody>
      </p:sp>
      <p:pic>
        <p:nvPicPr>
          <p:cNvPr id="5" name="Picture 4">
            <a:extLst>
              <a:ext uri="{FF2B5EF4-FFF2-40B4-BE49-F238E27FC236}">
                <a16:creationId xmlns:a16="http://schemas.microsoft.com/office/drawing/2014/main" id="{3649B17D-E8FA-4D3B-A401-226D5CA85DC8}"/>
              </a:ext>
            </a:extLst>
          </p:cNvPr>
          <p:cNvPicPr>
            <a:picLocks noChangeAspect="1"/>
          </p:cNvPicPr>
          <p:nvPr/>
        </p:nvPicPr>
        <p:blipFill>
          <a:blip r:embed="rId2"/>
          <a:stretch>
            <a:fillRect/>
          </a:stretch>
        </p:blipFill>
        <p:spPr>
          <a:xfrm>
            <a:off x="2273835" y="3515679"/>
            <a:ext cx="6653658" cy="1430536"/>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DDBE2468-7005-41A3-BD56-2FF55F1710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688323171"/>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454039" y="5203729"/>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821452"/>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97170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577002" y="534092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616326" y="55308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727933" y="5352986"/>
            <a:ext cx="604457" cy="906897"/>
            <a:chOff x="5792301" y="1481549"/>
            <a:chExt cx="805942" cy="1209195"/>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2968865" y="5396626"/>
            <a:ext cx="677435" cy="727283"/>
            <a:chOff x="3406274" y="1436411"/>
            <a:chExt cx="903246" cy="969711"/>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5584477" y="5373286"/>
            <a:ext cx="604457" cy="681633"/>
            <a:chOff x="2558095" y="3775928"/>
            <a:chExt cx="805942" cy="908843"/>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1848399" y="5403473"/>
            <a:ext cx="604457" cy="621257"/>
            <a:chOff x="3598123" y="4996609"/>
            <a:chExt cx="805942" cy="828343"/>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8174370" y="5339543"/>
            <a:ext cx="677903" cy="749119"/>
            <a:chOff x="6219361" y="4416079"/>
            <a:chExt cx="903871" cy="998824"/>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6704943" y="5203729"/>
            <a:ext cx="953417" cy="1020745"/>
            <a:chOff x="322504" y="1084396"/>
            <a:chExt cx="1271222" cy="1360993"/>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821452"/>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695031" y="6562130"/>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4162309" y="5249480"/>
            <a:ext cx="906158" cy="906158"/>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817095" y="5685491"/>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91" name="Rectangle: Rounded Corners 290">
            <a:extLst>
              <a:ext uri="{FF2B5EF4-FFF2-40B4-BE49-F238E27FC236}">
                <a16:creationId xmlns:a16="http://schemas.microsoft.com/office/drawing/2014/main" id="{9E922158-CEE3-4826-9268-31B15D2E9B0C}"/>
              </a:ext>
            </a:extLst>
          </p:cNvPr>
          <p:cNvSpPr/>
          <p:nvPr/>
        </p:nvSpPr>
        <p:spPr>
          <a:xfrm>
            <a:off x="2695235"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cxnSp>
        <p:nvCxnSpPr>
          <p:cNvPr id="169" name="Connector: Elbow 168">
            <a:extLst>
              <a:ext uri="{FF2B5EF4-FFF2-40B4-BE49-F238E27FC236}">
                <a16:creationId xmlns:a16="http://schemas.microsoft.com/office/drawing/2014/main" id="{8DE483DD-FDE7-4932-8D32-5167E5B58A73}"/>
              </a:ext>
            </a:extLst>
          </p:cNvPr>
          <p:cNvCxnSpPr>
            <a:stCxn id="9" idx="3"/>
            <a:endCxn id="8" idx="1"/>
          </p:cNvCxnSpPr>
          <p:nvPr/>
        </p:nvCxnSpPr>
        <p:spPr>
          <a:xfrm flipV="1">
            <a:off x="2429913" y="1527730"/>
            <a:ext cx="1852394" cy="1067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Arrow: Right 169">
            <a:extLst>
              <a:ext uri="{FF2B5EF4-FFF2-40B4-BE49-F238E27FC236}">
                <a16:creationId xmlns:a16="http://schemas.microsoft.com/office/drawing/2014/main" id="{98704EBB-F17C-4763-974C-4EC3879FF1D0}"/>
              </a:ext>
            </a:extLst>
          </p:cNvPr>
          <p:cNvSpPr/>
          <p:nvPr/>
        </p:nvSpPr>
        <p:spPr>
          <a:xfrm>
            <a:off x="727933" y="2221108"/>
            <a:ext cx="1211964" cy="716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a:p>
        </p:txBody>
      </p:sp>
      <p:cxnSp>
        <p:nvCxnSpPr>
          <p:cNvPr id="293" name="Connector: Elbow 292">
            <a:extLst>
              <a:ext uri="{FF2B5EF4-FFF2-40B4-BE49-F238E27FC236}">
                <a16:creationId xmlns:a16="http://schemas.microsoft.com/office/drawing/2014/main" id="{43224727-F6A2-4B09-B27A-19D032C33D5C}"/>
              </a:ext>
            </a:extLst>
          </p:cNvPr>
          <p:cNvCxnSpPr>
            <a:endCxn id="13" idx="1"/>
          </p:cNvCxnSpPr>
          <p:nvPr/>
        </p:nvCxnSpPr>
        <p:spPr>
          <a:xfrm>
            <a:off x="5971329" y="1406747"/>
            <a:ext cx="1162287" cy="342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A9B5AB0D-BA83-4C1A-8C45-F3C2BECAC63A}"/>
              </a:ext>
            </a:extLst>
          </p:cNvPr>
          <p:cNvCxnSpPr>
            <a:stCxn id="13" idx="0"/>
            <a:endCxn id="8" idx="0"/>
          </p:cNvCxnSpPr>
          <p:nvPr/>
        </p:nvCxnSpPr>
        <p:spPr>
          <a:xfrm rot="16200000" flipV="1">
            <a:off x="6257274" y="54375"/>
            <a:ext cx="221917" cy="2482828"/>
          </a:xfrm>
          <a:prstGeom prst="bentConnector3">
            <a:avLst>
              <a:gd name="adj1" fmla="val 1772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Connector: Elbow 296">
            <a:extLst>
              <a:ext uri="{FF2B5EF4-FFF2-40B4-BE49-F238E27FC236}">
                <a16:creationId xmlns:a16="http://schemas.microsoft.com/office/drawing/2014/main" id="{77D63F56-199C-484C-9391-FB75D58A1791}"/>
              </a:ext>
            </a:extLst>
          </p:cNvPr>
          <p:cNvCxnSpPr>
            <a:cxnSpLocks/>
            <a:endCxn id="12" idx="1"/>
          </p:cNvCxnSpPr>
          <p:nvPr/>
        </p:nvCxnSpPr>
        <p:spPr>
          <a:xfrm>
            <a:off x="5307580" y="1878209"/>
            <a:ext cx="1852392" cy="685799"/>
          </a:xfrm>
          <a:prstGeom prst="bentConnector3">
            <a:avLst>
              <a:gd name="adj1" fmla="val -6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9" name="Connector: Elbow 298">
            <a:extLst>
              <a:ext uri="{FF2B5EF4-FFF2-40B4-BE49-F238E27FC236}">
                <a16:creationId xmlns:a16="http://schemas.microsoft.com/office/drawing/2014/main" id="{FCA1DB05-5B61-4502-912C-C2091802F0E6}"/>
              </a:ext>
            </a:extLst>
          </p:cNvPr>
          <p:cNvCxnSpPr>
            <a:cxnSpLocks/>
            <a:stCxn id="8" idx="2"/>
            <a:endCxn id="11" idx="1"/>
          </p:cNvCxnSpPr>
          <p:nvPr/>
        </p:nvCxnSpPr>
        <p:spPr>
          <a:xfrm rot="16200000" flipH="1">
            <a:off x="5389526" y="1607922"/>
            <a:ext cx="1507737" cy="20331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6" name="Rectangle: Rounded Corners 305">
            <a:extLst>
              <a:ext uri="{FF2B5EF4-FFF2-40B4-BE49-F238E27FC236}">
                <a16:creationId xmlns:a16="http://schemas.microsoft.com/office/drawing/2014/main" id="{4F282A45-72E4-4A27-8A8E-AD27584F9407}"/>
              </a:ext>
            </a:extLst>
          </p:cNvPr>
          <p:cNvSpPr/>
          <p:nvPr/>
        </p:nvSpPr>
        <p:spPr>
          <a:xfrm>
            <a:off x="-958545" y="225200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3" name="Title 2">
            <a:extLst>
              <a:ext uri="{FF2B5EF4-FFF2-40B4-BE49-F238E27FC236}">
                <a16:creationId xmlns:a16="http://schemas.microsoft.com/office/drawing/2014/main" id="{808A6CE9-1597-4CA8-AC17-173871FA4AFA}"/>
              </a:ext>
            </a:extLst>
          </p:cNvPr>
          <p:cNvSpPr>
            <a:spLocks noGrp="1"/>
          </p:cNvSpPr>
          <p:nvPr>
            <p:ph type="title"/>
          </p:nvPr>
        </p:nvSpPr>
        <p:spPr/>
        <p:txBody>
          <a:bodyPr/>
          <a:lstStyle/>
          <a:p>
            <a:r>
              <a:rPr lang="nl-NL" dirty="0"/>
              <a:t>OCI Services for Cloud Native Application Development</a:t>
            </a:r>
            <a:endParaRPr lang="en-NL" dirty="0"/>
          </a:p>
        </p:txBody>
      </p:sp>
      <p:sp>
        <p:nvSpPr>
          <p:cNvPr id="4" name="Content Placeholder 3">
            <a:extLst>
              <a:ext uri="{FF2B5EF4-FFF2-40B4-BE49-F238E27FC236}">
                <a16:creationId xmlns:a16="http://schemas.microsoft.com/office/drawing/2014/main" id="{7FDD7FB5-8F44-4F15-9150-7186BE231104}"/>
              </a:ext>
            </a:extLst>
          </p:cNvPr>
          <p:cNvSpPr>
            <a:spLocks noGrp="1"/>
          </p:cNvSpPr>
          <p:nvPr>
            <p:ph idx="1"/>
          </p:nvPr>
        </p:nvSpPr>
        <p:spPr/>
        <p:txBody>
          <a:bodyPr/>
          <a:lstStyle/>
          <a:p>
            <a:endParaRPr lang="en-NL"/>
          </a:p>
        </p:txBody>
      </p:sp>
      <p:sp>
        <p:nvSpPr>
          <p:cNvPr id="5" name="Footer Placeholder 4">
            <a:extLst>
              <a:ext uri="{FF2B5EF4-FFF2-40B4-BE49-F238E27FC236}">
                <a16:creationId xmlns:a16="http://schemas.microsoft.com/office/drawing/2014/main" id="{60166E25-AED2-48A8-97B5-010BA0750D29}"/>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0" name="!vb">
            <a:extLst>
              <a:ext uri="{FF2B5EF4-FFF2-40B4-BE49-F238E27FC236}">
                <a16:creationId xmlns:a16="http://schemas.microsoft.com/office/drawing/2014/main" id="{3B7A5BEE-6B2E-4212-B94E-69E2D1D46935}"/>
              </a:ext>
            </a:extLst>
          </p:cNvPr>
          <p:cNvSpPr/>
          <p:nvPr/>
        </p:nvSpPr>
        <p:spPr>
          <a:xfrm>
            <a:off x="-961580" y="315447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Visual Builder</a:t>
            </a:r>
            <a:endParaRPr lang="en-NL" sz="1050" dirty="0"/>
          </a:p>
        </p:txBody>
      </p:sp>
    </p:spTree>
    <p:extLst>
      <p:ext uri="{BB962C8B-B14F-4D97-AF65-F5344CB8AC3E}">
        <p14:creationId xmlns:p14="http://schemas.microsoft.com/office/powerpoint/2010/main" val="2410753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P spid="17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loud 17">
            <a:extLst>
              <a:ext uri="{FF2B5EF4-FFF2-40B4-BE49-F238E27FC236}">
                <a16:creationId xmlns:a16="http://schemas.microsoft.com/office/drawing/2014/main" id="{EC2432A4-E710-495B-9EC8-757AEB7BF652}"/>
              </a:ext>
            </a:extLst>
          </p:cNvPr>
          <p:cNvSpPr/>
          <p:nvPr/>
        </p:nvSpPr>
        <p:spPr>
          <a:xfrm>
            <a:off x="1129551" y="4237800"/>
            <a:ext cx="5199529" cy="504000"/>
          </a:xfrm>
          <a:prstGeom prst="cloud">
            <a:avLst/>
          </a:prstGeom>
          <a:solidFill>
            <a:schemeClr val="bg1">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nl-NL" dirty="0"/>
              <a:t>IaaS</a:t>
            </a:r>
            <a:endParaRPr lang="en-NL" dirty="0"/>
          </a:p>
        </p:txBody>
      </p:sp>
      <p:sp>
        <p:nvSpPr>
          <p:cNvPr id="6" name="Cloud 5">
            <a:extLst>
              <a:ext uri="{FF2B5EF4-FFF2-40B4-BE49-F238E27FC236}">
                <a16:creationId xmlns:a16="http://schemas.microsoft.com/office/drawing/2014/main" id="{C3CAD902-476B-4B26-A9AD-F504ABE78232}"/>
              </a:ext>
            </a:extLst>
          </p:cNvPr>
          <p:cNvSpPr/>
          <p:nvPr/>
        </p:nvSpPr>
        <p:spPr>
          <a:xfrm>
            <a:off x="1057833" y="3553130"/>
            <a:ext cx="5199529" cy="85164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nl-NL"/>
              <a:t>PaaS</a:t>
            </a:r>
            <a:endParaRPr lang="en-NL" dirty="0"/>
          </a:p>
        </p:txBody>
      </p:sp>
      <p:sp>
        <p:nvSpPr>
          <p:cNvPr id="32" name="Cloud 31">
            <a:extLst>
              <a:ext uri="{FF2B5EF4-FFF2-40B4-BE49-F238E27FC236}">
                <a16:creationId xmlns:a16="http://schemas.microsoft.com/office/drawing/2014/main" id="{9F9D000B-5476-4B75-8FAB-57C0D00B5FDE}"/>
              </a:ext>
            </a:extLst>
          </p:cNvPr>
          <p:cNvSpPr/>
          <p:nvPr/>
        </p:nvSpPr>
        <p:spPr>
          <a:xfrm>
            <a:off x="3543543" y="3142754"/>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Cloud Native Application</a:t>
            </a:r>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17" name="Oval 16">
            <a:extLst>
              <a:ext uri="{FF2B5EF4-FFF2-40B4-BE49-F238E27FC236}">
                <a16:creationId xmlns:a16="http://schemas.microsoft.com/office/drawing/2014/main" id="{727A261F-240E-4EFE-8D17-E05055C7BC85}"/>
              </a:ext>
            </a:extLst>
          </p:cNvPr>
          <p:cNvSpPr/>
          <p:nvPr/>
        </p:nvSpPr>
        <p:spPr>
          <a:xfrm>
            <a:off x="224116" y="792000"/>
            <a:ext cx="7674284" cy="2922187"/>
          </a:xfrm>
          <a:custGeom>
            <a:avLst/>
            <a:gdLst>
              <a:gd name="connsiteX0" fmla="*/ 0 w 7674284"/>
              <a:gd name="connsiteY0" fmla="*/ 1461094 h 2922187"/>
              <a:gd name="connsiteX1" fmla="*/ 3837142 w 7674284"/>
              <a:gd name="connsiteY1" fmla="*/ 0 h 2922187"/>
              <a:gd name="connsiteX2" fmla="*/ 7674284 w 7674284"/>
              <a:gd name="connsiteY2" fmla="*/ 1461094 h 2922187"/>
              <a:gd name="connsiteX3" fmla="*/ 3837142 w 7674284"/>
              <a:gd name="connsiteY3" fmla="*/ 2922188 h 2922187"/>
              <a:gd name="connsiteX4" fmla="*/ 0 w 7674284"/>
              <a:gd name="connsiteY4" fmla="*/ 1461094 h 2922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284" h="2922187" extrusionOk="0">
                <a:moveTo>
                  <a:pt x="0" y="1461094"/>
                </a:moveTo>
                <a:cubicBezTo>
                  <a:pt x="-48398" y="973028"/>
                  <a:pt x="1773154" y="-176396"/>
                  <a:pt x="3837142" y="0"/>
                </a:cubicBezTo>
                <a:cubicBezTo>
                  <a:pt x="6089296" y="-23784"/>
                  <a:pt x="7783007" y="735054"/>
                  <a:pt x="7674284" y="1461094"/>
                </a:cubicBezTo>
                <a:cubicBezTo>
                  <a:pt x="7511842" y="1993796"/>
                  <a:pt x="5940733" y="3041834"/>
                  <a:pt x="3837142" y="2922188"/>
                </a:cubicBezTo>
                <a:cubicBezTo>
                  <a:pt x="1543870" y="2967339"/>
                  <a:pt x="28298" y="2297561"/>
                  <a:pt x="0" y="1461094"/>
                </a:cubicBezTo>
                <a:close/>
              </a:path>
            </a:pathLst>
          </a:custGeom>
          <a:noFill/>
          <a:ln w="28575">
            <a:solidFill>
              <a:schemeClr val="tx2">
                <a:lumMod val="60000"/>
                <a:lumOff val="40000"/>
              </a:schemeClr>
            </a:solidFill>
            <a:extLst>
              <a:ext uri="{C807C97D-BFC1-408E-A445-0C87EB9F89A2}">
                <ask:lineSketchStyleProps xmlns:ask="http://schemas.microsoft.com/office/drawing/2018/sketchyshapes" sd="356730193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Cloud 21">
            <a:extLst>
              <a:ext uri="{FF2B5EF4-FFF2-40B4-BE49-F238E27FC236}">
                <a16:creationId xmlns:a16="http://schemas.microsoft.com/office/drawing/2014/main" id="{30F684B7-D71A-4B43-936B-5FEF9B2B8FD6}"/>
              </a:ext>
            </a:extLst>
          </p:cNvPr>
          <p:cNvSpPr/>
          <p:nvPr/>
        </p:nvSpPr>
        <p:spPr>
          <a:xfrm>
            <a:off x="4591480" y="2819005"/>
            <a:ext cx="1237129" cy="247808"/>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3" name="Cloud 22">
            <a:extLst>
              <a:ext uri="{FF2B5EF4-FFF2-40B4-BE49-F238E27FC236}">
                <a16:creationId xmlns:a16="http://schemas.microsoft.com/office/drawing/2014/main" id="{9073F8E1-5273-4118-BBC9-AC62962346C3}"/>
              </a:ext>
            </a:extLst>
          </p:cNvPr>
          <p:cNvSpPr/>
          <p:nvPr/>
        </p:nvSpPr>
        <p:spPr>
          <a:xfrm>
            <a:off x="2908792" y="1690147"/>
            <a:ext cx="1201270"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4" name="Cloud 23">
            <a:extLst>
              <a:ext uri="{FF2B5EF4-FFF2-40B4-BE49-F238E27FC236}">
                <a16:creationId xmlns:a16="http://schemas.microsoft.com/office/drawing/2014/main" id="{8BFC6407-46C6-403E-802A-0D573021083B}"/>
              </a:ext>
            </a:extLst>
          </p:cNvPr>
          <p:cNvSpPr/>
          <p:nvPr/>
        </p:nvSpPr>
        <p:spPr>
          <a:xfrm rot="21019716">
            <a:off x="1433964" y="1578792"/>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19" name="Rectangle: Rounded Corners 18">
            <a:extLst>
              <a:ext uri="{FF2B5EF4-FFF2-40B4-BE49-F238E27FC236}">
                <a16:creationId xmlns:a16="http://schemas.microsoft.com/office/drawing/2014/main" id="{11532E4C-8729-4068-B18C-CC61D46AD84A}"/>
              </a:ext>
            </a:extLst>
          </p:cNvPr>
          <p:cNvSpPr/>
          <p:nvPr/>
        </p:nvSpPr>
        <p:spPr>
          <a:xfrm rot="20876395">
            <a:off x="1531694" y="1296775"/>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API Gateway</a:t>
            </a:r>
            <a:endParaRPr lang="en-NL" sz="1050" dirty="0">
              <a:solidFill>
                <a:schemeClr val="lt1"/>
              </a:solidFill>
            </a:endParaRPr>
          </a:p>
        </p:txBody>
      </p:sp>
      <p:sp>
        <p:nvSpPr>
          <p:cNvPr id="25" name="Flowchart: Direct Access Storage 24">
            <a:extLst>
              <a:ext uri="{FF2B5EF4-FFF2-40B4-BE49-F238E27FC236}">
                <a16:creationId xmlns:a16="http://schemas.microsoft.com/office/drawing/2014/main" id="{CCEEA22F-4834-4F0D-94A0-14D16A66F206}"/>
              </a:ext>
            </a:extLst>
          </p:cNvPr>
          <p:cNvSpPr/>
          <p:nvPr/>
        </p:nvSpPr>
        <p:spPr>
          <a:xfrm>
            <a:off x="3019120" y="1434597"/>
            <a:ext cx="1019858" cy="372059"/>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Event Hub</a:t>
            </a:r>
            <a:endParaRPr lang="en-NL" sz="1000" dirty="0"/>
          </a:p>
        </p:txBody>
      </p:sp>
      <p:sp>
        <p:nvSpPr>
          <p:cNvPr id="28" name="Cloud 27">
            <a:extLst>
              <a:ext uri="{FF2B5EF4-FFF2-40B4-BE49-F238E27FC236}">
                <a16:creationId xmlns:a16="http://schemas.microsoft.com/office/drawing/2014/main" id="{DA428F48-A676-4616-854B-FD9824EF5BB3}"/>
              </a:ext>
            </a:extLst>
          </p:cNvPr>
          <p:cNvSpPr/>
          <p:nvPr/>
        </p:nvSpPr>
        <p:spPr>
          <a:xfrm>
            <a:off x="2934005" y="2704923"/>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7" name="Cube 26">
            <a:extLst>
              <a:ext uri="{FF2B5EF4-FFF2-40B4-BE49-F238E27FC236}">
                <a16:creationId xmlns:a16="http://schemas.microsoft.com/office/drawing/2014/main" id="{5725709D-1E2D-4499-AB36-45090D108493}"/>
              </a:ext>
            </a:extLst>
          </p:cNvPr>
          <p:cNvSpPr/>
          <p:nvPr/>
        </p:nvSpPr>
        <p:spPr>
          <a:xfrm>
            <a:off x="3126270" y="2484664"/>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Vault</a:t>
            </a:r>
            <a:endParaRPr lang="en-NL" sz="1100" dirty="0"/>
          </a:p>
        </p:txBody>
      </p:sp>
      <p:sp>
        <p:nvSpPr>
          <p:cNvPr id="29" name="Cloud 28">
            <a:extLst>
              <a:ext uri="{FF2B5EF4-FFF2-40B4-BE49-F238E27FC236}">
                <a16:creationId xmlns:a16="http://schemas.microsoft.com/office/drawing/2014/main" id="{AA13AD2C-0F68-43AC-B9AE-577350D4911E}"/>
              </a:ext>
            </a:extLst>
          </p:cNvPr>
          <p:cNvSpPr/>
          <p:nvPr/>
        </p:nvSpPr>
        <p:spPr>
          <a:xfrm>
            <a:off x="1392807" y="2914367"/>
            <a:ext cx="859678" cy="14820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0" name="Flowchart: Magnetic Disk 29">
            <a:extLst>
              <a:ext uri="{FF2B5EF4-FFF2-40B4-BE49-F238E27FC236}">
                <a16:creationId xmlns:a16="http://schemas.microsoft.com/office/drawing/2014/main" id="{5E1DD244-DB21-4877-9E59-DD50572506B5}"/>
              </a:ext>
            </a:extLst>
          </p:cNvPr>
          <p:cNvSpPr/>
          <p:nvPr/>
        </p:nvSpPr>
        <p:spPr>
          <a:xfrm>
            <a:off x="1597143" y="2543976"/>
            <a:ext cx="402777"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1" name="Rectangle: Rounded Corners 30">
            <a:extLst>
              <a:ext uri="{FF2B5EF4-FFF2-40B4-BE49-F238E27FC236}">
                <a16:creationId xmlns:a16="http://schemas.microsoft.com/office/drawing/2014/main" id="{75387B8F-C3F5-4E06-B9A4-21CD1D55C59D}"/>
              </a:ext>
            </a:extLst>
          </p:cNvPr>
          <p:cNvSpPr/>
          <p:nvPr/>
        </p:nvSpPr>
        <p:spPr>
          <a:xfrm>
            <a:off x="1810377" y="1876358"/>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sp>
        <p:nvSpPr>
          <p:cNvPr id="33" name="Cube 32">
            <a:extLst>
              <a:ext uri="{FF2B5EF4-FFF2-40B4-BE49-F238E27FC236}">
                <a16:creationId xmlns:a16="http://schemas.microsoft.com/office/drawing/2014/main" id="{D7094762-DB6A-4CAE-BCE9-486BC01C2776}"/>
              </a:ext>
            </a:extLst>
          </p:cNvPr>
          <p:cNvSpPr/>
          <p:nvPr/>
        </p:nvSpPr>
        <p:spPr>
          <a:xfrm>
            <a:off x="3735808" y="2922495"/>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IAM</a:t>
            </a:r>
            <a:endParaRPr lang="en-NL" sz="1100" dirty="0"/>
          </a:p>
        </p:txBody>
      </p:sp>
      <p:sp>
        <p:nvSpPr>
          <p:cNvPr id="34" name="Cloud 33">
            <a:extLst>
              <a:ext uri="{FF2B5EF4-FFF2-40B4-BE49-F238E27FC236}">
                <a16:creationId xmlns:a16="http://schemas.microsoft.com/office/drawing/2014/main" id="{C4AFA059-C4E9-4F36-8194-A2296CEA321D}"/>
              </a:ext>
            </a:extLst>
          </p:cNvPr>
          <p:cNvSpPr/>
          <p:nvPr/>
        </p:nvSpPr>
        <p:spPr>
          <a:xfrm>
            <a:off x="5193060" y="2191381"/>
            <a:ext cx="1338953"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5" name="Cube 34">
            <a:extLst>
              <a:ext uri="{FF2B5EF4-FFF2-40B4-BE49-F238E27FC236}">
                <a16:creationId xmlns:a16="http://schemas.microsoft.com/office/drawing/2014/main" id="{45D8AACA-57DE-49D0-9ED2-35B2CA984800}"/>
              </a:ext>
            </a:extLst>
          </p:cNvPr>
          <p:cNvSpPr/>
          <p:nvPr/>
        </p:nvSpPr>
        <p:spPr>
          <a:xfrm>
            <a:off x="5391732" y="1872405"/>
            <a:ext cx="1060090" cy="439876"/>
          </a:xfrm>
          <a:prstGeom prst="cube">
            <a:avLst>
              <a:gd name="adj" fmla="val 42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Container Engine</a:t>
            </a:r>
            <a:endParaRPr lang="en-NL" sz="1100" dirty="0"/>
          </a:p>
        </p:txBody>
      </p:sp>
      <p:sp>
        <p:nvSpPr>
          <p:cNvPr id="36" name="Cube 35">
            <a:extLst>
              <a:ext uri="{FF2B5EF4-FFF2-40B4-BE49-F238E27FC236}">
                <a16:creationId xmlns:a16="http://schemas.microsoft.com/office/drawing/2014/main" id="{32CC8783-3A3C-4486-8EC9-BC7A445412C6}"/>
              </a:ext>
            </a:extLst>
          </p:cNvPr>
          <p:cNvSpPr/>
          <p:nvPr/>
        </p:nvSpPr>
        <p:spPr>
          <a:xfrm>
            <a:off x="5564317" y="1567683"/>
            <a:ext cx="636001" cy="439876"/>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Web App</a:t>
            </a:r>
            <a:endParaRPr lang="en-NL" sz="1050" dirty="0"/>
          </a:p>
        </p:txBody>
      </p:sp>
      <p:sp>
        <p:nvSpPr>
          <p:cNvPr id="37" name="Rectangle: Rounded Corners 36">
            <a:extLst>
              <a:ext uri="{FF2B5EF4-FFF2-40B4-BE49-F238E27FC236}">
                <a16:creationId xmlns:a16="http://schemas.microsoft.com/office/drawing/2014/main" id="{7902CD9A-F1ED-4DCE-945C-874198129232}"/>
              </a:ext>
            </a:extLst>
          </p:cNvPr>
          <p:cNvSpPr/>
          <p:nvPr/>
        </p:nvSpPr>
        <p:spPr>
          <a:xfrm>
            <a:off x="4513235" y="1258771"/>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cxnSp>
        <p:nvCxnSpPr>
          <p:cNvPr id="39" name="Straight Arrow Connector 38">
            <a:extLst>
              <a:ext uri="{FF2B5EF4-FFF2-40B4-BE49-F238E27FC236}">
                <a16:creationId xmlns:a16="http://schemas.microsoft.com/office/drawing/2014/main" id="{06EB14A5-3DFE-4A7E-8734-1ECA2908F416}"/>
              </a:ext>
            </a:extLst>
          </p:cNvPr>
          <p:cNvCxnSpPr>
            <a:cxnSpLocks/>
            <a:stCxn id="19" idx="2"/>
            <a:endCxn id="31" idx="0"/>
          </p:cNvCxnSpPr>
          <p:nvPr/>
        </p:nvCxnSpPr>
        <p:spPr>
          <a:xfrm>
            <a:off x="2029044" y="1676859"/>
            <a:ext cx="152213" cy="19949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B2C7B6-E350-4084-82A9-EBEECBA93B87}"/>
              </a:ext>
            </a:extLst>
          </p:cNvPr>
          <p:cNvCxnSpPr>
            <a:stCxn id="31" idx="3"/>
            <a:endCxn id="25" idx="1"/>
          </p:cNvCxnSpPr>
          <p:nvPr/>
        </p:nvCxnSpPr>
        <p:spPr>
          <a:xfrm flipV="1">
            <a:off x="2552136" y="1620627"/>
            <a:ext cx="466984" cy="41882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20B94C-FFE9-4D02-BBDA-33C53F363380}"/>
              </a:ext>
            </a:extLst>
          </p:cNvPr>
          <p:cNvCxnSpPr>
            <a:stCxn id="31" idx="2"/>
            <a:endCxn id="30" idx="1"/>
          </p:cNvCxnSpPr>
          <p:nvPr/>
        </p:nvCxnSpPr>
        <p:spPr>
          <a:xfrm flipH="1">
            <a:off x="1798532" y="2202539"/>
            <a:ext cx="382725" cy="341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08F446C-4D5C-4290-A9F6-1303D822D4D2}"/>
              </a:ext>
            </a:extLst>
          </p:cNvPr>
          <p:cNvCxnSpPr>
            <a:stCxn id="25" idx="4"/>
            <a:endCxn id="37" idx="1"/>
          </p:cNvCxnSpPr>
          <p:nvPr/>
        </p:nvCxnSpPr>
        <p:spPr>
          <a:xfrm flipV="1">
            <a:off x="4038978" y="1421862"/>
            <a:ext cx="474257" cy="198765"/>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D729F52-7CC2-4591-8B08-FACF6D3CF93D}"/>
              </a:ext>
            </a:extLst>
          </p:cNvPr>
          <p:cNvCxnSpPr>
            <a:cxnSpLocks/>
            <a:stCxn id="84" idx="2"/>
          </p:cNvCxnSpPr>
          <p:nvPr/>
        </p:nvCxnSpPr>
        <p:spPr>
          <a:xfrm>
            <a:off x="5080875" y="1582783"/>
            <a:ext cx="472671" cy="13515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6A71C1-F44C-497B-BC22-1D2F2BB97FCC}"/>
              </a:ext>
            </a:extLst>
          </p:cNvPr>
          <p:cNvCxnSpPr>
            <a:cxnSpLocks/>
            <a:stCxn id="36" idx="3"/>
            <a:endCxn id="21" idx="1"/>
          </p:cNvCxnSpPr>
          <p:nvPr/>
        </p:nvCxnSpPr>
        <p:spPr>
          <a:xfrm flipH="1">
            <a:off x="5221939" y="2007559"/>
            <a:ext cx="605394" cy="542878"/>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Arrow: Down 50">
            <a:extLst>
              <a:ext uri="{FF2B5EF4-FFF2-40B4-BE49-F238E27FC236}">
                <a16:creationId xmlns:a16="http://schemas.microsoft.com/office/drawing/2014/main" id="{643B7647-FA73-4313-BB36-A9B7DEF9B9A9}"/>
              </a:ext>
            </a:extLst>
          </p:cNvPr>
          <p:cNvSpPr/>
          <p:nvPr/>
        </p:nvSpPr>
        <p:spPr>
          <a:xfrm rot="18071615">
            <a:off x="508661" y="897755"/>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3" name="Straight Arrow Connector 52">
            <a:extLst>
              <a:ext uri="{FF2B5EF4-FFF2-40B4-BE49-F238E27FC236}">
                <a16:creationId xmlns:a16="http://schemas.microsoft.com/office/drawing/2014/main" id="{C77A1183-402C-454F-8464-5737439AFA7D}"/>
              </a:ext>
            </a:extLst>
          </p:cNvPr>
          <p:cNvCxnSpPr>
            <a:endCxn id="27" idx="2"/>
          </p:cNvCxnSpPr>
          <p:nvPr/>
        </p:nvCxnSpPr>
        <p:spPr>
          <a:xfrm>
            <a:off x="2552197" y="2203102"/>
            <a:ext cx="574073" cy="49087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Cloud 53">
            <a:extLst>
              <a:ext uri="{FF2B5EF4-FFF2-40B4-BE49-F238E27FC236}">
                <a16:creationId xmlns:a16="http://schemas.microsoft.com/office/drawing/2014/main" id="{5A05AA35-2DB7-44B9-9546-23568A6FFD94}"/>
              </a:ext>
            </a:extLst>
          </p:cNvPr>
          <p:cNvSpPr/>
          <p:nvPr/>
        </p:nvSpPr>
        <p:spPr>
          <a:xfrm>
            <a:off x="3516217" y="1053805"/>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5" name="Cube 54">
            <a:extLst>
              <a:ext uri="{FF2B5EF4-FFF2-40B4-BE49-F238E27FC236}">
                <a16:creationId xmlns:a16="http://schemas.microsoft.com/office/drawing/2014/main" id="{0A3DA4E1-546E-4FCF-A0F0-B4FA71B7E6DA}"/>
              </a:ext>
            </a:extLst>
          </p:cNvPr>
          <p:cNvSpPr/>
          <p:nvPr/>
        </p:nvSpPr>
        <p:spPr>
          <a:xfrm>
            <a:off x="3612774" y="833546"/>
            <a:ext cx="698816"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Cache</a:t>
            </a:r>
            <a:endParaRPr lang="en-NL" sz="1100" dirty="0"/>
          </a:p>
        </p:txBody>
      </p:sp>
      <p:cxnSp>
        <p:nvCxnSpPr>
          <p:cNvPr id="57" name="Straight Arrow Connector 56">
            <a:extLst>
              <a:ext uri="{FF2B5EF4-FFF2-40B4-BE49-F238E27FC236}">
                <a16:creationId xmlns:a16="http://schemas.microsoft.com/office/drawing/2014/main" id="{C5C89E50-0373-49FA-8047-EC6239266B3E}"/>
              </a:ext>
            </a:extLst>
          </p:cNvPr>
          <p:cNvCxnSpPr>
            <a:endCxn id="55" idx="4"/>
          </p:cNvCxnSpPr>
          <p:nvPr/>
        </p:nvCxnSpPr>
        <p:spPr>
          <a:xfrm flipH="1" flipV="1">
            <a:off x="4227864" y="1042861"/>
            <a:ext cx="285371" cy="25274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03B0F01-4EBE-4A95-B3FF-A7F17142F560}"/>
              </a:ext>
            </a:extLst>
          </p:cNvPr>
          <p:cNvCxnSpPr>
            <a:cxnSpLocks/>
            <a:stCxn id="36" idx="2"/>
            <a:endCxn id="33" idx="0"/>
          </p:cNvCxnSpPr>
          <p:nvPr/>
        </p:nvCxnSpPr>
        <p:spPr>
          <a:xfrm flipH="1">
            <a:off x="4079225" y="1842606"/>
            <a:ext cx="1485092" cy="10798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Cloud 59">
            <a:extLst>
              <a:ext uri="{FF2B5EF4-FFF2-40B4-BE49-F238E27FC236}">
                <a16:creationId xmlns:a16="http://schemas.microsoft.com/office/drawing/2014/main" id="{BFF93F63-97EB-420B-B451-678E8D167C2F}"/>
              </a:ext>
            </a:extLst>
          </p:cNvPr>
          <p:cNvSpPr/>
          <p:nvPr/>
        </p:nvSpPr>
        <p:spPr>
          <a:xfrm>
            <a:off x="5933571" y="2892138"/>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61" name="Cube 60">
            <a:extLst>
              <a:ext uri="{FF2B5EF4-FFF2-40B4-BE49-F238E27FC236}">
                <a16:creationId xmlns:a16="http://schemas.microsoft.com/office/drawing/2014/main" id="{A0BCC00E-47D2-4EB8-B310-431AE581D602}"/>
              </a:ext>
            </a:extLst>
          </p:cNvPr>
          <p:cNvSpPr/>
          <p:nvPr/>
        </p:nvSpPr>
        <p:spPr>
          <a:xfrm>
            <a:off x="6125836" y="2671879"/>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Mail</a:t>
            </a:r>
            <a:endParaRPr lang="en-NL" sz="1100" dirty="0"/>
          </a:p>
        </p:txBody>
      </p:sp>
      <p:cxnSp>
        <p:nvCxnSpPr>
          <p:cNvPr id="63" name="Straight Arrow Connector 62">
            <a:extLst>
              <a:ext uri="{FF2B5EF4-FFF2-40B4-BE49-F238E27FC236}">
                <a16:creationId xmlns:a16="http://schemas.microsoft.com/office/drawing/2014/main" id="{5329BF7A-EC0E-40D1-B112-E77D2140CBB4}"/>
              </a:ext>
            </a:extLst>
          </p:cNvPr>
          <p:cNvCxnSpPr>
            <a:cxnSpLocks/>
            <a:stCxn id="85" idx="2"/>
            <a:endCxn id="61" idx="0"/>
          </p:cNvCxnSpPr>
          <p:nvPr/>
        </p:nvCxnSpPr>
        <p:spPr>
          <a:xfrm>
            <a:off x="6012643" y="1988249"/>
            <a:ext cx="456610" cy="68363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Cube 65">
            <a:extLst>
              <a:ext uri="{FF2B5EF4-FFF2-40B4-BE49-F238E27FC236}">
                <a16:creationId xmlns:a16="http://schemas.microsoft.com/office/drawing/2014/main" id="{553B9C72-CC18-4099-9665-EAED66D0EB5D}"/>
              </a:ext>
            </a:extLst>
          </p:cNvPr>
          <p:cNvSpPr/>
          <p:nvPr/>
        </p:nvSpPr>
        <p:spPr>
          <a:xfrm>
            <a:off x="1599440" y="3720720"/>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Monitor</a:t>
            </a:r>
            <a:endParaRPr lang="en-NL" sz="1100" dirty="0"/>
          </a:p>
        </p:txBody>
      </p:sp>
      <p:sp>
        <p:nvSpPr>
          <p:cNvPr id="67" name="Cube 66">
            <a:extLst>
              <a:ext uri="{FF2B5EF4-FFF2-40B4-BE49-F238E27FC236}">
                <a16:creationId xmlns:a16="http://schemas.microsoft.com/office/drawing/2014/main" id="{FB241E8D-F554-43BC-85EA-A7F6DCEB1574}"/>
              </a:ext>
            </a:extLst>
          </p:cNvPr>
          <p:cNvSpPr/>
          <p:nvPr/>
        </p:nvSpPr>
        <p:spPr>
          <a:xfrm>
            <a:off x="4931367" y="3798475"/>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Scaling</a:t>
            </a:r>
            <a:endParaRPr lang="en-NL" sz="1100" dirty="0"/>
          </a:p>
        </p:txBody>
      </p:sp>
      <p:cxnSp>
        <p:nvCxnSpPr>
          <p:cNvPr id="75" name="Straight Arrow Connector 74">
            <a:extLst>
              <a:ext uri="{FF2B5EF4-FFF2-40B4-BE49-F238E27FC236}">
                <a16:creationId xmlns:a16="http://schemas.microsoft.com/office/drawing/2014/main" id="{B7C0CA70-46DF-44BA-A08E-29C81323A59C}"/>
              </a:ext>
            </a:extLst>
          </p:cNvPr>
          <p:cNvCxnSpPr>
            <a:stCxn id="73" idx="2"/>
            <a:endCxn id="19" idx="1"/>
          </p:cNvCxnSpPr>
          <p:nvPr/>
        </p:nvCxnSpPr>
        <p:spPr>
          <a:xfrm>
            <a:off x="1042349" y="1469775"/>
            <a:ext cx="499436" cy="1146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6EFC49F-9739-4FC7-AF1B-D6EBC709F0C6}"/>
              </a:ext>
            </a:extLst>
          </p:cNvPr>
          <p:cNvCxnSpPr>
            <a:stCxn id="37" idx="0"/>
          </p:cNvCxnSpPr>
          <p:nvPr/>
        </p:nvCxnSpPr>
        <p:spPr>
          <a:xfrm flipV="1">
            <a:off x="4884115" y="614824"/>
            <a:ext cx="189906" cy="64394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Cube 77">
            <a:extLst>
              <a:ext uri="{FF2B5EF4-FFF2-40B4-BE49-F238E27FC236}">
                <a16:creationId xmlns:a16="http://schemas.microsoft.com/office/drawing/2014/main" id="{0AE7A649-DBBD-45D1-AAC8-AFA5B5EA4591}"/>
              </a:ext>
            </a:extLst>
          </p:cNvPr>
          <p:cNvSpPr/>
          <p:nvPr/>
        </p:nvSpPr>
        <p:spPr>
          <a:xfrm>
            <a:off x="2380348" y="3770362"/>
            <a:ext cx="780908" cy="4559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Alert &amp; </a:t>
            </a:r>
            <a:r>
              <a:rPr lang="nl-NL" sz="1000" dirty="0" err="1"/>
              <a:t>Notify</a:t>
            </a:r>
            <a:endParaRPr lang="en-NL" sz="1000" dirty="0"/>
          </a:p>
        </p:txBody>
      </p:sp>
      <p:sp>
        <p:nvSpPr>
          <p:cNvPr id="79" name="Speech Bubble: Rectangle with Corners Rounded 78">
            <a:extLst>
              <a:ext uri="{FF2B5EF4-FFF2-40B4-BE49-F238E27FC236}">
                <a16:creationId xmlns:a16="http://schemas.microsoft.com/office/drawing/2014/main" id="{0F0705A3-3C31-4D9F-B9A3-D64A9EB67487}"/>
              </a:ext>
            </a:extLst>
          </p:cNvPr>
          <p:cNvSpPr/>
          <p:nvPr/>
        </p:nvSpPr>
        <p:spPr>
          <a:xfrm>
            <a:off x="6841335" y="2357718"/>
            <a:ext cx="2221980" cy="2404901"/>
          </a:xfrm>
          <a:custGeom>
            <a:avLst/>
            <a:gdLst>
              <a:gd name="connsiteX0" fmla="*/ 0 w 2221980"/>
              <a:gd name="connsiteY0" fmla="*/ 370337 h 2404901"/>
              <a:gd name="connsiteX1" fmla="*/ 370337 w 2221980"/>
              <a:gd name="connsiteY1" fmla="*/ 0 h 2404901"/>
              <a:gd name="connsiteX2" fmla="*/ 370330 w 2221980"/>
              <a:gd name="connsiteY2" fmla="*/ 0 h 2404901"/>
              <a:gd name="connsiteX3" fmla="*/ 370330 w 2221980"/>
              <a:gd name="connsiteY3" fmla="*/ 0 h 2404901"/>
              <a:gd name="connsiteX4" fmla="*/ 925825 w 2221980"/>
              <a:gd name="connsiteY4" fmla="*/ 0 h 2404901"/>
              <a:gd name="connsiteX5" fmla="*/ 1360959 w 2221980"/>
              <a:gd name="connsiteY5" fmla="*/ 0 h 2404901"/>
              <a:gd name="connsiteX6" fmla="*/ 1851643 w 2221980"/>
              <a:gd name="connsiteY6" fmla="*/ 0 h 2404901"/>
              <a:gd name="connsiteX7" fmla="*/ 2221980 w 2221980"/>
              <a:gd name="connsiteY7" fmla="*/ 370337 h 2404901"/>
              <a:gd name="connsiteX8" fmla="*/ 2221980 w 2221980"/>
              <a:gd name="connsiteY8" fmla="*/ 886598 h 2404901"/>
              <a:gd name="connsiteX9" fmla="*/ 2221980 w 2221980"/>
              <a:gd name="connsiteY9" fmla="*/ 1402859 h 2404901"/>
              <a:gd name="connsiteX10" fmla="*/ 2221980 w 2221980"/>
              <a:gd name="connsiteY10" fmla="*/ 1402859 h 2404901"/>
              <a:gd name="connsiteX11" fmla="*/ 2221980 w 2221980"/>
              <a:gd name="connsiteY11" fmla="*/ 1691447 h 2404901"/>
              <a:gd name="connsiteX12" fmla="*/ 2221980 w 2221980"/>
              <a:gd name="connsiteY12" fmla="*/ 2004084 h 2404901"/>
              <a:gd name="connsiteX13" fmla="*/ 2221980 w 2221980"/>
              <a:gd name="connsiteY13" fmla="*/ 2034564 h 2404901"/>
              <a:gd name="connsiteX14" fmla="*/ 1851643 w 2221980"/>
              <a:gd name="connsiteY14" fmla="*/ 2404901 h 2404901"/>
              <a:gd name="connsiteX15" fmla="*/ 1397992 w 2221980"/>
              <a:gd name="connsiteY15" fmla="*/ 2404901 h 2404901"/>
              <a:gd name="connsiteX16" fmla="*/ 925825 w 2221980"/>
              <a:gd name="connsiteY16" fmla="*/ 2404901 h 2404901"/>
              <a:gd name="connsiteX17" fmla="*/ 370330 w 2221980"/>
              <a:gd name="connsiteY17" fmla="*/ 2404901 h 2404901"/>
              <a:gd name="connsiteX18" fmla="*/ 370330 w 2221980"/>
              <a:gd name="connsiteY18" fmla="*/ 2404901 h 2404901"/>
              <a:gd name="connsiteX19" fmla="*/ 370337 w 2221980"/>
              <a:gd name="connsiteY19" fmla="*/ 2404901 h 2404901"/>
              <a:gd name="connsiteX20" fmla="*/ 0 w 2221980"/>
              <a:gd name="connsiteY20" fmla="*/ 2034564 h 2404901"/>
              <a:gd name="connsiteX21" fmla="*/ 0 w 2221980"/>
              <a:gd name="connsiteY21" fmla="*/ 2004084 h 2404901"/>
              <a:gd name="connsiteX22" fmla="*/ -384158 w 2221980"/>
              <a:gd name="connsiteY22" fmla="*/ 1806283 h 2404901"/>
              <a:gd name="connsiteX23" fmla="*/ -753251 w 2221980"/>
              <a:gd name="connsiteY23" fmla="*/ 1616238 h 2404901"/>
              <a:gd name="connsiteX24" fmla="*/ -376626 w 2221980"/>
              <a:gd name="connsiteY24" fmla="*/ 1509549 h 2404901"/>
              <a:gd name="connsiteX25" fmla="*/ 0 w 2221980"/>
              <a:gd name="connsiteY25" fmla="*/ 1402859 h 2404901"/>
              <a:gd name="connsiteX26" fmla="*/ 0 w 2221980"/>
              <a:gd name="connsiteY26" fmla="*/ 865948 h 2404901"/>
              <a:gd name="connsiteX27" fmla="*/ 0 w 2221980"/>
              <a:gd name="connsiteY27" fmla="*/ 370337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1980" h="2404901" fill="none" extrusionOk="0">
                <a:moveTo>
                  <a:pt x="0" y="370337"/>
                </a:moveTo>
                <a:cubicBezTo>
                  <a:pt x="10554" y="200992"/>
                  <a:pt x="151123" y="33392"/>
                  <a:pt x="370337" y="0"/>
                </a:cubicBezTo>
                <a:lnTo>
                  <a:pt x="370330" y="0"/>
                </a:lnTo>
                <a:lnTo>
                  <a:pt x="370330" y="0"/>
                </a:lnTo>
                <a:cubicBezTo>
                  <a:pt x="643826" y="-65678"/>
                  <a:pt x="749895" y="36415"/>
                  <a:pt x="925825" y="0"/>
                </a:cubicBezTo>
                <a:cubicBezTo>
                  <a:pt x="1017899" y="-18148"/>
                  <a:pt x="1269719" y="1528"/>
                  <a:pt x="1360959" y="0"/>
                </a:cubicBezTo>
                <a:cubicBezTo>
                  <a:pt x="1452199" y="-1528"/>
                  <a:pt x="1690399" y="26159"/>
                  <a:pt x="1851643" y="0"/>
                </a:cubicBezTo>
                <a:cubicBezTo>
                  <a:pt x="2107284" y="-6516"/>
                  <a:pt x="2228062" y="173023"/>
                  <a:pt x="2221980" y="370337"/>
                </a:cubicBezTo>
                <a:cubicBezTo>
                  <a:pt x="2260073" y="484274"/>
                  <a:pt x="2161957" y="684604"/>
                  <a:pt x="2221980" y="886598"/>
                </a:cubicBezTo>
                <a:cubicBezTo>
                  <a:pt x="2282003" y="1088592"/>
                  <a:pt x="2167316" y="1259462"/>
                  <a:pt x="2221980" y="1402859"/>
                </a:cubicBezTo>
                <a:lnTo>
                  <a:pt x="2221980" y="1402859"/>
                </a:lnTo>
                <a:cubicBezTo>
                  <a:pt x="2228394" y="1500921"/>
                  <a:pt x="2211816" y="1613698"/>
                  <a:pt x="2221980" y="1691447"/>
                </a:cubicBezTo>
                <a:cubicBezTo>
                  <a:pt x="2232144" y="1769196"/>
                  <a:pt x="2198309" y="1902321"/>
                  <a:pt x="2221980" y="2004084"/>
                </a:cubicBezTo>
                <a:cubicBezTo>
                  <a:pt x="2224897" y="2013343"/>
                  <a:pt x="2218496" y="2023687"/>
                  <a:pt x="2221980" y="2034564"/>
                </a:cubicBezTo>
                <a:cubicBezTo>
                  <a:pt x="2230063" y="2251798"/>
                  <a:pt x="2018523" y="2374528"/>
                  <a:pt x="1851643" y="2404901"/>
                </a:cubicBezTo>
                <a:cubicBezTo>
                  <a:pt x="1663376" y="2416769"/>
                  <a:pt x="1496720" y="2388889"/>
                  <a:pt x="1397992" y="2404901"/>
                </a:cubicBezTo>
                <a:cubicBezTo>
                  <a:pt x="1299264" y="2420913"/>
                  <a:pt x="1068421" y="2381419"/>
                  <a:pt x="925825" y="2404901"/>
                </a:cubicBezTo>
                <a:cubicBezTo>
                  <a:pt x="705029" y="2410402"/>
                  <a:pt x="511841" y="2400807"/>
                  <a:pt x="370330" y="2404901"/>
                </a:cubicBezTo>
                <a:lnTo>
                  <a:pt x="370330" y="2404901"/>
                </a:lnTo>
                <a:lnTo>
                  <a:pt x="370337" y="2404901"/>
                </a:lnTo>
                <a:cubicBezTo>
                  <a:pt x="151471" y="2388596"/>
                  <a:pt x="27919" y="2260691"/>
                  <a:pt x="0" y="2034564"/>
                </a:cubicBezTo>
                <a:cubicBezTo>
                  <a:pt x="-851" y="2022974"/>
                  <a:pt x="892" y="2017979"/>
                  <a:pt x="0" y="2004084"/>
                </a:cubicBezTo>
                <a:cubicBezTo>
                  <a:pt x="-133860" y="1959792"/>
                  <a:pt x="-269112" y="1831177"/>
                  <a:pt x="-384158" y="1806283"/>
                </a:cubicBezTo>
                <a:cubicBezTo>
                  <a:pt x="-499204" y="1781389"/>
                  <a:pt x="-596045" y="1652371"/>
                  <a:pt x="-753251" y="1616238"/>
                </a:cubicBezTo>
                <a:cubicBezTo>
                  <a:pt x="-588043" y="1554825"/>
                  <a:pt x="-510847" y="1570033"/>
                  <a:pt x="-376626" y="1509549"/>
                </a:cubicBezTo>
                <a:cubicBezTo>
                  <a:pt x="-242405" y="1449065"/>
                  <a:pt x="-136683" y="1453718"/>
                  <a:pt x="0" y="1402859"/>
                </a:cubicBezTo>
                <a:cubicBezTo>
                  <a:pt x="-19468" y="1195105"/>
                  <a:pt x="11248" y="1053984"/>
                  <a:pt x="0" y="865948"/>
                </a:cubicBezTo>
                <a:cubicBezTo>
                  <a:pt x="-11248" y="677912"/>
                  <a:pt x="11202" y="601287"/>
                  <a:pt x="0" y="370337"/>
                </a:cubicBezTo>
                <a:close/>
              </a:path>
              <a:path w="2221980" h="2404901" stroke="0" extrusionOk="0">
                <a:moveTo>
                  <a:pt x="0" y="370337"/>
                </a:moveTo>
                <a:cubicBezTo>
                  <a:pt x="18824" y="219556"/>
                  <a:pt x="202974" y="-23210"/>
                  <a:pt x="370337" y="0"/>
                </a:cubicBezTo>
                <a:lnTo>
                  <a:pt x="370330" y="0"/>
                </a:lnTo>
                <a:lnTo>
                  <a:pt x="370330" y="0"/>
                </a:lnTo>
                <a:cubicBezTo>
                  <a:pt x="518485" y="-32223"/>
                  <a:pt x="765500" y="36149"/>
                  <a:pt x="925825" y="0"/>
                </a:cubicBezTo>
                <a:cubicBezTo>
                  <a:pt x="1113079" y="-27640"/>
                  <a:pt x="1254749" y="6518"/>
                  <a:pt x="1388734" y="0"/>
                </a:cubicBezTo>
                <a:cubicBezTo>
                  <a:pt x="1522719" y="-6518"/>
                  <a:pt x="1700223" y="13768"/>
                  <a:pt x="1851643" y="0"/>
                </a:cubicBezTo>
                <a:cubicBezTo>
                  <a:pt x="2006757" y="31916"/>
                  <a:pt x="2184405" y="202697"/>
                  <a:pt x="2221980" y="370337"/>
                </a:cubicBezTo>
                <a:cubicBezTo>
                  <a:pt x="2266948" y="483559"/>
                  <a:pt x="2169401" y="760233"/>
                  <a:pt x="2221980" y="896923"/>
                </a:cubicBezTo>
                <a:cubicBezTo>
                  <a:pt x="2274559" y="1033613"/>
                  <a:pt x="2213460" y="1215224"/>
                  <a:pt x="2221980" y="1402859"/>
                </a:cubicBezTo>
                <a:lnTo>
                  <a:pt x="2221980" y="1402859"/>
                </a:lnTo>
                <a:cubicBezTo>
                  <a:pt x="2242568" y="1477258"/>
                  <a:pt x="2205604" y="1625055"/>
                  <a:pt x="2221980" y="1691447"/>
                </a:cubicBezTo>
                <a:cubicBezTo>
                  <a:pt x="2238356" y="1757839"/>
                  <a:pt x="2206507" y="1919931"/>
                  <a:pt x="2221980" y="2004084"/>
                </a:cubicBezTo>
                <a:cubicBezTo>
                  <a:pt x="2223438" y="2018349"/>
                  <a:pt x="2220601" y="2020028"/>
                  <a:pt x="2221980" y="2034564"/>
                </a:cubicBezTo>
                <a:cubicBezTo>
                  <a:pt x="2205660" y="2249801"/>
                  <a:pt x="2037106" y="2461138"/>
                  <a:pt x="1851643" y="2404901"/>
                </a:cubicBezTo>
                <a:cubicBezTo>
                  <a:pt x="1648642" y="2412887"/>
                  <a:pt x="1548713" y="2397691"/>
                  <a:pt x="1388734" y="2404901"/>
                </a:cubicBezTo>
                <a:cubicBezTo>
                  <a:pt x="1228755" y="2412111"/>
                  <a:pt x="1064658" y="2390742"/>
                  <a:pt x="925825" y="2404901"/>
                </a:cubicBezTo>
                <a:cubicBezTo>
                  <a:pt x="657667" y="2427439"/>
                  <a:pt x="504324" y="2343371"/>
                  <a:pt x="370330" y="2404901"/>
                </a:cubicBezTo>
                <a:lnTo>
                  <a:pt x="370330" y="2404901"/>
                </a:lnTo>
                <a:lnTo>
                  <a:pt x="370337" y="2404901"/>
                </a:lnTo>
                <a:cubicBezTo>
                  <a:pt x="136857" y="2413251"/>
                  <a:pt x="-14441" y="2231420"/>
                  <a:pt x="0" y="2034564"/>
                </a:cubicBezTo>
                <a:cubicBezTo>
                  <a:pt x="-1768" y="2024782"/>
                  <a:pt x="1950" y="2011671"/>
                  <a:pt x="0" y="2004084"/>
                </a:cubicBezTo>
                <a:cubicBezTo>
                  <a:pt x="-110019" y="1990149"/>
                  <a:pt x="-244065" y="1861249"/>
                  <a:pt x="-384158" y="1806283"/>
                </a:cubicBezTo>
                <a:cubicBezTo>
                  <a:pt x="-524251" y="1751317"/>
                  <a:pt x="-560795" y="1677866"/>
                  <a:pt x="-753251" y="1616238"/>
                </a:cubicBezTo>
                <a:cubicBezTo>
                  <a:pt x="-630467" y="1554724"/>
                  <a:pt x="-480751" y="1567399"/>
                  <a:pt x="-391691" y="1513816"/>
                </a:cubicBezTo>
                <a:cubicBezTo>
                  <a:pt x="-302631" y="1460233"/>
                  <a:pt x="-75897" y="1441614"/>
                  <a:pt x="0" y="1402859"/>
                </a:cubicBezTo>
                <a:cubicBezTo>
                  <a:pt x="-51972" y="1205016"/>
                  <a:pt x="46055" y="1055492"/>
                  <a:pt x="0" y="896923"/>
                </a:cubicBezTo>
                <a:cubicBezTo>
                  <a:pt x="-46055" y="738354"/>
                  <a:pt x="12071" y="485071"/>
                  <a:pt x="0" y="370337"/>
                </a:cubicBezTo>
                <a:close/>
              </a:path>
            </a:pathLst>
          </a:custGeom>
          <a:solidFill>
            <a:schemeClr val="tx2">
              <a:lumMod val="20000"/>
              <a:lumOff val="8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3900"/>
                      <a:gd name="adj2" fmla="val 1720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Managed</a:t>
            </a:r>
            <a:endParaRPr lang="nl-NL" sz="1100" dirty="0"/>
          </a:p>
          <a:p>
            <a:pPr marL="171450" indent="-171450">
              <a:buFont typeface="Arial" panose="020B0604020202020204" pitchFamily="34" charset="0"/>
              <a:buChar char="•"/>
            </a:pPr>
            <a:r>
              <a:rPr lang="nl-NL" sz="1100" dirty="0"/>
              <a:t>Quick </a:t>
            </a:r>
            <a:r>
              <a:rPr lang="nl-NL" sz="1100" dirty="0" err="1"/>
              <a:t>Provision</a:t>
            </a:r>
            <a:r>
              <a:rPr lang="nl-NL" sz="1100" dirty="0"/>
              <a:t> &amp; </a:t>
            </a:r>
            <a:r>
              <a:rPr lang="nl-NL" sz="1100" dirty="0" err="1"/>
              <a:t>Decommission</a:t>
            </a:r>
            <a:endParaRPr lang="nl-NL" sz="1100" dirty="0"/>
          </a:p>
          <a:p>
            <a:pPr marL="171450" indent="-171450">
              <a:buFont typeface="Arial" panose="020B0604020202020204" pitchFamily="34" charset="0"/>
              <a:buChar char="•"/>
            </a:pPr>
            <a:r>
              <a:rPr lang="nl-NL" sz="1100" dirty="0"/>
              <a:t>Distributed</a:t>
            </a:r>
          </a:p>
          <a:p>
            <a:pPr marL="171450" indent="-171450">
              <a:buFont typeface="Arial" panose="020B0604020202020204" pitchFamily="34" charset="0"/>
              <a:buChar char="•"/>
            </a:pPr>
            <a:r>
              <a:rPr lang="nl-NL" sz="1100" dirty="0" err="1"/>
              <a:t>Automated</a:t>
            </a:r>
            <a:endParaRPr lang="nl-NL" sz="1100" dirty="0"/>
          </a:p>
          <a:p>
            <a:pPr marL="171450" indent="-171450">
              <a:buFont typeface="Arial" panose="020B0604020202020204" pitchFamily="34" charset="0"/>
              <a:buChar char="•"/>
            </a:pPr>
            <a:r>
              <a:rPr lang="nl-NL" sz="1100" dirty="0" err="1"/>
              <a:t>Pay</a:t>
            </a:r>
            <a:r>
              <a:rPr lang="nl-NL" sz="1100" dirty="0"/>
              <a:t> per </a:t>
            </a:r>
            <a:r>
              <a:rPr lang="nl-NL" sz="1100" dirty="0" err="1"/>
              <a:t>use</a:t>
            </a:r>
            <a:r>
              <a:rPr lang="nl-NL" sz="1100" dirty="0"/>
              <a:t>/TCO</a:t>
            </a:r>
          </a:p>
          <a:p>
            <a:pPr marL="171450" indent="-171450">
              <a:buFont typeface="Arial" panose="020B0604020202020204" pitchFamily="34" charset="0"/>
              <a:buChar char="•"/>
            </a:pPr>
            <a:r>
              <a:rPr lang="nl-NL" sz="1100" dirty="0" err="1"/>
              <a:t>Vendor</a:t>
            </a:r>
            <a:r>
              <a:rPr lang="nl-NL" sz="1100" dirty="0"/>
              <a:t> takes </a:t>
            </a:r>
            <a:r>
              <a:rPr lang="nl-NL" sz="1100" dirty="0" err="1"/>
              <a:t>runtime</a:t>
            </a:r>
            <a:r>
              <a:rPr lang="nl-NL" sz="1100" dirty="0"/>
              <a:t> </a:t>
            </a:r>
            <a:r>
              <a:rPr lang="nl-NL" sz="1100" dirty="0" err="1"/>
              <a:t>responsibility</a:t>
            </a:r>
            <a:endParaRPr lang="nl-NL" sz="1100" dirty="0"/>
          </a:p>
          <a:p>
            <a:pPr marL="171450" indent="-171450">
              <a:buFont typeface="Arial" panose="020B0604020202020204" pitchFamily="34" charset="0"/>
              <a:buChar char="•"/>
            </a:pPr>
            <a:r>
              <a:rPr lang="nl-NL" sz="1100" dirty="0"/>
              <a:t>Enterprise </a:t>
            </a:r>
            <a:r>
              <a:rPr lang="nl-NL" sz="1100" dirty="0" err="1"/>
              <a:t>grade</a:t>
            </a:r>
            <a:r>
              <a:rPr lang="nl-NL" sz="1100" dirty="0"/>
              <a:t> platform </a:t>
            </a:r>
            <a:r>
              <a:rPr lang="nl-NL" sz="1100" dirty="0" err="1"/>
              <a:t>accessible</a:t>
            </a:r>
            <a:r>
              <a:rPr lang="nl-NL" sz="1100" dirty="0"/>
              <a:t> </a:t>
            </a:r>
            <a:r>
              <a:rPr lang="nl-NL" sz="1100" dirty="0" err="1"/>
              <a:t>to</a:t>
            </a:r>
            <a:r>
              <a:rPr lang="nl-NL" sz="1100" dirty="0"/>
              <a:t> startups</a:t>
            </a:r>
          </a:p>
          <a:p>
            <a:pPr marL="171450" indent="-171450">
              <a:buFont typeface="Arial" panose="020B0604020202020204" pitchFamily="34" charset="0"/>
              <a:buChar char="•"/>
            </a:pPr>
            <a:r>
              <a:rPr lang="nl-NL" sz="1100" dirty="0"/>
              <a:t>Rapid </a:t>
            </a:r>
            <a:r>
              <a:rPr lang="nl-NL" sz="1100" dirty="0" err="1"/>
              <a:t>Innovation</a:t>
            </a:r>
            <a:endParaRPr lang="nl-NL" sz="1100" dirty="0"/>
          </a:p>
          <a:p>
            <a:pPr marL="171450" indent="-171450">
              <a:buFont typeface="Arial" panose="020B0604020202020204" pitchFamily="34" charset="0"/>
              <a:buChar char="•"/>
            </a:pPr>
            <a:r>
              <a:rPr lang="nl-NL" sz="1100" dirty="0"/>
              <a:t>Security &amp; Availability</a:t>
            </a:r>
          </a:p>
          <a:p>
            <a:pPr marL="171450" indent="-171450">
              <a:buFont typeface="Arial" panose="020B0604020202020204" pitchFamily="34" charset="0"/>
              <a:buChar char="•"/>
            </a:pPr>
            <a:r>
              <a:rPr lang="nl-NL" sz="1100" dirty="0" err="1"/>
              <a:t>Scale</a:t>
            </a:r>
            <a:endParaRPr lang="en-NL" sz="1100" dirty="0"/>
          </a:p>
        </p:txBody>
      </p:sp>
      <p:sp>
        <p:nvSpPr>
          <p:cNvPr id="80" name="Cloud 79">
            <a:extLst>
              <a:ext uri="{FF2B5EF4-FFF2-40B4-BE49-F238E27FC236}">
                <a16:creationId xmlns:a16="http://schemas.microsoft.com/office/drawing/2014/main" id="{5C54F5BC-1382-4F7F-AAA0-DB192F55E535}"/>
              </a:ext>
            </a:extLst>
          </p:cNvPr>
          <p:cNvSpPr/>
          <p:nvPr/>
        </p:nvSpPr>
        <p:spPr>
          <a:xfrm rot="19296920">
            <a:off x="572067" y="1381157"/>
            <a:ext cx="1066820" cy="234131"/>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73" name="Rectangle: Rounded Corners 72">
            <a:extLst>
              <a:ext uri="{FF2B5EF4-FFF2-40B4-BE49-F238E27FC236}">
                <a16:creationId xmlns:a16="http://schemas.microsoft.com/office/drawing/2014/main" id="{C11129A5-B9EE-4E67-96A2-80656706B7A7}"/>
              </a:ext>
            </a:extLst>
          </p:cNvPr>
          <p:cNvSpPr/>
          <p:nvPr/>
        </p:nvSpPr>
        <p:spPr>
          <a:xfrm rot="19075368">
            <a:off x="456375" y="1134981"/>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CDN &amp; WAF</a:t>
            </a:r>
            <a:endParaRPr lang="en-NL" sz="1050" dirty="0">
              <a:solidFill>
                <a:schemeClr val="lt1"/>
              </a:solidFill>
            </a:endParaRPr>
          </a:p>
        </p:txBody>
      </p:sp>
      <p:sp>
        <p:nvSpPr>
          <p:cNvPr id="82" name="Cube 81">
            <a:extLst>
              <a:ext uri="{FF2B5EF4-FFF2-40B4-BE49-F238E27FC236}">
                <a16:creationId xmlns:a16="http://schemas.microsoft.com/office/drawing/2014/main" id="{8025675F-2799-49D2-95CA-9B4199CD0A06}"/>
              </a:ext>
            </a:extLst>
          </p:cNvPr>
          <p:cNvSpPr/>
          <p:nvPr/>
        </p:nvSpPr>
        <p:spPr>
          <a:xfrm>
            <a:off x="4060721" y="3960388"/>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Logging</a:t>
            </a:r>
            <a:endParaRPr lang="en-NL" sz="1100" dirty="0"/>
          </a:p>
        </p:txBody>
      </p:sp>
      <p:sp>
        <p:nvSpPr>
          <p:cNvPr id="83" name="Rectangle: Rounded Corners 82">
            <a:extLst>
              <a:ext uri="{FF2B5EF4-FFF2-40B4-BE49-F238E27FC236}">
                <a16:creationId xmlns:a16="http://schemas.microsoft.com/office/drawing/2014/main" id="{20AB3E02-2FA2-47AB-A773-13D0336FD9E9}"/>
              </a:ext>
            </a:extLst>
          </p:cNvPr>
          <p:cNvSpPr/>
          <p:nvPr/>
        </p:nvSpPr>
        <p:spPr>
          <a:xfrm>
            <a:off x="2240986" y="2129166"/>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4" name="Rectangle: Rounded Corners 83">
            <a:extLst>
              <a:ext uri="{FF2B5EF4-FFF2-40B4-BE49-F238E27FC236}">
                <a16:creationId xmlns:a16="http://schemas.microsoft.com/office/drawing/2014/main" id="{A1449EA5-E5ED-4122-AC91-26E290ED7CC1}"/>
              </a:ext>
            </a:extLst>
          </p:cNvPr>
          <p:cNvSpPr/>
          <p:nvPr/>
        </p:nvSpPr>
        <p:spPr>
          <a:xfrm>
            <a:off x="4960546" y="1502877"/>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5" name="Rectangle: Rounded Corners 84">
            <a:extLst>
              <a:ext uri="{FF2B5EF4-FFF2-40B4-BE49-F238E27FC236}">
                <a16:creationId xmlns:a16="http://schemas.microsoft.com/office/drawing/2014/main" id="{400E0B3C-DF06-4636-9BF0-DEF2170DA718}"/>
              </a:ext>
            </a:extLst>
          </p:cNvPr>
          <p:cNvSpPr/>
          <p:nvPr/>
        </p:nvSpPr>
        <p:spPr>
          <a:xfrm>
            <a:off x="5980859" y="1775166"/>
            <a:ext cx="63567" cy="2130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21" name="Flowchart: Magnetic Disk 20">
            <a:extLst>
              <a:ext uri="{FF2B5EF4-FFF2-40B4-BE49-F238E27FC236}">
                <a16:creationId xmlns:a16="http://schemas.microsoft.com/office/drawing/2014/main" id="{8DD448D4-E676-4078-B5D7-FF083B247AA1}"/>
              </a:ext>
            </a:extLst>
          </p:cNvPr>
          <p:cNvSpPr/>
          <p:nvPr/>
        </p:nvSpPr>
        <p:spPr>
          <a:xfrm>
            <a:off x="4849903" y="2550437"/>
            <a:ext cx="744071"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6" name="Cloud 55">
            <a:extLst>
              <a:ext uri="{FF2B5EF4-FFF2-40B4-BE49-F238E27FC236}">
                <a16:creationId xmlns:a16="http://schemas.microsoft.com/office/drawing/2014/main" id="{EDA188B8-9E6B-4D73-B067-89EC51C8A475}"/>
              </a:ext>
            </a:extLst>
          </p:cNvPr>
          <p:cNvSpPr/>
          <p:nvPr/>
        </p:nvSpPr>
        <p:spPr>
          <a:xfrm rot="1500463">
            <a:off x="6161621" y="1572865"/>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8" name="Rectangle: Rounded Corners 57">
            <a:extLst>
              <a:ext uri="{FF2B5EF4-FFF2-40B4-BE49-F238E27FC236}">
                <a16:creationId xmlns:a16="http://schemas.microsoft.com/office/drawing/2014/main" id="{B3618F2D-013A-4E56-A759-8679C3F05ED5}"/>
              </a:ext>
            </a:extLst>
          </p:cNvPr>
          <p:cNvSpPr/>
          <p:nvPr/>
        </p:nvSpPr>
        <p:spPr>
          <a:xfrm rot="1626340">
            <a:off x="6366030" y="1317498"/>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SaaS</a:t>
            </a:r>
            <a:endParaRPr lang="en-NL" sz="1050" dirty="0">
              <a:solidFill>
                <a:schemeClr val="lt1"/>
              </a:solidFill>
            </a:endParaRPr>
          </a:p>
        </p:txBody>
      </p:sp>
      <p:cxnSp>
        <p:nvCxnSpPr>
          <p:cNvPr id="16" name="Straight Arrow Connector 15">
            <a:extLst>
              <a:ext uri="{FF2B5EF4-FFF2-40B4-BE49-F238E27FC236}">
                <a16:creationId xmlns:a16="http://schemas.microsoft.com/office/drawing/2014/main" id="{5E6B71EC-99A4-42BC-945C-51DBBADBB03D}"/>
              </a:ext>
            </a:extLst>
          </p:cNvPr>
          <p:cNvCxnSpPr>
            <a:stCxn id="37" idx="3"/>
            <a:endCxn id="58" idx="1"/>
          </p:cNvCxnSpPr>
          <p:nvPr/>
        </p:nvCxnSpPr>
        <p:spPr>
          <a:xfrm flipV="1">
            <a:off x="5254994" y="1301346"/>
            <a:ext cx="1161251" cy="120516"/>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8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6" presetClass="emph" presetSubtype="0" fill="hold" grpId="1" nodeType="clickEffect">
                                  <p:stCondLst>
                                    <p:cond delay="0"/>
                                  </p:stCondLst>
                                  <p:childTnLst>
                                    <p:animScale>
                                      <p:cBhvr>
                                        <p:cTn id="104" dur="2000" fill="hold"/>
                                        <p:tgtEl>
                                          <p:spTgt spid="31"/>
                                        </p:tgtEl>
                                      </p:cBhvr>
                                      <p:by x="150000" y="150000"/>
                                    </p:animScale>
                                  </p:childTnLst>
                                </p:cTn>
                              </p:par>
                              <p:par>
                                <p:cTn id="105" presetID="6" presetClass="emph" presetSubtype="0" fill="hold" grpId="0" nodeType="withEffect">
                                  <p:stCondLst>
                                    <p:cond delay="0"/>
                                  </p:stCondLst>
                                  <p:childTnLst>
                                    <p:animScale>
                                      <p:cBhvr>
                                        <p:cTn id="106" dur="2000" fill="hold"/>
                                        <p:tgtEl>
                                          <p:spTgt spid="37"/>
                                        </p:tgtEl>
                                      </p:cBhvr>
                                      <p:by x="150000" y="150000"/>
                                    </p:animScale>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32" grpId="0" animBg="1"/>
      <p:bldP spid="22" grpId="0" animBg="1"/>
      <p:bldP spid="23" grpId="0" animBg="1"/>
      <p:bldP spid="24" grpId="0" animBg="1"/>
      <p:bldP spid="19" grpId="0" animBg="1"/>
      <p:bldP spid="25" grpId="0" animBg="1"/>
      <p:bldP spid="28" grpId="0" animBg="1"/>
      <p:bldP spid="27" grpId="0" animBg="1"/>
      <p:bldP spid="29" grpId="0" animBg="1"/>
      <p:bldP spid="30" grpId="0" animBg="1"/>
      <p:bldP spid="31" grpId="0" animBg="1"/>
      <p:bldP spid="31" grpId="1" animBg="1"/>
      <p:bldP spid="33" grpId="0" animBg="1"/>
      <p:bldP spid="34" grpId="0" animBg="1"/>
      <p:bldP spid="35" grpId="0" animBg="1"/>
      <p:bldP spid="37" grpId="0" animBg="1"/>
      <p:bldP spid="51" grpId="0" animBg="1"/>
      <p:bldP spid="54" grpId="0" animBg="1"/>
      <p:bldP spid="55" grpId="0" animBg="1"/>
      <p:bldP spid="60" grpId="0" animBg="1"/>
      <p:bldP spid="61" grpId="0" animBg="1"/>
      <p:bldP spid="66" grpId="0" animBg="1"/>
      <p:bldP spid="67" grpId="0" animBg="1"/>
      <p:bldP spid="78" grpId="0" animBg="1"/>
      <p:bldP spid="79" grpId="0" animBg="1"/>
      <p:bldP spid="80" grpId="0" animBg="1"/>
      <p:bldP spid="73" grpId="0" animBg="1"/>
      <p:bldP spid="82" grpId="0" animBg="1"/>
      <p:bldP spid="21" grpId="0" animBg="1"/>
      <p:bldP spid="56" grpId="0" animBg="1"/>
      <p:bldP spid="5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454039" y="5203729"/>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821452"/>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97170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577002" y="5340923"/>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616326" y="55308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727933" y="5352986"/>
            <a:ext cx="604457" cy="906897"/>
            <a:chOff x="5792301" y="1481549"/>
            <a:chExt cx="805942" cy="1209195"/>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2968865" y="5396626"/>
            <a:ext cx="677435" cy="727283"/>
            <a:chOff x="3406274" y="1436411"/>
            <a:chExt cx="903246" cy="969711"/>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5584477" y="5373286"/>
            <a:ext cx="604457" cy="681633"/>
            <a:chOff x="2558095" y="3775928"/>
            <a:chExt cx="805942" cy="908843"/>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1848399" y="5403473"/>
            <a:ext cx="604457" cy="621257"/>
            <a:chOff x="3598123" y="4996609"/>
            <a:chExt cx="805942" cy="828343"/>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8174370" y="5339543"/>
            <a:ext cx="677903" cy="749119"/>
            <a:chOff x="6219361" y="4416079"/>
            <a:chExt cx="903871" cy="998824"/>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6704943" y="5203729"/>
            <a:ext cx="953417" cy="1020745"/>
            <a:chOff x="322504" y="1084396"/>
            <a:chExt cx="1271222" cy="1360993"/>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821452"/>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695031" y="6562130"/>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4162309" y="5249480"/>
            <a:ext cx="906158" cy="906158"/>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817095" y="5685491"/>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91" name="Rectangle: Rounded Corners 290">
            <a:extLst>
              <a:ext uri="{FF2B5EF4-FFF2-40B4-BE49-F238E27FC236}">
                <a16:creationId xmlns:a16="http://schemas.microsoft.com/office/drawing/2014/main" id="{9E922158-CEE3-4826-9268-31B15D2E9B0C}"/>
              </a:ext>
            </a:extLst>
          </p:cNvPr>
          <p:cNvSpPr/>
          <p:nvPr/>
        </p:nvSpPr>
        <p:spPr>
          <a:xfrm>
            <a:off x="2695235"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cxnSp>
        <p:nvCxnSpPr>
          <p:cNvPr id="169" name="Connector: Elbow 168">
            <a:extLst>
              <a:ext uri="{FF2B5EF4-FFF2-40B4-BE49-F238E27FC236}">
                <a16:creationId xmlns:a16="http://schemas.microsoft.com/office/drawing/2014/main" id="{8DE483DD-FDE7-4932-8D32-5167E5B58A73}"/>
              </a:ext>
            </a:extLst>
          </p:cNvPr>
          <p:cNvCxnSpPr>
            <a:stCxn id="9" idx="3"/>
            <a:endCxn id="8" idx="1"/>
          </p:cNvCxnSpPr>
          <p:nvPr/>
        </p:nvCxnSpPr>
        <p:spPr>
          <a:xfrm flipV="1">
            <a:off x="2429913" y="1527730"/>
            <a:ext cx="1852394" cy="106717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Arrow: Right 169">
            <a:extLst>
              <a:ext uri="{FF2B5EF4-FFF2-40B4-BE49-F238E27FC236}">
                <a16:creationId xmlns:a16="http://schemas.microsoft.com/office/drawing/2014/main" id="{98704EBB-F17C-4763-974C-4EC3879FF1D0}"/>
              </a:ext>
            </a:extLst>
          </p:cNvPr>
          <p:cNvSpPr/>
          <p:nvPr/>
        </p:nvSpPr>
        <p:spPr>
          <a:xfrm>
            <a:off x="1170757" y="1809840"/>
            <a:ext cx="733703" cy="716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a:p>
        </p:txBody>
      </p:sp>
      <p:cxnSp>
        <p:nvCxnSpPr>
          <p:cNvPr id="293" name="Connector: Elbow 292">
            <a:extLst>
              <a:ext uri="{FF2B5EF4-FFF2-40B4-BE49-F238E27FC236}">
                <a16:creationId xmlns:a16="http://schemas.microsoft.com/office/drawing/2014/main" id="{43224727-F6A2-4B09-B27A-19D032C33D5C}"/>
              </a:ext>
            </a:extLst>
          </p:cNvPr>
          <p:cNvCxnSpPr>
            <a:endCxn id="13" idx="1"/>
          </p:cNvCxnSpPr>
          <p:nvPr/>
        </p:nvCxnSpPr>
        <p:spPr>
          <a:xfrm>
            <a:off x="5971329" y="1406747"/>
            <a:ext cx="1162287" cy="3429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5" name="Connector: Elbow 294">
            <a:extLst>
              <a:ext uri="{FF2B5EF4-FFF2-40B4-BE49-F238E27FC236}">
                <a16:creationId xmlns:a16="http://schemas.microsoft.com/office/drawing/2014/main" id="{A9B5AB0D-BA83-4C1A-8C45-F3C2BECAC63A}"/>
              </a:ext>
            </a:extLst>
          </p:cNvPr>
          <p:cNvCxnSpPr>
            <a:stCxn id="13" idx="0"/>
            <a:endCxn id="8" idx="0"/>
          </p:cNvCxnSpPr>
          <p:nvPr/>
        </p:nvCxnSpPr>
        <p:spPr>
          <a:xfrm rot="16200000" flipV="1">
            <a:off x="6257274" y="54375"/>
            <a:ext cx="221917" cy="2482828"/>
          </a:xfrm>
          <a:prstGeom prst="bentConnector3">
            <a:avLst>
              <a:gd name="adj1" fmla="val 1772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7" name="Connector: Elbow 296">
            <a:extLst>
              <a:ext uri="{FF2B5EF4-FFF2-40B4-BE49-F238E27FC236}">
                <a16:creationId xmlns:a16="http://schemas.microsoft.com/office/drawing/2014/main" id="{77D63F56-199C-484C-9391-FB75D58A1791}"/>
              </a:ext>
            </a:extLst>
          </p:cNvPr>
          <p:cNvCxnSpPr>
            <a:cxnSpLocks/>
            <a:endCxn id="12" idx="1"/>
          </p:cNvCxnSpPr>
          <p:nvPr/>
        </p:nvCxnSpPr>
        <p:spPr>
          <a:xfrm>
            <a:off x="5307580" y="1878209"/>
            <a:ext cx="1852392" cy="685799"/>
          </a:xfrm>
          <a:prstGeom prst="bentConnector3">
            <a:avLst>
              <a:gd name="adj1" fmla="val -61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9" name="Connector: Elbow 298">
            <a:extLst>
              <a:ext uri="{FF2B5EF4-FFF2-40B4-BE49-F238E27FC236}">
                <a16:creationId xmlns:a16="http://schemas.microsoft.com/office/drawing/2014/main" id="{FCA1DB05-5B61-4502-912C-C2091802F0E6}"/>
              </a:ext>
            </a:extLst>
          </p:cNvPr>
          <p:cNvCxnSpPr>
            <a:cxnSpLocks/>
            <a:stCxn id="8" idx="2"/>
            <a:endCxn id="11" idx="1"/>
          </p:cNvCxnSpPr>
          <p:nvPr/>
        </p:nvCxnSpPr>
        <p:spPr>
          <a:xfrm rot="16200000" flipH="1">
            <a:off x="5389526" y="1607922"/>
            <a:ext cx="1507737" cy="20331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Rounded Corners 65">
            <a:extLst>
              <a:ext uri="{FF2B5EF4-FFF2-40B4-BE49-F238E27FC236}">
                <a16:creationId xmlns:a16="http://schemas.microsoft.com/office/drawing/2014/main" id="{674AAD32-3AB0-4EE1-93B5-791D4B1796FC}"/>
              </a:ext>
            </a:extLst>
          </p:cNvPr>
          <p:cNvSpPr/>
          <p:nvPr/>
        </p:nvSpPr>
        <p:spPr>
          <a:xfrm>
            <a:off x="360256" y="184073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2" name="Footer Placeholder 1">
            <a:extLst>
              <a:ext uri="{FF2B5EF4-FFF2-40B4-BE49-F238E27FC236}">
                <a16:creationId xmlns:a16="http://schemas.microsoft.com/office/drawing/2014/main" id="{F149340D-35D0-4686-8EE6-8E37D729B4D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grpSp>
        <p:nvGrpSpPr>
          <p:cNvPr id="67" name="Group 66">
            <a:extLst>
              <a:ext uri="{FF2B5EF4-FFF2-40B4-BE49-F238E27FC236}">
                <a16:creationId xmlns:a16="http://schemas.microsoft.com/office/drawing/2014/main" id="{E53CA654-8662-4EA3-8BC2-D064E641EE21}"/>
              </a:ext>
            </a:extLst>
          </p:cNvPr>
          <p:cNvGrpSpPr/>
          <p:nvPr/>
        </p:nvGrpSpPr>
        <p:grpSpPr>
          <a:xfrm>
            <a:off x="2035346" y="5932397"/>
            <a:ext cx="953417" cy="722010"/>
            <a:chOff x="303130" y="1040872"/>
            <a:chExt cx="1283748" cy="1283748"/>
          </a:xfrm>
        </p:grpSpPr>
        <p:pic>
          <p:nvPicPr>
            <p:cNvPr id="68" name="Graphic 64">
              <a:extLst>
                <a:ext uri="{FF2B5EF4-FFF2-40B4-BE49-F238E27FC236}">
                  <a16:creationId xmlns:a16="http://schemas.microsoft.com/office/drawing/2014/main" id="{CE2EFB04-57E9-473C-990A-E6527453912E}"/>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130" y="1040872"/>
              <a:ext cx="1283748" cy="1283748"/>
            </a:xfrm>
            <a:prstGeom prst="rect">
              <a:avLst/>
            </a:prstGeom>
          </p:spPr>
        </p:pic>
        <p:sp>
          <p:nvSpPr>
            <p:cNvPr id="69" name="Rectangle 68">
              <a:extLst>
                <a:ext uri="{FF2B5EF4-FFF2-40B4-BE49-F238E27FC236}">
                  <a16:creationId xmlns:a16="http://schemas.microsoft.com/office/drawing/2014/main" id="{B260E642-FE6D-4C38-8951-94D165CB4539}"/>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sp>
        <p:nvSpPr>
          <p:cNvPr id="70" name="!vb">
            <a:extLst>
              <a:ext uri="{FF2B5EF4-FFF2-40B4-BE49-F238E27FC236}">
                <a16:creationId xmlns:a16="http://schemas.microsoft.com/office/drawing/2014/main" id="{EA915365-4FB2-4923-A21B-B66532F1EBAD}"/>
              </a:ext>
            </a:extLst>
          </p:cNvPr>
          <p:cNvSpPr/>
          <p:nvPr/>
        </p:nvSpPr>
        <p:spPr>
          <a:xfrm>
            <a:off x="371058" y="268560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Visual Builder</a:t>
            </a:r>
            <a:endParaRPr lang="en-NL" sz="1050" dirty="0"/>
          </a:p>
        </p:txBody>
      </p:sp>
      <p:sp>
        <p:nvSpPr>
          <p:cNvPr id="71" name="Arrow: Right 70">
            <a:extLst>
              <a:ext uri="{FF2B5EF4-FFF2-40B4-BE49-F238E27FC236}">
                <a16:creationId xmlns:a16="http://schemas.microsoft.com/office/drawing/2014/main" id="{5D4DFFC2-3ADA-4C72-B9CD-5C73F63178AB}"/>
              </a:ext>
            </a:extLst>
          </p:cNvPr>
          <p:cNvSpPr/>
          <p:nvPr/>
        </p:nvSpPr>
        <p:spPr>
          <a:xfrm>
            <a:off x="1214888" y="2698240"/>
            <a:ext cx="733703" cy="716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a:p>
        </p:txBody>
      </p:sp>
    </p:spTree>
    <p:extLst>
      <p:ext uri="{BB962C8B-B14F-4D97-AF65-F5344CB8AC3E}">
        <p14:creationId xmlns:p14="http://schemas.microsoft.com/office/powerpoint/2010/main" val="2353346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341052" y="1964523"/>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821452"/>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97170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464015" y="210171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503338" y="2291619"/>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727933" y="5352986"/>
            <a:ext cx="604457" cy="906897"/>
            <a:chOff x="5792301" y="1481549"/>
            <a:chExt cx="805942" cy="1209195"/>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2968865" y="5396626"/>
            <a:ext cx="677435" cy="727283"/>
            <a:chOff x="3406274" y="1436411"/>
            <a:chExt cx="903246" cy="969711"/>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5584477" y="5373286"/>
            <a:ext cx="604457" cy="681633"/>
            <a:chOff x="2558095" y="3775928"/>
            <a:chExt cx="805942" cy="908843"/>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1848399" y="5403473"/>
            <a:ext cx="604457" cy="621257"/>
            <a:chOff x="3598123" y="4996609"/>
            <a:chExt cx="805942" cy="828343"/>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8174370" y="5339543"/>
            <a:ext cx="677903" cy="749119"/>
            <a:chOff x="6219361" y="4416079"/>
            <a:chExt cx="903871" cy="998824"/>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6704943" y="5203729"/>
            <a:ext cx="953417" cy="1020745"/>
            <a:chOff x="322504" y="1084396"/>
            <a:chExt cx="1271222" cy="1360993"/>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821452"/>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582044" y="33229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4162309" y="5249480"/>
            <a:ext cx="906158" cy="906158"/>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704108" y="2446285"/>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91" name="Rectangle: Rounded Corners 290">
            <a:extLst>
              <a:ext uri="{FF2B5EF4-FFF2-40B4-BE49-F238E27FC236}">
                <a16:creationId xmlns:a16="http://schemas.microsoft.com/office/drawing/2014/main" id="{9E922158-CEE3-4826-9268-31B15D2E9B0C}"/>
              </a:ext>
            </a:extLst>
          </p:cNvPr>
          <p:cNvSpPr/>
          <p:nvPr/>
        </p:nvSpPr>
        <p:spPr>
          <a:xfrm>
            <a:off x="2695235"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2" name="Footer Placeholder 1">
            <a:extLst>
              <a:ext uri="{FF2B5EF4-FFF2-40B4-BE49-F238E27FC236}">
                <a16:creationId xmlns:a16="http://schemas.microsoft.com/office/drawing/2014/main" id="{3A040081-086E-4690-AF93-C7B4402EA8B1}"/>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grpSp>
        <p:nvGrpSpPr>
          <p:cNvPr id="60" name="Group 59">
            <a:extLst>
              <a:ext uri="{FF2B5EF4-FFF2-40B4-BE49-F238E27FC236}">
                <a16:creationId xmlns:a16="http://schemas.microsoft.com/office/drawing/2014/main" id="{2E1223F8-0263-4D6F-86B8-1FA0FA9E46D0}"/>
              </a:ext>
            </a:extLst>
          </p:cNvPr>
          <p:cNvGrpSpPr/>
          <p:nvPr/>
        </p:nvGrpSpPr>
        <p:grpSpPr>
          <a:xfrm>
            <a:off x="3504898" y="5267104"/>
            <a:ext cx="953417" cy="722010"/>
            <a:chOff x="303130" y="1040872"/>
            <a:chExt cx="1283748" cy="1283748"/>
          </a:xfrm>
        </p:grpSpPr>
        <p:pic>
          <p:nvPicPr>
            <p:cNvPr id="61" name="Graphic 64">
              <a:extLst>
                <a:ext uri="{FF2B5EF4-FFF2-40B4-BE49-F238E27FC236}">
                  <a16:creationId xmlns:a16="http://schemas.microsoft.com/office/drawing/2014/main" id="{D233300B-7D17-4A3F-955E-69D6892DEAB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130" y="1040872"/>
              <a:ext cx="1283748" cy="1283748"/>
            </a:xfrm>
            <a:prstGeom prst="rect">
              <a:avLst/>
            </a:prstGeom>
          </p:spPr>
        </p:pic>
        <p:sp>
          <p:nvSpPr>
            <p:cNvPr id="62" name="Rectangle 61">
              <a:extLst>
                <a:ext uri="{FF2B5EF4-FFF2-40B4-BE49-F238E27FC236}">
                  <a16:creationId xmlns:a16="http://schemas.microsoft.com/office/drawing/2014/main" id="{C9EE4430-4334-4DF1-8F1F-72E18009166E}"/>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sp>
        <p:nvSpPr>
          <p:cNvPr id="64" name="Arrow: Right 63">
            <a:extLst>
              <a:ext uri="{FF2B5EF4-FFF2-40B4-BE49-F238E27FC236}">
                <a16:creationId xmlns:a16="http://schemas.microsoft.com/office/drawing/2014/main" id="{BEA94CBC-19DE-4DD6-9572-0A769782798C}"/>
              </a:ext>
            </a:extLst>
          </p:cNvPr>
          <p:cNvSpPr/>
          <p:nvPr/>
        </p:nvSpPr>
        <p:spPr>
          <a:xfrm>
            <a:off x="1170757" y="1809840"/>
            <a:ext cx="733703" cy="716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a:p>
        </p:txBody>
      </p:sp>
      <p:sp>
        <p:nvSpPr>
          <p:cNvPr id="65" name="Rectangle: Rounded Corners 64">
            <a:extLst>
              <a:ext uri="{FF2B5EF4-FFF2-40B4-BE49-F238E27FC236}">
                <a16:creationId xmlns:a16="http://schemas.microsoft.com/office/drawing/2014/main" id="{612A81B5-C00A-4130-8F57-DB3D45D231E9}"/>
              </a:ext>
            </a:extLst>
          </p:cNvPr>
          <p:cNvSpPr/>
          <p:nvPr/>
        </p:nvSpPr>
        <p:spPr>
          <a:xfrm>
            <a:off x="360256" y="184073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66" name="Rectangle: Rounded Corners 65">
            <a:extLst>
              <a:ext uri="{FF2B5EF4-FFF2-40B4-BE49-F238E27FC236}">
                <a16:creationId xmlns:a16="http://schemas.microsoft.com/office/drawing/2014/main" id="{C038CA9B-7762-4AAA-A81A-758262504D93}"/>
              </a:ext>
            </a:extLst>
          </p:cNvPr>
          <p:cNvSpPr/>
          <p:nvPr/>
        </p:nvSpPr>
        <p:spPr>
          <a:xfrm>
            <a:off x="371058" y="268560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Visual Builder</a:t>
            </a:r>
            <a:endParaRPr lang="en-NL" sz="1050" dirty="0"/>
          </a:p>
        </p:txBody>
      </p:sp>
      <p:sp>
        <p:nvSpPr>
          <p:cNvPr id="67" name="Arrow: Right 66">
            <a:extLst>
              <a:ext uri="{FF2B5EF4-FFF2-40B4-BE49-F238E27FC236}">
                <a16:creationId xmlns:a16="http://schemas.microsoft.com/office/drawing/2014/main" id="{132B82DF-E119-4397-8330-FA30B1F6C2C4}"/>
              </a:ext>
            </a:extLst>
          </p:cNvPr>
          <p:cNvSpPr/>
          <p:nvPr/>
        </p:nvSpPr>
        <p:spPr>
          <a:xfrm>
            <a:off x="1214888" y="2698240"/>
            <a:ext cx="733703" cy="7166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50"/>
          </a:p>
        </p:txBody>
      </p:sp>
    </p:spTree>
    <p:extLst>
      <p:ext uri="{BB962C8B-B14F-4D97-AF65-F5344CB8AC3E}">
        <p14:creationId xmlns:p14="http://schemas.microsoft.com/office/powerpoint/2010/main" val="17830491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341052" y="1964523"/>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821452"/>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971708"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464015" y="210171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503338" y="2291619"/>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grpSp>
        <p:nvGrpSpPr>
          <p:cNvPr id="95" name="Group 94">
            <a:extLst>
              <a:ext uri="{FF2B5EF4-FFF2-40B4-BE49-F238E27FC236}">
                <a16:creationId xmlns:a16="http://schemas.microsoft.com/office/drawing/2014/main" id="{1D5E896D-3E4D-454B-A7C0-7AD2D8B3A0CA}"/>
              </a:ext>
            </a:extLst>
          </p:cNvPr>
          <p:cNvGrpSpPr/>
          <p:nvPr/>
        </p:nvGrpSpPr>
        <p:grpSpPr>
          <a:xfrm>
            <a:off x="631109" y="4161658"/>
            <a:ext cx="953417" cy="906897"/>
            <a:chOff x="5792301" y="1481549"/>
            <a:chExt cx="805942" cy="1209195"/>
          </a:xfrm>
        </p:grpSpPr>
        <p:grpSp>
          <p:nvGrpSpPr>
            <p:cNvPr id="96" name="Group 95">
              <a:extLst>
                <a:ext uri="{FF2B5EF4-FFF2-40B4-BE49-F238E27FC236}">
                  <a16:creationId xmlns:a16="http://schemas.microsoft.com/office/drawing/2014/main" id="{605944F0-3F2D-4FD2-958C-856F98066738}"/>
                </a:ext>
              </a:extLst>
            </p:cNvPr>
            <p:cNvGrpSpPr/>
            <p:nvPr/>
          </p:nvGrpSpPr>
          <p:grpSpPr>
            <a:xfrm>
              <a:off x="5830775" y="1481549"/>
              <a:ext cx="724280" cy="543828"/>
              <a:chOff x="5830775" y="1771488"/>
              <a:chExt cx="724280" cy="543828"/>
            </a:xfrm>
          </p:grpSpPr>
          <p:sp>
            <p:nvSpPr>
              <p:cNvPr id="98" name="Rectangle 97">
                <a:extLst>
                  <a:ext uri="{FF2B5EF4-FFF2-40B4-BE49-F238E27FC236}">
                    <a16:creationId xmlns:a16="http://schemas.microsoft.com/office/drawing/2014/main" id="{4D0FDE0D-0C2B-4E0E-BDBF-6197B5F33D58}"/>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99" name="Group 98">
                <a:extLst>
                  <a:ext uri="{FF2B5EF4-FFF2-40B4-BE49-F238E27FC236}">
                    <a16:creationId xmlns:a16="http://schemas.microsoft.com/office/drawing/2014/main" id="{0AA555D0-7C59-4F8A-BB36-7A9D07E1D71B}"/>
                  </a:ext>
                </a:extLst>
              </p:cNvPr>
              <p:cNvGrpSpPr/>
              <p:nvPr/>
            </p:nvGrpSpPr>
            <p:grpSpPr>
              <a:xfrm>
                <a:off x="5871038" y="1866806"/>
                <a:ext cx="640307" cy="398880"/>
                <a:chOff x="2498725" y="4094163"/>
                <a:chExt cx="774700" cy="482600"/>
              </a:xfrm>
            </p:grpSpPr>
            <p:sp>
              <p:nvSpPr>
                <p:cNvPr id="100" name="Freeform 2">
                  <a:extLst>
                    <a:ext uri="{FF2B5EF4-FFF2-40B4-BE49-F238E27FC236}">
                      <a16:creationId xmlns:a16="http://schemas.microsoft.com/office/drawing/2014/main" id="{F62CC6CB-0E2F-41C5-A4F1-4C59E3EF56C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1" name="Freeform 3">
                  <a:extLst>
                    <a:ext uri="{FF2B5EF4-FFF2-40B4-BE49-F238E27FC236}">
                      <a16:creationId xmlns:a16="http://schemas.microsoft.com/office/drawing/2014/main" id="{6C034A77-876D-45E3-84C6-4DB5F196A491}"/>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2" name="Freeform 4">
                  <a:extLst>
                    <a:ext uri="{FF2B5EF4-FFF2-40B4-BE49-F238E27FC236}">
                      <a16:creationId xmlns:a16="http://schemas.microsoft.com/office/drawing/2014/main" id="{722B39CE-EBA3-441D-8A71-54BE38196315}"/>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3" name="Freeform 5">
                  <a:extLst>
                    <a:ext uri="{FF2B5EF4-FFF2-40B4-BE49-F238E27FC236}">
                      <a16:creationId xmlns:a16="http://schemas.microsoft.com/office/drawing/2014/main" id="{6974572D-B202-4E27-A894-48FF23755166}"/>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4" name="Freeform 6">
                  <a:extLst>
                    <a:ext uri="{FF2B5EF4-FFF2-40B4-BE49-F238E27FC236}">
                      <a16:creationId xmlns:a16="http://schemas.microsoft.com/office/drawing/2014/main" id="{E0516A43-60AB-4784-8207-91633DDD45D9}"/>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5" name="Freeform 7">
                  <a:extLst>
                    <a:ext uri="{FF2B5EF4-FFF2-40B4-BE49-F238E27FC236}">
                      <a16:creationId xmlns:a16="http://schemas.microsoft.com/office/drawing/2014/main" id="{8E95FB35-1BF9-49A6-A9F9-D919264BAB5C}"/>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06" name="Freeform 8">
                  <a:extLst>
                    <a:ext uri="{FF2B5EF4-FFF2-40B4-BE49-F238E27FC236}">
                      <a16:creationId xmlns:a16="http://schemas.microsoft.com/office/drawing/2014/main" id="{BC93273A-DDC2-4B8D-8360-1C49C56C5647}"/>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97" name="Rectangle 96">
              <a:extLst>
                <a:ext uri="{FF2B5EF4-FFF2-40B4-BE49-F238E27FC236}">
                  <a16:creationId xmlns:a16="http://schemas.microsoft.com/office/drawing/2014/main" id="{4A760C38-DEFF-4ED5-B816-AAEBAD45CAE5}"/>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07" name="Group 106">
            <a:extLst>
              <a:ext uri="{FF2B5EF4-FFF2-40B4-BE49-F238E27FC236}">
                <a16:creationId xmlns:a16="http://schemas.microsoft.com/office/drawing/2014/main" id="{EC6B591E-99B8-4DBA-91C8-95E7743CC21A}"/>
              </a:ext>
            </a:extLst>
          </p:cNvPr>
          <p:cNvGrpSpPr/>
          <p:nvPr/>
        </p:nvGrpSpPr>
        <p:grpSpPr>
          <a:xfrm>
            <a:off x="2734249" y="4164823"/>
            <a:ext cx="912051" cy="727283"/>
            <a:chOff x="3406274" y="1436411"/>
            <a:chExt cx="903246" cy="969711"/>
          </a:xfrm>
        </p:grpSpPr>
        <p:grpSp>
          <p:nvGrpSpPr>
            <p:cNvPr id="108" name="Group 107">
              <a:extLst>
                <a:ext uri="{FF2B5EF4-FFF2-40B4-BE49-F238E27FC236}">
                  <a16:creationId xmlns:a16="http://schemas.microsoft.com/office/drawing/2014/main" id="{F8137743-D965-4A26-B63F-4B325F352EC0}"/>
                </a:ext>
              </a:extLst>
            </p:cNvPr>
            <p:cNvGrpSpPr/>
            <p:nvPr/>
          </p:nvGrpSpPr>
          <p:grpSpPr>
            <a:xfrm>
              <a:off x="3577606" y="1436411"/>
              <a:ext cx="636309" cy="556528"/>
              <a:chOff x="8104793" y="2882206"/>
              <a:chExt cx="636309" cy="556528"/>
            </a:xfrm>
          </p:grpSpPr>
          <p:sp>
            <p:nvSpPr>
              <p:cNvPr id="110" name="Rectangle 109">
                <a:extLst>
                  <a:ext uri="{FF2B5EF4-FFF2-40B4-BE49-F238E27FC236}">
                    <a16:creationId xmlns:a16="http://schemas.microsoft.com/office/drawing/2014/main" id="{2C701355-D952-4C9B-9F47-AA310DB03DAE}"/>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11" name="Group 110">
                <a:extLst>
                  <a:ext uri="{FF2B5EF4-FFF2-40B4-BE49-F238E27FC236}">
                    <a16:creationId xmlns:a16="http://schemas.microsoft.com/office/drawing/2014/main" id="{402951E1-F61C-4E80-9A90-63DAAE38C175}"/>
                  </a:ext>
                </a:extLst>
              </p:cNvPr>
              <p:cNvGrpSpPr/>
              <p:nvPr/>
            </p:nvGrpSpPr>
            <p:grpSpPr>
              <a:xfrm>
                <a:off x="8175066" y="2957849"/>
                <a:ext cx="482852" cy="405439"/>
                <a:chOff x="9158800" y="1859595"/>
                <a:chExt cx="584200" cy="490538"/>
              </a:xfrm>
            </p:grpSpPr>
            <p:sp>
              <p:nvSpPr>
                <p:cNvPr id="112" name="Freeform 37">
                  <a:extLst>
                    <a:ext uri="{FF2B5EF4-FFF2-40B4-BE49-F238E27FC236}">
                      <a16:creationId xmlns:a16="http://schemas.microsoft.com/office/drawing/2014/main" id="{1C949CDE-D3FE-47FC-B4A6-741E5EDC2E6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13" name="Freeform 38">
                  <a:extLst>
                    <a:ext uri="{FF2B5EF4-FFF2-40B4-BE49-F238E27FC236}">
                      <a16:creationId xmlns:a16="http://schemas.microsoft.com/office/drawing/2014/main" id="{2EA4C772-5E0B-4E7F-B8F1-58FE8D4B04F3}"/>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09" name="Rectangle 108">
              <a:extLst>
                <a:ext uri="{FF2B5EF4-FFF2-40B4-BE49-F238E27FC236}">
                  <a16:creationId xmlns:a16="http://schemas.microsoft.com/office/drawing/2014/main" id="{9C2F7724-AB0D-4FA4-BAB0-3ACD6F7ADCCD}"/>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114" name="Group 113">
            <a:extLst>
              <a:ext uri="{FF2B5EF4-FFF2-40B4-BE49-F238E27FC236}">
                <a16:creationId xmlns:a16="http://schemas.microsoft.com/office/drawing/2014/main" id="{F8F42549-7E08-4B10-8C2F-C58164B341ED}"/>
              </a:ext>
            </a:extLst>
          </p:cNvPr>
          <p:cNvGrpSpPr/>
          <p:nvPr/>
        </p:nvGrpSpPr>
        <p:grpSpPr>
          <a:xfrm>
            <a:off x="5584477" y="4141484"/>
            <a:ext cx="604457" cy="681633"/>
            <a:chOff x="2558095" y="3775928"/>
            <a:chExt cx="805942" cy="908843"/>
          </a:xfrm>
        </p:grpSpPr>
        <p:grpSp>
          <p:nvGrpSpPr>
            <p:cNvPr id="115" name="Group 114">
              <a:extLst>
                <a:ext uri="{FF2B5EF4-FFF2-40B4-BE49-F238E27FC236}">
                  <a16:creationId xmlns:a16="http://schemas.microsoft.com/office/drawing/2014/main" id="{EB280319-3885-495B-ACCD-471BD0EC63FE}"/>
                </a:ext>
              </a:extLst>
            </p:cNvPr>
            <p:cNvGrpSpPr/>
            <p:nvPr/>
          </p:nvGrpSpPr>
          <p:grpSpPr>
            <a:xfrm>
              <a:off x="2681212" y="3775928"/>
              <a:ext cx="582945" cy="635162"/>
              <a:chOff x="2681212" y="3991725"/>
              <a:chExt cx="582945" cy="635162"/>
            </a:xfrm>
          </p:grpSpPr>
          <p:sp>
            <p:nvSpPr>
              <p:cNvPr id="117" name="Rectangle 116">
                <a:extLst>
                  <a:ext uri="{FF2B5EF4-FFF2-40B4-BE49-F238E27FC236}">
                    <a16:creationId xmlns:a16="http://schemas.microsoft.com/office/drawing/2014/main" id="{171B7AAB-D1C8-4C58-ADD1-108FBCD6ECF5}"/>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118" name="Freeform 3">
                <a:extLst>
                  <a:ext uri="{FF2B5EF4-FFF2-40B4-BE49-F238E27FC236}">
                    <a16:creationId xmlns:a16="http://schemas.microsoft.com/office/drawing/2014/main" id="{0E0409F4-B8A4-4A43-97C8-18F570C6E540}"/>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116" name="Rectangle 115">
              <a:extLst>
                <a:ext uri="{FF2B5EF4-FFF2-40B4-BE49-F238E27FC236}">
                  <a16:creationId xmlns:a16="http://schemas.microsoft.com/office/drawing/2014/main" id="{940AEC16-61A1-4A7F-83A9-95419E2E8C91}"/>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119" name="Group 118">
            <a:extLst>
              <a:ext uri="{FF2B5EF4-FFF2-40B4-BE49-F238E27FC236}">
                <a16:creationId xmlns:a16="http://schemas.microsoft.com/office/drawing/2014/main" id="{204AF68C-C9B2-4784-9765-DBCDE65AF6AA}"/>
              </a:ext>
            </a:extLst>
          </p:cNvPr>
          <p:cNvGrpSpPr/>
          <p:nvPr/>
        </p:nvGrpSpPr>
        <p:grpSpPr>
          <a:xfrm>
            <a:off x="1848399" y="4171671"/>
            <a:ext cx="604457" cy="621257"/>
            <a:chOff x="3598123" y="4996609"/>
            <a:chExt cx="805942" cy="828343"/>
          </a:xfrm>
        </p:grpSpPr>
        <p:grpSp>
          <p:nvGrpSpPr>
            <p:cNvPr id="120" name="Group 119">
              <a:extLst>
                <a:ext uri="{FF2B5EF4-FFF2-40B4-BE49-F238E27FC236}">
                  <a16:creationId xmlns:a16="http://schemas.microsoft.com/office/drawing/2014/main" id="{83DCBF51-5033-476A-9749-AECF3B97E7D1}"/>
                </a:ext>
              </a:extLst>
            </p:cNvPr>
            <p:cNvGrpSpPr/>
            <p:nvPr/>
          </p:nvGrpSpPr>
          <p:grpSpPr>
            <a:xfrm>
              <a:off x="3720120" y="4996609"/>
              <a:ext cx="576196" cy="569026"/>
              <a:chOff x="3720120" y="5171216"/>
              <a:chExt cx="576196" cy="569026"/>
            </a:xfrm>
          </p:grpSpPr>
          <p:sp>
            <p:nvSpPr>
              <p:cNvPr id="122" name="Rectangle 121">
                <a:extLst>
                  <a:ext uri="{FF2B5EF4-FFF2-40B4-BE49-F238E27FC236}">
                    <a16:creationId xmlns:a16="http://schemas.microsoft.com/office/drawing/2014/main" id="{914AAD7E-3717-4067-B22A-F273C9F6BC43}"/>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23" name="Group 122">
                <a:extLst>
                  <a:ext uri="{FF2B5EF4-FFF2-40B4-BE49-F238E27FC236}">
                    <a16:creationId xmlns:a16="http://schemas.microsoft.com/office/drawing/2014/main" id="{649C66A1-2706-43C4-91A9-98D816AC9D25}"/>
                  </a:ext>
                </a:extLst>
              </p:cNvPr>
              <p:cNvGrpSpPr/>
              <p:nvPr/>
            </p:nvGrpSpPr>
            <p:grpSpPr>
              <a:xfrm>
                <a:off x="3830328" y="5255545"/>
                <a:ext cx="380509" cy="406752"/>
                <a:chOff x="3346402" y="5018689"/>
                <a:chExt cx="460375" cy="492125"/>
              </a:xfrm>
            </p:grpSpPr>
            <p:sp>
              <p:nvSpPr>
                <p:cNvPr id="124" name="Freeform 2">
                  <a:extLst>
                    <a:ext uri="{FF2B5EF4-FFF2-40B4-BE49-F238E27FC236}">
                      <a16:creationId xmlns:a16="http://schemas.microsoft.com/office/drawing/2014/main" id="{F33E7DD5-CEE6-4F31-807A-1AE74142F23A}"/>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25" name="Freeform 3">
                  <a:extLst>
                    <a:ext uri="{FF2B5EF4-FFF2-40B4-BE49-F238E27FC236}">
                      <a16:creationId xmlns:a16="http://schemas.microsoft.com/office/drawing/2014/main" id="{1DBD35A3-6906-4AEF-AAD7-2FF5F7280E50}"/>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21" name="Rectangle 120">
              <a:extLst>
                <a:ext uri="{FF2B5EF4-FFF2-40B4-BE49-F238E27FC236}">
                  <a16:creationId xmlns:a16="http://schemas.microsoft.com/office/drawing/2014/main" id="{DE58C983-EA29-4681-8CA2-36FDE9169926}"/>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126" name="Group 125">
            <a:extLst>
              <a:ext uri="{FF2B5EF4-FFF2-40B4-BE49-F238E27FC236}">
                <a16:creationId xmlns:a16="http://schemas.microsoft.com/office/drawing/2014/main" id="{C1E57872-F4A2-427D-BD54-3BF34710AA46}"/>
              </a:ext>
            </a:extLst>
          </p:cNvPr>
          <p:cNvGrpSpPr/>
          <p:nvPr/>
        </p:nvGrpSpPr>
        <p:grpSpPr>
          <a:xfrm>
            <a:off x="8174370" y="4107740"/>
            <a:ext cx="677903" cy="749119"/>
            <a:chOff x="6219361" y="4416079"/>
            <a:chExt cx="903871" cy="998824"/>
          </a:xfrm>
        </p:grpSpPr>
        <p:pic>
          <p:nvPicPr>
            <p:cNvPr id="127" name="Graphic 88">
              <a:extLst>
                <a:ext uri="{FF2B5EF4-FFF2-40B4-BE49-F238E27FC236}">
                  <a16:creationId xmlns:a16="http://schemas.microsoft.com/office/drawing/2014/main" id="{A1BD4518-B368-4354-99D9-52D3069BE9C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9361" y="4416079"/>
              <a:ext cx="903871" cy="903871"/>
            </a:xfrm>
            <a:prstGeom prst="rect">
              <a:avLst/>
            </a:prstGeom>
          </p:spPr>
        </p:pic>
        <p:sp>
          <p:nvSpPr>
            <p:cNvPr id="128" name="Rectangle 127">
              <a:extLst>
                <a:ext uri="{FF2B5EF4-FFF2-40B4-BE49-F238E27FC236}">
                  <a16:creationId xmlns:a16="http://schemas.microsoft.com/office/drawing/2014/main" id="{FE8ED036-F81D-445B-88C0-55F2C7B2878E}"/>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129" name="Group 128">
            <a:extLst>
              <a:ext uri="{FF2B5EF4-FFF2-40B4-BE49-F238E27FC236}">
                <a16:creationId xmlns:a16="http://schemas.microsoft.com/office/drawing/2014/main" id="{245DD8E8-F1C5-41FB-9931-96D29E160379}"/>
              </a:ext>
            </a:extLst>
          </p:cNvPr>
          <p:cNvGrpSpPr/>
          <p:nvPr/>
        </p:nvGrpSpPr>
        <p:grpSpPr>
          <a:xfrm>
            <a:off x="6704943" y="3971926"/>
            <a:ext cx="953417" cy="1020745"/>
            <a:chOff x="322504" y="1084396"/>
            <a:chExt cx="1271222" cy="1360993"/>
          </a:xfrm>
        </p:grpSpPr>
        <p:pic>
          <p:nvPicPr>
            <p:cNvPr id="130" name="Graphic 71">
              <a:extLst>
                <a:ext uri="{FF2B5EF4-FFF2-40B4-BE49-F238E27FC236}">
                  <a16:creationId xmlns:a16="http://schemas.microsoft.com/office/drawing/2014/main" id="{830D4F62-6BF6-47EF-A0A4-69985935A88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2504" y="1084396"/>
              <a:ext cx="1271222" cy="1271222"/>
            </a:xfrm>
            <a:prstGeom prst="rect">
              <a:avLst/>
            </a:prstGeom>
          </p:spPr>
        </p:pic>
        <p:sp>
          <p:nvSpPr>
            <p:cNvPr id="131" name="Rectangle 130">
              <a:extLst>
                <a:ext uri="{FF2B5EF4-FFF2-40B4-BE49-F238E27FC236}">
                  <a16:creationId xmlns:a16="http://schemas.microsoft.com/office/drawing/2014/main" id="{DB5BF304-36EF-4962-86FE-D8696E58454E}"/>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821452"/>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582044" y="33229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grpSp>
        <p:nvGrpSpPr>
          <p:cNvPr id="139" name="Group 138">
            <a:extLst>
              <a:ext uri="{FF2B5EF4-FFF2-40B4-BE49-F238E27FC236}">
                <a16:creationId xmlns:a16="http://schemas.microsoft.com/office/drawing/2014/main" id="{489F0A9D-3EA4-4487-8590-D3F75DFB1C8A}"/>
              </a:ext>
            </a:extLst>
          </p:cNvPr>
          <p:cNvGrpSpPr/>
          <p:nvPr/>
        </p:nvGrpSpPr>
        <p:grpSpPr>
          <a:xfrm>
            <a:off x="4540370" y="3653405"/>
            <a:ext cx="906158" cy="906158"/>
            <a:chOff x="8501701" y="2363821"/>
            <a:chExt cx="1208210" cy="1208210"/>
          </a:xfrm>
        </p:grpSpPr>
        <p:pic>
          <p:nvPicPr>
            <p:cNvPr id="140" name="Graphic 139">
              <a:extLst>
                <a:ext uri="{FF2B5EF4-FFF2-40B4-BE49-F238E27FC236}">
                  <a16:creationId xmlns:a16="http://schemas.microsoft.com/office/drawing/2014/main" id="{4807D3F6-A14E-42A4-8AB5-5525F1679A6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01701" y="2363821"/>
              <a:ext cx="1208210" cy="1208210"/>
            </a:xfrm>
            <a:prstGeom prst="rect">
              <a:avLst/>
            </a:prstGeom>
          </p:spPr>
        </p:pic>
        <p:sp>
          <p:nvSpPr>
            <p:cNvPr id="141" name="Rectangle 140">
              <a:extLst>
                <a:ext uri="{FF2B5EF4-FFF2-40B4-BE49-F238E27FC236}">
                  <a16:creationId xmlns:a16="http://schemas.microsoft.com/office/drawing/2014/main" id="{DE7EDB21-1C4D-4E83-9B6C-95A076547AA5}"/>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8"/>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704108" y="2446285"/>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91" name="Rectangle: Rounded Corners 290">
            <a:extLst>
              <a:ext uri="{FF2B5EF4-FFF2-40B4-BE49-F238E27FC236}">
                <a16:creationId xmlns:a16="http://schemas.microsoft.com/office/drawing/2014/main" id="{9E922158-CEE3-4826-9268-31B15D2E9B0C}"/>
              </a:ext>
            </a:extLst>
          </p:cNvPr>
          <p:cNvSpPr/>
          <p:nvPr/>
        </p:nvSpPr>
        <p:spPr>
          <a:xfrm>
            <a:off x="2695235" y="-821452"/>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2" name="Footer Placeholder 1">
            <a:extLst>
              <a:ext uri="{FF2B5EF4-FFF2-40B4-BE49-F238E27FC236}">
                <a16:creationId xmlns:a16="http://schemas.microsoft.com/office/drawing/2014/main" id="{78F0D40E-99D2-47F9-8324-D2C3F0A7C28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grpSp>
        <p:nvGrpSpPr>
          <p:cNvPr id="60" name="Group 59">
            <a:extLst>
              <a:ext uri="{FF2B5EF4-FFF2-40B4-BE49-F238E27FC236}">
                <a16:creationId xmlns:a16="http://schemas.microsoft.com/office/drawing/2014/main" id="{CD85A96C-D00C-4E70-92E6-5CDAF2452D25}"/>
              </a:ext>
            </a:extLst>
          </p:cNvPr>
          <p:cNvGrpSpPr/>
          <p:nvPr/>
        </p:nvGrpSpPr>
        <p:grpSpPr>
          <a:xfrm>
            <a:off x="3574334" y="4101107"/>
            <a:ext cx="953417" cy="722010"/>
            <a:chOff x="303130" y="1040872"/>
            <a:chExt cx="1283748" cy="1283748"/>
          </a:xfrm>
        </p:grpSpPr>
        <p:pic>
          <p:nvPicPr>
            <p:cNvPr id="61" name="Graphic 64">
              <a:extLst>
                <a:ext uri="{FF2B5EF4-FFF2-40B4-BE49-F238E27FC236}">
                  <a16:creationId xmlns:a16="http://schemas.microsoft.com/office/drawing/2014/main" id="{8909B46E-651C-4415-A285-12E909E9190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303130" y="1040872"/>
              <a:ext cx="1283748" cy="1283748"/>
            </a:xfrm>
            <a:prstGeom prst="rect">
              <a:avLst/>
            </a:prstGeom>
          </p:spPr>
        </p:pic>
        <p:sp>
          <p:nvSpPr>
            <p:cNvPr id="62" name="Rectangle 61">
              <a:extLst>
                <a:ext uri="{FF2B5EF4-FFF2-40B4-BE49-F238E27FC236}">
                  <a16:creationId xmlns:a16="http://schemas.microsoft.com/office/drawing/2014/main" id="{9ED5A3B0-FD60-4BF1-854D-7185415162CA}"/>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sp>
        <p:nvSpPr>
          <p:cNvPr id="63" name="Rectangle: Rounded Corners 62">
            <a:extLst>
              <a:ext uri="{FF2B5EF4-FFF2-40B4-BE49-F238E27FC236}">
                <a16:creationId xmlns:a16="http://schemas.microsoft.com/office/drawing/2014/main" id="{DC0371AB-0046-470C-9413-1628539AC998}"/>
              </a:ext>
            </a:extLst>
          </p:cNvPr>
          <p:cNvSpPr/>
          <p:nvPr/>
        </p:nvSpPr>
        <p:spPr>
          <a:xfrm>
            <a:off x="360256" y="184073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64" name="Rectangle: Rounded Corners 63">
            <a:extLst>
              <a:ext uri="{FF2B5EF4-FFF2-40B4-BE49-F238E27FC236}">
                <a16:creationId xmlns:a16="http://schemas.microsoft.com/office/drawing/2014/main" id="{90445F46-A1AC-4526-96A6-FBE35634EDD2}"/>
              </a:ext>
            </a:extLst>
          </p:cNvPr>
          <p:cNvSpPr/>
          <p:nvPr/>
        </p:nvSpPr>
        <p:spPr>
          <a:xfrm>
            <a:off x="371058" y="268560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Visual Builder</a:t>
            </a:r>
            <a:endParaRPr lang="en-NL" sz="1050" dirty="0"/>
          </a:p>
        </p:txBody>
      </p:sp>
    </p:spTree>
    <p:extLst>
      <p:ext uri="{BB962C8B-B14F-4D97-AF65-F5344CB8AC3E}">
        <p14:creationId xmlns:p14="http://schemas.microsoft.com/office/powerpoint/2010/main" val="2621424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Rounded Corners 19">
            <a:extLst>
              <a:ext uri="{FF2B5EF4-FFF2-40B4-BE49-F238E27FC236}">
                <a16:creationId xmlns:a16="http://schemas.microsoft.com/office/drawing/2014/main" id="{29ED2CEE-6681-47B4-B898-31C8050D8EFE}"/>
              </a:ext>
            </a:extLst>
          </p:cNvPr>
          <p:cNvSpPr/>
          <p:nvPr/>
        </p:nvSpPr>
        <p:spPr>
          <a:xfrm>
            <a:off x="3341052" y="1964523"/>
            <a:ext cx="2240093" cy="130142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a:p>
            <a:pPr algn="ctr"/>
            <a:endParaRPr lang="nl-NL" sz="1050" dirty="0"/>
          </a:p>
          <a:p>
            <a:pPr algn="ctr"/>
            <a:endParaRPr lang="nl-NL" sz="1050" dirty="0"/>
          </a:p>
          <a:p>
            <a:pPr algn="ctr"/>
            <a:endParaRPr lang="nl-NL" sz="1050" dirty="0"/>
          </a:p>
          <a:p>
            <a:pPr algn="ctr"/>
            <a:endParaRPr lang="nl-NL" sz="1050" dirty="0"/>
          </a:p>
          <a:p>
            <a:pPr algn="ctr"/>
            <a:r>
              <a:rPr lang="nl-NL" sz="1050" dirty="0"/>
              <a:t>OKE – </a:t>
            </a:r>
            <a:r>
              <a:rPr lang="nl-NL" sz="1050" dirty="0" err="1"/>
              <a:t>Managed</a:t>
            </a:r>
            <a:r>
              <a:rPr lang="nl-NL" sz="1050" dirty="0"/>
              <a:t> </a:t>
            </a:r>
            <a:r>
              <a:rPr lang="nl-NL" sz="1050" dirty="0" err="1"/>
              <a:t>Kubernetes</a:t>
            </a:r>
            <a:endParaRPr lang="en-NL" sz="1050" dirty="0"/>
          </a:p>
        </p:txBody>
      </p:sp>
      <p:sp>
        <p:nvSpPr>
          <p:cNvPr id="8" name="Rectangle: Rounded Corners 7">
            <a:extLst>
              <a:ext uri="{FF2B5EF4-FFF2-40B4-BE49-F238E27FC236}">
                <a16:creationId xmlns:a16="http://schemas.microsoft.com/office/drawing/2014/main" id="{47D52495-C8A2-40F3-8D68-806A66E34BE3}"/>
              </a:ext>
            </a:extLst>
          </p:cNvPr>
          <p:cNvSpPr/>
          <p:nvPr/>
        </p:nvSpPr>
        <p:spPr>
          <a:xfrm>
            <a:off x="4282306" y="1184831"/>
            <a:ext cx="1689023"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Functions</a:t>
            </a:r>
            <a:endParaRPr lang="en-NL" sz="1050" dirty="0"/>
          </a:p>
        </p:txBody>
      </p:sp>
      <p:sp>
        <p:nvSpPr>
          <p:cNvPr id="9" name="Rectangle: Rounded Corners 8">
            <a:extLst>
              <a:ext uri="{FF2B5EF4-FFF2-40B4-BE49-F238E27FC236}">
                <a16:creationId xmlns:a16="http://schemas.microsoft.com/office/drawing/2014/main" id="{C53A780E-56A1-4290-B2BC-B475816CAD30}"/>
              </a:ext>
            </a:extLst>
          </p:cNvPr>
          <p:cNvSpPr/>
          <p:nvPr/>
        </p:nvSpPr>
        <p:spPr>
          <a:xfrm>
            <a:off x="1817966" y="1160556"/>
            <a:ext cx="611946" cy="2868697"/>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11" name="Rectangle: Rounded Corners 10">
            <a:extLst>
              <a:ext uri="{FF2B5EF4-FFF2-40B4-BE49-F238E27FC236}">
                <a16:creationId xmlns:a16="http://schemas.microsoft.com/office/drawing/2014/main" id="{2B7B72F6-1704-40D6-B26C-EA926A758709}"/>
              </a:ext>
            </a:extLst>
          </p:cNvPr>
          <p:cNvSpPr/>
          <p:nvPr/>
        </p:nvSpPr>
        <p:spPr>
          <a:xfrm>
            <a:off x="7159972" y="303546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Object Storage</a:t>
            </a:r>
            <a:endParaRPr lang="en-NL" sz="1050" dirty="0"/>
          </a:p>
        </p:txBody>
      </p:sp>
      <p:sp>
        <p:nvSpPr>
          <p:cNvPr id="12" name="Rectangle: Rounded Corners 11">
            <a:extLst>
              <a:ext uri="{FF2B5EF4-FFF2-40B4-BE49-F238E27FC236}">
                <a16:creationId xmlns:a16="http://schemas.microsoft.com/office/drawing/2014/main" id="{62577171-FE01-4175-8B77-4B9E726A40B5}"/>
              </a:ext>
            </a:extLst>
          </p:cNvPr>
          <p:cNvSpPr/>
          <p:nvPr/>
        </p:nvSpPr>
        <p:spPr>
          <a:xfrm>
            <a:off x="7159972" y="2221108"/>
            <a:ext cx="940785"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13" name="Rectangle: Rounded Corners 12">
            <a:extLst>
              <a:ext uri="{FF2B5EF4-FFF2-40B4-BE49-F238E27FC236}">
                <a16:creationId xmlns:a16="http://schemas.microsoft.com/office/drawing/2014/main" id="{521167A6-1373-48B2-9353-4B5A7729E722}"/>
              </a:ext>
            </a:extLst>
          </p:cNvPr>
          <p:cNvSpPr/>
          <p:nvPr/>
        </p:nvSpPr>
        <p:spPr>
          <a:xfrm>
            <a:off x="7133617" y="1406747"/>
            <a:ext cx="952058"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Streaming</a:t>
            </a:r>
            <a:endParaRPr lang="en-NL" sz="1050" dirty="0"/>
          </a:p>
        </p:txBody>
      </p:sp>
      <p:sp>
        <p:nvSpPr>
          <p:cNvPr id="14" name="Rectangle: Rounded Corners 13">
            <a:extLst>
              <a:ext uri="{FF2B5EF4-FFF2-40B4-BE49-F238E27FC236}">
                <a16:creationId xmlns:a16="http://schemas.microsoft.com/office/drawing/2014/main" id="{1E847DBD-8233-48EA-9C00-6F445B517AD4}"/>
              </a:ext>
            </a:extLst>
          </p:cNvPr>
          <p:cNvSpPr/>
          <p:nvPr/>
        </p:nvSpPr>
        <p:spPr>
          <a:xfrm>
            <a:off x="1597481" y="176865"/>
            <a:ext cx="907206"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Health Check</a:t>
            </a:r>
            <a:endParaRPr lang="en-NL" sz="1050" dirty="0"/>
          </a:p>
        </p:txBody>
      </p:sp>
      <p:sp>
        <p:nvSpPr>
          <p:cNvPr id="15" name="Rectangle: Rounded Corners 14">
            <a:extLst>
              <a:ext uri="{FF2B5EF4-FFF2-40B4-BE49-F238E27FC236}">
                <a16:creationId xmlns:a16="http://schemas.microsoft.com/office/drawing/2014/main" id="{26F85DD9-043A-40B9-8392-42D7FAE7DF45}"/>
              </a:ext>
            </a:extLst>
          </p:cNvPr>
          <p:cNvSpPr/>
          <p:nvPr/>
        </p:nvSpPr>
        <p:spPr>
          <a:xfrm>
            <a:off x="2695235" y="176865"/>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16" name="Rectangle: Rounded Corners 15">
            <a:extLst>
              <a:ext uri="{FF2B5EF4-FFF2-40B4-BE49-F238E27FC236}">
                <a16:creationId xmlns:a16="http://schemas.microsoft.com/office/drawing/2014/main" id="{D53CCA3F-8B31-4378-8273-97EC19109140}"/>
              </a:ext>
            </a:extLst>
          </p:cNvPr>
          <p:cNvSpPr/>
          <p:nvPr/>
        </p:nvSpPr>
        <p:spPr>
          <a:xfrm>
            <a:off x="5674268" y="176865"/>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Alarms</a:t>
            </a:r>
            <a:endParaRPr lang="en-NL" sz="1050" dirty="0"/>
          </a:p>
        </p:txBody>
      </p:sp>
      <p:sp>
        <p:nvSpPr>
          <p:cNvPr id="17" name="Rectangle: Rounded Corners 16">
            <a:extLst>
              <a:ext uri="{FF2B5EF4-FFF2-40B4-BE49-F238E27FC236}">
                <a16:creationId xmlns:a16="http://schemas.microsoft.com/office/drawing/2014/main" id="{8BC30619-C6DB-4A9A-9BF3-52B64B71FB71}"/>
              </a:ext>
            </a:extLst>
          </p:cNvPr>
          <p:cNvSpPr/>
          <p:nvPr/>
        </p:nvSpPr>
        <p:spPr>
          <a:xfrm>
            <a:off x="6895072" y="176865"/>
            <a:ext cx="1001954"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Notifi-cations</a:t>
            </a:r>
            <a:endParaRPr lang="en-NL" sz="1050" dirty="0"/>
          </a:p>
        </p:txBody>
      </p:sp>
      <p:sp>
        <p:nvSpPr>
          <p:cNvPr id="18" name="Rectangle: Rounded Corners 17">
            <a:extLst>
              <a:ext uri="{FF2B5EF4-FFF2-40B4-BE49-F238E27FC236}">
                <a16:creationId xmlns:a16="http://schemas.microsoft.com/office/drawing/2014/main" id="{CE00E336-E55F-489F-A374-8875F86474A4}"/>
              </a:ext>
            </a:extLst>
          </p:cNvPr>
          <p:cNvSpPr/>
          <p:nvPr/>
        </p:nvSpPr>
        <p:spPr>
          <a:xfrm>
            <a:off x="3464015" y="210171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9" name="Rectangle: Rounded Corners 18">
            <a:extLst>
              <a:ext uri="{FF2B5EF4-FFF2-40B4-BE49-F238E27FC236}">
                <a16:creationId xmlns:a16="http://schemas.microsoft.com/office/drawing/2014/main" id="{711D337C-CBDE-453F-8C41-B2CA29B2A39D}"/>
              </a:ext>
            </a:extLst>
          </p:cNvPr>
          <p:cNvSpPr/>
          <p:nvPr/>
        </p:nvSpPr>
        <p:spPr>
          <a:xfrm>
            <a:off x="4503338" y="2291619"/>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Container</a:t>
            </a:r>
            <a:endParaRPr lang="en-NL" sz="1050" dirty="0"/>
          </a:p>
        </p:txBody>
      </p:sp>
      <p:sp>
        <p:nvSpPr>
          <p:cNvPr id="132" name="Rectangle: Rounded Corners 131">
            <a:extLst>
              <a:ext uri="{FF2B5EF4-FFF2-40B4-BE49-F238E27FC236}">
                <a16:creationId xmlns:a16="http://schemas.microsoft.com/office/drawing/2014/main" id="{82FC4A36-35E7-4424-A5AE-3154034AC790}"/>
              </a:ext>
            </a:extLst>
          </p:cNvPr>
          <p:cNvSpPr/>
          <p:nvPr/>
        </p:nvSpPr>
        <p:spPr>
          <a:xfrm>
            <a:off x="3992676" y="176865"/>
            <a:ext cx="904298" cy="685800"/>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164" name="Rectangle: Rounded Corners 163">
            <a:extLst>
              <a:ext uri="{FF2B5EF4-FFF2-40B4-BE49-F238E27FC236}">
                <a16:creationId xmlns:a16="http://schemas.microsoft.com/office/drawing/2014/main" id="{023913E4-F8E9-411A-93E0-E06045A8F65F}"/>
              </a:ext>
            </a:extLst>
          </p:cNvPr>
          <p:cNvSpPr/>
          <p:nvPr/>
        </p:nvSpPr>
        <p:spPr>
          <a:xfrm>
            <a:off x="2582044" y="332292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Compute</a:t>
            </a:r>
            <a:endParaRPr lang="en-NL" sz="1050" dirty="0"/>
          </a:p>
        </p:txBody>
      </p:sp>
      <p:pic>
        <p:nvPicPr>
          <p:cNvPr id="165" name="Picture 164">
            <a:extLst>
              <a:ext uri="{FF2B5EF4-FFF2-40B4-BE49-F238E27FC236}">
                <a16:creationId xmlns:a16="http://schemas.microsoft.com/office/drawing/2014/main" id="{BFAE7B9B-901E-4571-ACBA-51E61F1541FA}"/>
              </a:ext>
            </a:extLst>
          </p:cNvPr>
          <p:cNvPicPr>
            <a:picLocks noChangeAspect="1"/>
          </p:cNvPicPr>
          <p:nvPr/>
        </p:nvPicPr>
        <p:blipFill>
          <a:blip r:embed="rId2"/>
          <a:stretch>
            <a:fillRect/>
          </a:stretch>
        </p:blipFill>
        <p:spPr>
          <a:xfrm>
            <a:off x="5747273" y="1527731"/>
            <a:ext cx="497248" cy="542972"/>
          </a:xfrm>
          <a:prstGeom prst="rect">
            <a:avLst/>
          </a:prstGeom>
          <a:ln>
            <a:noFill/>
          </a:ln>
          <a:effectLst>
            <a:outerShdw blurRad="292100" dist="139700" dir="2700000" algn="tl" rotWithShape="0">
              <a:srgbClr val="333333">
                <a:alpha val="65000"/>
              </a:srgbClr>
            </a:outerShdw>
          </a:effectLst>
        </p:spPr>
      </p:pic>
      <p:pic>
        <p:nvPicPr>
          <p:cNvPr id="11268" name="Picture 4">
            <a:extLst>
              <a:ext uri="{FF2B5EF4-FFF2-40B4-BE49-F238E27FC236}">
                <a16:creationId xmlns:a16="http://schemas.microsoft.com/office/drawing/2014/main" id="{FA1C2C6A-FED3-4E4C-8D67-E9DA944A83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5251" y="4041719"/>
            <a:ext cx="763494" cy="7634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70" name="Picture 6">
            <a:extLst>
              <a:ext uri="{FF2B5EF4-FFF2-40B4-BE49-F238E27FC236}">
                <a16:creationId xmlns:a16="http://schemas.microsoft.com/office/drawing/2014/main" id="{C009C993-5580-45B7-8158-12BA35768DC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2186" y="3048161"/>
            <a:ext cx="883875" cy="449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72" name="Picture 8">
            <a:extLst>
              <a:ext uri="{FF2B5EF4-FFF2-40B4-BE49-F238E27FC236}">
                <a16:creationId xmlns:a16="http://schemas.microsoft.com/office/drawing/2014/main" id="{C2C2ACAA-3465-4C8E-89E8-45AF8863F0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21" y="1092510"/>
            <a:ext cx="793792" cy="7781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71" name="Rectangle: Rounded Corners 170">
            <a:extLst>
              <a:ext uri="{FF2B5EF4-FFF2-40B4-BE49-F238E27FC236}">
                <a16:creationId xmlns:a16="http://schemas.microsoft.com/office/drawing/2014/main" id="{E588C096-496F-45C4-910A-4584B946EAB3}"/>
              </a:ext>
            </a:extLst>
          </p:cNvPr>
          <p:cNvSpPr/>
          <p:nvPr/>
        </p:nvSpPr>
        <p:spPr>
          <a:xfrm>
            <a:off x="5704108" y="2446285"/>
            <a:ext cx="604457" cy="441041"/>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grpSp>
        <p:nvGrpSpPr>
          <p:cNvPr id="172" name="Group 171">
            <a:extLst>
              <a:ext uri="{FF2B5EF4-FFF2-40B4-BE49-F238E27FC236}">
                <a16:creationId xmlns:a16="http://schemas.microsoft.com/office/drawing/2014/main" id="{89AA7BCF-787E-42C2-88EE-538A85F4CBA6}"/>
              </a:ext>
            </a:extLst>
          </p:cNvPr>
          <p:cNvGrpSpPr/>
          <p:nvPr/>
        </p:nvGrpSpPr>
        <p:grpSpPr>
          <a:xfrm>
            <a:off x="7804378" y="415045"/>
            <a:ext cx="1170393" cy="991702"/>
            <a:chOff x="343358" y="1039735"/>
            <a:chExt cx="1215471" cy="1322270"/>
          </a:xfrm>
        </p:grpSpPr>
        <p:pic>
          <p:nvPicPr>
            <p:cNvPr id="173" name="Graphic 77">
              <a:extLst>
                <a:ext uri="{FF2B5EF4-FFF2-40B4-BE49-F238E27FC236}">
                  <a16:creationId xmlns:a16="http://schemas.microsoft.com/office/drawing/2014/main" id="{302F5DC5-F04C-48A8-BFE1-2A6104B1E3D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174" name="Rectangle 173">
              <a:extLst>
                <a:ext uri="{FF2B5EF4-FFF2-40B4-BE49-F238E27FC236}">
                  <a16:creationId xmlns:a16="http://schemas.microsoft.com/office/drawing/2014/main" id="{5C35EF61-F561-4372-AD8A-78385A2DB10A}"/>
                </a:ext>
              </a:extLst>
            </p:cNvPr>
            <p:cNvSpPr/>
            <p:nvPr/>
          </p:nvSpPr>
          <p:spPr>
            <a:xfrm>
              <a:off x="550998" y="1992673"/>
              <a:ext cx="805942" cy="369332"/>
            </a:xfrm>
            <a:prstGeom prst="rect">
              <a:avLst/>
            </a:prstGeom>
          </p:spPr>
          <p:txBody>
            <a:bodyPr wrap="square">
              <a:spAutoFit/>
            </a:bodyPr>
            <a:lstStyle/>
            <a:p>
              <a:pPr algn="ctr"/>
              <a:r>
                <a:rPr lang="en-US" sz="600" b="1" dirty="0">
                  <a:latin typeface="Arial" charset="0"/>
                  <a:ea typeface="Arial" charset="0"/>
                  <a:cs typeface="Arial" charset="0"/>
                </a:rPr>
                <a:t>Notifications</a:t>
              </a:r>
            </a:p>
          </p:txBody>
        </p:sp>
      </p:grpSp>
      <p:grpSp>
        <p:nvGrpSpPr>
          <p:cNvPr id="178" name="Group 177">
            <a:extLst>
              <a:ext uri="{FF2B5EF4-FFF2-40B4-BE49-F238E27FC236}">
                <a16:creationId xmlns:a16="http://schemas.microsoft.com/office/drawing/2014/main" id="{C7D07ED4-2FE9-4C82-AFFE-0A1A7E01AFBA}"/>
              </a:ext>
            </a:extLst>
          </p:cNvPr>
          <p:cNvGrpSpPr/>
          <p:nvPr/>
        </p:nvGrpSpPr>
        <p:grpSpPr>
          <a:xfrm>
            <a:off x="6339037" y="775784"/>
            <a:ext cx="716715" cy="795009"/>
            <a:chOff x="7450310" y="4389063"/>
            <a:chExt cx="955620" cy="1060012"/>
          </a:xfrm>
        </p:grpSpPr>
        <p:pic>
          <p:nvPicPr>
            <p:cNvPr id="179" name="Graphic 90">
              <a:extLst>
                <a:ext uri="{FF2B5EF4-FFF2-40B4-BE49-F238E27FC236}">
                  <a16:creationId xmlns:a16="http://schemas.microsoft.com/office/drawing/2014/main" id="{A02EC551-D1F8-480F-BFD2-42FD01AC353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50310" y="4389063"/>
              <a:ext cx="955620" cy="955620"/>
            </a:xfrm>
            <a:prstGeom prst="rect">
              <a:avLst/>
            </a:prstGeom>
          </p:spPr>
        </p:pic>
        <p:sp>
          <p:nvSpPr>
            <p:cNvPr id="180" name="Rectangle 179">
              <a:extLst>
                <a:ext uri="{FF2B5EF4-FFF2-40B4-BE49-F238E27FC236}">
                  <a16:creationId xmlns:a16="http://schemas.microsoft.com/office/drawing/2014/main" id="{3FA92821-239B-47B4-B011-9115DBE7E3D4}"/>
                </a:ext>
              </a:extLst>
            </p:cNvPr>
            <p:cNvSpPr/>
            <p:nvPr/>
          </p:nvSpPr>
          <p:spPr>
            <a:xfrm>
              <a:off x="7525149" y="5202854"/>
              <a:ext cx="805943" cy="246221"/>
            </a:xfrm>
            <a:prstGeom prst="rect">
              <a:avLst/>
            </a:prstGeom>
          </p:spPr>
          <p:txBody>
            <a:bodyPr wrap="square">
              <a:spAutoFit/>
            </a:bodyPr>
            <a:lstStyle/>
            <a:p>
              <a:pPr algn="ctr"/>
              <a:r>
                <a:rPr lang="en-US" sz="600" b="1" dirty="0">
                  <a:latin typeface="Arial" charset="0"/>
                  <a:ea typeface="Arial" charset="0"/>
                  <a:cs typeface="Arial" charset="0"/>
                </a:rPr>
                <a:t>Alarming</a:t>
              </a:r>
            </a:p>
          </p:txBody>
        </p:sp>
      </p:grpSp>
      <p:grpSp>
        <p:nvGrpSpPr>
          <p:cNvPr id="181" name="Group 180">
            <a:extLst>
              <a:ext uri="{FF2B5EF4-FFF2-40B4-BE49-F238E27FC236}">
                <a16:creationId xmlns:a16="http://schemas.microsoft.com/office/drawing/2014/main" id="{9B828D43-9C67-4310-816B-1B2DF867FCA4}"/>
              </a:ext>
            </a:extLst>
          </p:cNvPr>
          <p:cNvGrpSpPr/>
          <p:nvPr/>
        </p:nvGrpSpPr>
        <p:grpSpPr>
          <a:xfrm>
            <a:off x="4724867" y="255968"/>
            <a:ext cx="894343" cy="896979"/>
            <a:chOff x="283219" y="1109378"/>
            <a:chExt cx="1192457" cy="1195971"/>
          </a:xfrm>
        </p:grpSpPr>
        <p:pic>
          <p:nvPicPr>
            <p:cNvPr id="182" name="Graphic 85">
              <a:extLst>
                <a:ext uri="{FF2B5EF4-FFF2-40B4-BE49-F238E27FC236}">
                  <a16:creationId xmlns:a16="http://schemas.microsoft.com/office/drawing/2014/main" id="{3129E1D7-216A-4BD0-97FD-634E65E8538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3219" y="1109378"/>
              <a:ext cx="1192457" cy="1192457"/>
            </a:xfrm>
            <a:prstGeom prst="rect">
              <a:avLst/>
            </a:prstGeom>
          </p:spPr>
        </p:pic>
        <p:sp>
          <p:nvSpPr>
            <p:cNvPr id="183" name="Rectangle 182">
              <a:extLst>
                <a:ext uri="{FF2B5EF4-FFF2-40B4-BE49-F238E27FC236}">
                  <a16:creationId xmlns:a16="http://schemas.microsoft.com/office/drawing/2014/main" id="{54A84115-B7B4-4599-B3E6-0A3F9ABB7ACC}"/>
                </a:ext>
              </a:extLst>
            </p:cNvPr>
            <p:cNvSpPr/>
            <p:nvPr/>
          </p:nvSpPr>
          <p:spPr>
            <a:xfrm>
              <a:off x="470962" y="2059128"/>
              <a:ext cx="805942" cy="246221"/>
            </a:xfrm>
            <a:prstGeom prst="rect">
              <a:avLst/>
            </a:prstGeom>
          </p:spPr>
          <p:txBody>
            <a:bodyPr wrap="square">
              <a:spAutoFit/>
            </a:bodyPr>
            <a:lstStyle/>
            <a:p>
              <a:pPr algn="ctr"/>
              <a:r>
                <a:rPr lang="en-US" sz="600" b="1" dirty="0">
                  <a:latin typeface="Arial" charset="0"/>
                  <a:ea typeface="Arial" charset="0"/>
                  <a:cs typeface="Arial" charset="0"/>
                </a:rPr>
                <a:t>Logging</a:t>
              </a:r>
            </a:p>
          </p:txBody>
        </p:sp>
      </p:grpSp>
      <p:grpSp>
        <p:nvGrpSpPr>
          <p:cNvPr id="184" name="Group 183">
            <a:extLst>
              <a:ext uri="{FF2B5EF4-FFF2-40B4-BE49-F238E27FC236}">
                <a16:creationId xmlns:a16="http://schemas.microsoft.com/office/drawing/2014/main" id="{26E06C77-90EF-4415-BE96-F6CB7FD87BDE}"/>
              </a:ext>
            </a:extLst>
          </p:cNvPr>
          <p:cNvGrpSpPr/>
          <p:nvPr/>
        </p:nvGrpSpPr>
        <p:grpSpPr>
          <a:xfrm>
            <a:off x="3276646" y="869935"/>
            <a:ext cx="604457" cy="700858"/>
            <a:chOff x="10565918" y="1541759"/>
            <a:chExt cx="805942" cy="934476"/>
          </a:xfrm>
        </p:grpSpPr>
        <p:grpSp>
          <p:nvGrpSpPr>
            <p:cNvPr id="185" name="Group 184">
              <a:extLst>
                <a:ext uri="{FF2B5EF4-FFF2-40B4-BE49-F238E27FC236}">
                  <a16:creationId xmlns:a16="http://schemas.microsoft.com/office/drawing/2014/main" id="{421CB804-D398-464F-8424-AC5236376C9B}"/>
                </a:ext>
              </a:extLst>
            </p:cNvPr>
            <p:cNvGrpSpPr/>
            <p:nvPr/>
          </p:nvGrpSpPr>
          <p:grpSpPr>
            <a:xfrm>
              <a:off x="10621648" y="1541759"/>
              <a:ext cx="724280" cy="543828"/>
              <a:chOff x="5830775" y="4004425"/>
              <a:chExt cx="724280" cy="543828"/>
            </a:xfrm>
          </p:grpSpPr>
          <p:sp>
            <p:nvSpPr>
              <p:cNvPr id="187" name="Rectangle 186">
                <a:extLst>
                  <a:ext uri="{FF2B5EF4-FFF2-40B4-BE49-F238E27FC236}">
                    <a16:creationId xmlns:a16="http://schemas.microsoft.com/office/drawing/2014/main" id="{35969064-949B-4F08-AF42-79F55386FABB}"/>
                  </a:ext>
                </a:extLst>
              </p:cNvPr>
              <p:cNvSpPr/>
              <p:nvPr/>
            </p:nvSpPr>
            <p:spPr>
              <a:xfrm>
                <a:off x="5830775" y="4004425"/>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188" name="Group 187">
                <a:extLst>
                  <a:ext uri="{FF2B5EF4-FFF2-40B4-BE49-F238E27FC236}">
                    <a16:creationId xmlns:a16="http://schemas.microsoft.com/office/drawing/2014/main" id="{B1C520D4-9F64-4BDD-A41D-DE14F0B2CAD0}"/>
                  </a:ext>
                </a:extLst>
              </p:cNvPr>
              <p:cNvGrpSpPr/>
              <p:nvPr/>
            </p:nvGrpSpPr>
            <p:grpSpPr>
              <a:xfrm>
                <a:off x="5933397" y="4076339"/>
                <a:ext cx="523527" cy="406751"/>
                <a:chOff x="8057075" y="4150358"/>
                <a:chExt cx="633412" cy="492125"/>
              </a:xfrm>
            </p:grpSpPr>
            <p:sp>
              <p:nvSpPr>
                <p:cNvPr id="189" name="Freeform 48">
                  <a:extLst>
                    <a:ext uri="{FF2B5EF4-FFF2-40B4-BE49-F238E27FC236}">
                      <a16:creationId xmlns:a16="http://schemas.microsoft.com/office/drawing/2014/main" id="{E4182E81-47A5-4511-8C1C-78F6DEB4B7A0}"/>
                    </a:ext>
                  </a:extLst>
                </p:cNvPr>
                <p:cNvSpPr>
                  <a:spLocks noChangeArrowheads="1"/>
                </p:cNvSpPr>
                <p:nvPr/>
              </p:nvSpPr>
              <p:spPr bwMode="auto">
                <a:xfrm>
                  <a:off x="8057075" y="4150358"/>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0" name="Freeform 49">
                  <a:extLst>
                    <a:ext uri="{FF2B5EF4-FFF2-40B4-BE49-F238E27FC236}">
                      <a16:creationId xmlns:a16="http://schemas.microsoft.com/office/drawing/2014/main" id="{7CE4CDC6-E839-4269-9374-AA6439F6FD83}"/>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1" name="Freeform 50">
                  <a:extLst>
                    <a:ext uri="{FF2B5EF4-FFF2-40B4-BE49-F238E27FC236}">
                      <a16:creationId xmlns:a16="http://schemas.microsoft.com/office/drawing/2014/main" id="{ABFBDE9B-8FB6-4121-9B2A-2A2A78EFFA92}"/>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2" name="Freeform 51">
                  <a:extLst>
                    <a:ext uri="{FF2B5EF4-FFF2-40B4-BE49-F238E27FC236}">
                      <a16:creationId xmlns:a16="http://schemas.microsoft.com/office/drawing/2014/main" id="{451BD29F-895C-4786-8343-4FD80712E468}"/>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3" name="Freeform 52">
                  <a:extLst>
                    <a:ext uri="{FF2B5EF4-FFF2-40B4-BE49-F238E27FC236}">
                      <a16:creationId xmlns:a16="http://schemas.microsoft.com/office/drawing/2014/main" id="{5DF7416B-9697-4830-8CA2-975A3BE69758}"/>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4" name="Freeform 53">
                  <a:extLst>
                    <a:ext uri="{FF2B5EF4-FFF2-40B4-BE49-F238E27FC236}">
                      <a16:creationId xmlns:a16="http://schemas.microsoft.com/office/drawing/2014/main" id="{EFFC1FBA-1FD1-4955-A4E2-516EEB659370}"/>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5" name="Freeform 54">
                  <a:extLst>
                    <a:ext uri="{FF2B5EF4-FFF2-40B4-BE49-F238E27FC236}">
                      <a16:creationId xmlns:a16="http://schemas.microsoft.com/office/drawing/2014/main" id="{022DAB6B-AF49-44D1-B02E-A0191F260362}"/>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196" name="Freeform 55">
                  <a:extLst>
                    <a:ext uri="{FF2B5EF4-FFF2-40B4-BE49-F238E27FC236}">
                      <a16:creationId xmlns:a16="http://schemas.microsoft.com/office/drawing/2014/main" id="{E2E3FA51-2B0E-4278-9CF9-A7AAB7FEFB7F}"/>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186" name="Rectangle 185">
              <a:extLst>
                <a:ext uri="{FF2B5EF4-FFF2-40B4-BE49-F238E27FC236}">
                  <a16:creationId xmlns:a16="http://schemas.microsoft.com/office/drawing/2014/main" id="{8F179799-4320-4957-BE5C-918D9FB22249}"/>
                </a:ext>
              </a:extLst>
            </p:cNvPr>
            <p:cNvSpPr/>
            <p:nvPr/>
          </p:nvSpPr>
          <p:spPr>
            <a:xfrm>
              <a:off x="10565918" y="2106903"/>
              <a:ext cx="805942" cy="369332"/>
            </a:xfrm>
            <a:prstGeom prst="rect">
              <a:avLst/>
            </a:prstGeom>
          </p:spPr>
          <p:txBody>
            <a:bodyPr wrap="square">
              <a:spAutoFit/>
            </a:bodyPr>
            <a:lstStyle/>
            <a:p>
              <a:pPr algn="ctr"/>
              <a:r>
                <a:rPr lang="en-US" sz="600" b="1">
                  <a:latin typeface="Arial" charset="0"/>
                  <a:ea typeface="Arial" charset="0"/>
                  <a:cs typeface="Arial" charset="0"/>
                </a:rPr>
                <a:t>Telemetry/</a:t>
              </a:r>
              <a:br>
                <a:rPr lang="en-US" sz="600" b="1">
                  <a:latin typeface="Arial" charset="0"/>
                  <a:ea typeface="Arial" charset="0"/>
                  <a:cs typeface="Arial" charset="0"/>
                </a:rPr>
              </a:br>
              <a:r>
                <a:rPr lang="en-US" sz="600" b="1">
                  <a:latin typeface="Arial" charset="0"/>
                  <a:ea typeface="Arial" charset="0"/>
                  <a:cs typeface="Arial" charset="0"/>
                </a:rPr>
                <a:t>Monitoring</a:t>
              </a:r>
            </a:p>
          </p:txBody>
        </p:sp>
      </p:grpSp>
      <p:grpSp>
        <p:nvGrpSpPr>
          <p:cNvPr id="197" name="Group 196">
            <a:extLst>
              <a:ext uri="{FF2B5EF4-FFF2-40B4-BE49-F238E27FC236}">
                <a16:creationId xmlns:a16="http://schemas.microsoft.com/office/drawing/2014/main" id="{267ECBB4-E7BF-4551-AAB4-3BEFA85B9401}"/>
              </a:ext>
            </a:extLst>
          </p:cNvPr>
          <p:cNvGrpSpPr/>
          <p:nvPr/>
        </p:nvGrpSpPr>
        <p:grpSpPr>
          <a:xfrm>
            <a:off x="906827" y="461899"/>
            <a:ext cx="795436" cy="818663"/>
            <a:chOff x="7676309" y="2584867"/>
            <a:chExt cx="805942" cy="1091551"/>
          </a:xfrm>
        </p:grpSpPr>
        <p:grpSp>
          <p:nvGrpSpPr>
            <p:cNvPr id="198" name="Group 197">
              <a:extLst>
                <a:ext uri="{FF2B5EF4-FFF2-40B4-BE49-F238E27FC236}">
                  <a16:creationId xmlns:a16="http://schemas.microsoft.com/office/drawing/2014/main" id="{6FD62FEB-3032-41C0-8451-C25FEA9A9757}"/>
                </a:ext>
              </a:extLst>
            </p:cNvPr>
            <p:cNvGrpSpPr/>
            <p:nvPr/>
          </p:nvGrpSpPr>
          <p:grpSpPr>
            <a:xfrm>
              <a:off x="7730803" y="2584867"/>
              <a:ext cx="677701" cy="695030"/>
              <a:chOff x="7053326" y="4004425"/>
              <a:chExt cx="606942" cy="622462"/>
            </a:xfrm>
          </p:grpSpPr>
          <p:sp>
            <p:nvSpPr>
              <p:cNvPr id="200" name="Rectangle 199">
                <a:extLst>
                  <a:ext uri="{FF2B5EF4-FFF2-40B4-BE49-F238E27FC236}">
                    <a16:creationId xmlns:a16="http://schemas.microsoft.com/office/drawing/2014/main" id="{F8416982-E7FB-475D-9077-11D7021C7E38}"/>
                  </a:ext>
                </a:extLst>
              </p:cNvPr>
              <p:cNvSpPr/>
              <p:nvPr/>
            </p:nvSpPr>
            <p:spPr>
              <a:xfrm>
                <a:off x="7053326" y="4004425"/>
                <a:ext cx="606942" cy="6224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201" name="Group 200">
                <a:extLst>
                  <a:ext uri="{FF2B5EF4-FFF2-40B4-BE49-F238E27FC236}">
                    <a16:creationId xmlns:a16="http://schemas.microsoft.com/office/drawing/2014/main" id="{678D81B6-671E-41D5-8425-5ECD15F54EEC}"/>
                  </a:ext>
                </a:extLst>
              </p:cNvPr>
              <p:cNvGrpSpPr/>
              <p:nvPr/>
            </p:nvGrpSpPr>
            <p:grpSpPr>
              <a:xfrm>
                <a:off x="7163032" y="4055780"/>
                <a:ext cx="363451" cy="527464"/>
                <a:chOff x="9231825" y="4077333"/>
                <a:chExt cx="439737" cy="638175"/>
              </a:xfrm>
            </p:grpSpPr>
            <p:sp>
              <p:nvSpPr>
                <p:cNvPr id="202" name="Freeform 40">
                  <a:extLst>
                    <a:ext uri="{FF2B5EF4-FFF2-40B4-BE49-F238E27FC236}">
                      <a16:creationId xmlns:a16="http://schemas.microsoft.com/office/drawing/2014/main" id="{E69097AF-8160-41B3-AE12-2B55C1CAA58E}"/>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03" name="Freeform 41">
                  <a:extLst>
                    <a:ext uri="{FF2B5EF4-FFF2-40B4-BE49-F238E27FC236}">
                      <a16:creationId xmlns:a16="http://schemas.microsoft.com/office/drawing/2014/main" id="{1A4FF748-9052-4147-A392-28ECD01427FC}"/>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04" name="Freeform 42">
                  <a:extLst>
                    <a:ext uri="{FF2B5EF4-FFF2-40B4-BE49-F238E27FC236}">
                      <a16:creationId xmlns:a16="http://schemas.microsoft.com/office/drawing/2014/main" id="{63CF6AAE-D233-4BBF-B031-452D5646A89A}"/>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05" name="Freeform 43">
                  <a:extLst>
                    <a:ext uri="{FF2B5EF4-FFF2-40B4-BE49-F238E27FC236}">
                      <a16:creationId xmlns:a16="http://schemas.microsoft.com/office/drawing/2014/main" id="{314C1D1C-D58A-4D06-AF61-4E33510C2D8A}"/>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06" name="Freeform 44">
                  <a:extLst>
                    <a:ext uri="{FF2B5EF4-FFF2-40B4-BE49-F238E27FC236}">
                      <a16:creationId xmlns:a16="http://schemas.microsoft.com/office/drawing/2014/main" id="{A1E9C65D-BEDE-498B-B432-0E6AEC6CC98F}"/>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199" name="Rectangle 198">
              <a:extLst>
                <a:ext uri="{FF2B5EF4-FFF2-40B4-BE49-F238E27FC236}">
                  <a16:creationId xmlns:a16="http://schemas.microsoft.com/office/drawing/2014/main" id="{91682514-BEC1-4E93-8F3A-151E7555BA3C}"/>
                </a:ext>
              </a:extLst>
            </p:cNvPr>
            <p:cNvSpPr/>
            <p:nvPr/>
          </p:nvSpPr>
          <p:spPr>
            <a:xfrm>
              <a:off x="7676309" y="3307086"/>
              <a:ext cx="805942" cy="369332"/>
            </a:xfrm>
            <a:prstGeom prst="rect">
              <a:avLst/>
            </a:prstGeom>
          </p:spPr>
          <p:txBody>
            <a:bodyPr wrap="square">
              <a:spAutoFit/>
            </a:bodyPr>
            <a:lstStyle/>
            <a:p>
              <a:pPr algn="ctr"/>
              <a:r>
                <a:rPr lang="en-US" sz="600" b="1" err="1">
                  <a:latin typeface="Arial" charset="0"/>
                  <a:ea typeface="Arial" charset="0"/>
                  <a:cs typeface="Arial" charset="0"/>
                </a:rPr>
                <a:t>Healthcheck</a:t>
              </a:r>
              <a:endParaRPr lang="en-US" sz="600" b="1">
                <a:latin typeface="Arial" charset="0"/>
                <a:ea typeface="Arial" charset="0"/>
                <a:cs typeface="Arial" charset="0"/>
              </a:endParaRPr>
            </a:p>
          </p:txBody>
        </p:sp>
      </p:grpSp>
      <p:grpSp>
        <p:nvGrpSpPr>
          <p:cNvPr id="207" name="Group 206">
            <a:extLst>
              <a:ext uri="{FF2B5EF4-FFF2-40B4-BE49-F238E27FC236}">
                <a16:creationId xmlns:a16="http://schemas.microsoft.com/office/drawing/2014/main" id="{EF178B65-1FE1-4578-A716-C70BC0051869}"/>
              </a:ext>
            </a:extLst>
          </p:cNvPr>
          <p:cNvGrpSpPr/>
          <p:nvPr/>
        </p:nvGrpSpPr>
        <p:grpSpPr>
          <a:xfrm>
            <a:off x="3427148" y="3522979"/>
            <a:ext cx="604457" cy="725102"/>
            <a:chOff x="1526247" y="1468849"/>
            <a:chExt cx="805942" cy="966803"/>
          </a:xfrm>
        </p:grpSpPr>
        <p:grpSp>
          <p:nvGrpSpPr>
            <p:cNvPr id="208" name="Group 207">
              <a:extLst>
                <a:ext uri="{FF2B5EF4-FFF2-40B4-BE49-F238E27FC236}">
                  <a16:creationId xmlns:a16="http://schemas.microsoft.com/office/drawing/2014/main" id="{8F68DEC5-5059-42C8-AA7F-75158CE90F3D}"/>
                </a:ext>
              </a:extLst>
            </p:cNvPr>
            <p:cNvGrpSpPr/>
            <p:nvPr/>
          </p:nvGrpSpPr>
          <p:grpSpPr>
            <a:xfrm>
              <a:off x="1646655" y="1468849"/>
              <a:ext cx="582945" cy="635162"/>
              <a:chOff x="1646655" y="1758788"/>
              <a:chExt cx="582945" cy="635162"/>
            </a:xfrm>
          </p:grpSpPr>
          <p:sp>
            <p:nvSpPr>
              <p:cNvPr id="210" name="Rectangle 209">
                <a:extLst>
                  <a:ext uri="{FF2B5EF4-FFF2-40B4-BE49-F238E27FC236}">
                    <a16:creationId xmlns:a16="http://schemas.microsoft.com/office/drawing/2014/main" id="{43023AB7-87A6-4DF6-9146-D74994C6CE59}"/>
                  </a:ext>
                </a:extLst>
              </p:cNvPr>
              <p:cNvSpPr/>
              <p:nvPr/>
            </p:nvSpPr>
            <p:spPr>
              <a:xfrm>
                <a:off x="1646655"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211" name="Group 210">
                <a:extLst>
                  <a:ext uri="{FF2B5EF4-FFF2-40B4-BE49-F238E27FC236}">
                    <a16:creationId xmlns:a16="http://schemas.microsoft.com/office/drawing/2014/main" id="{0B9F9538-C93D-43BA-ABBE-C7B277BF58B2}"/>
                  </a:ext>
                </a:extLst>
              </p:cNvPr>
              <p:cNvGrpSpPr/>
              <p:nvPr/>
            </p:nvGrpSpPr>
            <p:grpSpPr>
              <a:xfrm>
                <a:off x="1718951" y="1844467"/>
                <a:ext cx="426429" cy="464480"/>
                <a:chOff x="3690938" y="2987675"/>
                <a:chExt cx="515937" cy="561975"/>
              </a:xfrm>
            </p:grpSpPr>
            <p:sp>
              <p:nvSpPr>
                <p:cNvPr id="212" name="Freeform 70">
                  <a:extLst>
                    <a:ext uri="{FF2B5EF4-FFF2-40B4-BE49-F238E27FC236}">
                      <a16:creationId xmlns:a16="http://schemas.microsoft.com/office/drawing/2014/main" id="{759D8C20-E5BB-4A00-970C-FE025F0EB0FE}"/>
                    </a:ext>
                  </a:extLst>
                </p:cNvPr>
                <p:cNvSpPr>
                  <a:spLocks noChangeArrowheads="1"/>
                </p:cNvSpPr>
                <p:nvPr/>
              </p:nvSpPr>
              <p:spPr bwMode="auto">
                <a:xfrm>
                  <a:off x="4062413" y="3379788"/>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13" name="Freeform 71">
                  <a:extLst>
                    <a:ext uri="{FF2B5EF4-FFF2-40B4-BE49-F238E27FC236}">
                      <a16:creationId xmlns:a16="http://schemas.microsoft.com/office/drawing/2014/main" id="{7EC5C188-2467-4763-98A7-CBEC2240B040}"/>
                    </a:ext>
                  </a:extLst>
                </p:cNvPr>
                <p:cNvSpPr>
                  <a:spLocks noChangeArrowheads="1"/>
                </p:cNvSpPr>
                <p:nvPr/>
              </p:nvSpPr>
              <p:spPr bwMode="auto">
                <a:xfrm>
                  <a:off x="3690938" y="2987675"/>
                  <a:ext cx="515937" cy="561975"/>
                </a:xfrm>
                <a:custGeom>
                  <a:avLst/>
                  <a:gdLst>
                    <a:gd name="T0" fmla="*/ 78 w 1432"/>
                    <a:gd name="T1" fmla="*/ 0 h 1563"/>
                    <a:gd name="T2" fmla="*/ 0 w 1432"/>
                    <a:gd name="T3" fmla="*/ 1484 h 1563"/>
                    <a:gd name="T4" fmla="*/ 1350 w 1432"/>
                    <a:gd name="T5" fmla="*/ 1562 h 1563"/>
                    <a:gd name="T6" fmla="*/ 1429 w 1432"/>
                    <a:gd name="T7" fmla="*/ 79 h 1563"/>
                    <a:gd name="T8" fmla="*/ 569 w 1432"/>
                    <a:gd name="T9" fmla="*/ 412 h 1563"/>
                    <a:gd name="T10" fmla="*/ 569 w 1432"/>
                    <a:gd name="T11" fmla="*/ 317 h 1563"/>
                    <a:gd name="T12" fmla="*/ 828 w 1432"/>
                    <a:gd name="T13" fmla="*/ 283 h 1563"/>
                    <a:gd name="T14" fmla="*/ 862 w 1432"/>
                    <a:gd name="T15" fmla="*/ 401 h 1563"/>
                    <a:gd name="T16" fmla="*/ 862 w 1432"/>
                    <a:gd name="T17" fmla="*/ 545 h 1563"/>
                    <a:gd name="T18" fmla="*/ 603 w 1432"/>
                    <a:gd name="T19" fmla="*/ 579 h 1563"/>
                    <a:gd name="T20" fmla="*/ 569 w 1432"/>
                    <a:gd name="T21" fmla="*/ 412 h 1563"/>
                    <a:gd name="T22" fmla="*/ 569 w 1432"/>
                    <a:gd name="T23" fmla="*/ 755 h 1563"/>
                    <a:gd name="T24" fmla="*/ 603 w 1432"/>
                    <a:gd name="T25" fmla="*/ 637 h 1563"/>
                    <a:gd name="T26" fmla="*/ 862 w 1432"/>
                    <a:gd name="T27" fmla="*/ 671 h 1563"/>
                    <a:gd name="T28" fmla="*/ 862 w 1432"/>
                    <a:gd name="T29" fmla="*/ 765 h 1563"/>
                    <a:gd name="T30" fmla="*/ 828 w 1432"/>
                    <a:gd name="T31" fmla="*/ 933 h 1563"/>
                    <a:gd name="T32" fmla="*/ 569 w 1432"/>
                    <a:gd name="T33" fmla="*/ 899 h 1563"/>
                    <a:gd name="T34" fmla="*/ 225 w 1432"/>
                    <a:gd name="T35" fmla="*/ 412 h 1563"/>
                    <a:gd name="T36" fmla="*/ 225 w 1432"/>
                    <a:gd name="T37" fmla="*/ 317 h 1563"/>
                    <a:gd name="T38" fmla="*/ 485 w 1432"/>
                    <a:gd name="T39" fmla="*/ 283 h 1563"/>
                    <a:gd name="T40" fmla="*/ 519 w 1432"/>
                    <a:gd name="T41" fmla="*/ 401 h 1563"/>
                    <a:gd name="T42" fmla="*/ 519 w 1432"/>
                    <a:gd name="T43" fmla="*/ 545 h 1563"/>
                    <a:gd name="T44" fmla="*/ 259 w 1432"/>
                    <a:gd name="T45" fmla="*/ 579 h 1563"/>
                    <a:gd name="T46" fmla="*/ 225 w 1432"/>
                    <a:gd name="T47" fmla="*/ 412 h 1563"/>
                    <a:gd name="T48" fmla="*/ 225 w 1432"/>
                    <a:gd name="T49" fmla="*/ 755 h 1563"/>
                    <a:gd name="T50" fmla="*/ 259 w 1432"/>
                    <a:gd name="T51" fmla="*/ 637 h 1563"/>
                    <a:gd name="T52" fmla="*/ 519 w 1432"/>
                    <a:gd name="T53" fmla="*/ 671 h 1563"/>
                    <a:gd name="T54" fmla="*/ 519 w 1432"/>
                    <a:gd name="T55" fmla="*/ 765 h 1563"/>
                    <a:gd name="T56" fmla="*/ 485 w 1432"/>
                    <a:gd name="T57" fmla="*/ 933 h 1563"/>
                    <a:gd name="T58" fmla="*/ 225 w 1432"/>
                    <a:gd name="T59" fmla="*/ 899 h 1563"/>
                    <a:gd name="T60" fmla="*/ 1158 w 1432"/>
                    <a:gd name="T61" fmla="*/ 1282 h 1563"/>
                    <a:gd name="T62" fmla="*/ 225 w 1432"/>
                    <a:gd name="T63" fmla="*/ 1237 h 1563"/>
                    <a:gd name="T64" fmla="*/ 1203 w 1432"/>
                    <a:gd name="T65" fmla="*/ 991 h 1563"/>
                    <a:gd name="T66" fmla="*/ 1158 w 1432"/>
                    <a:gd name="T67" fmla="*/ 1282 h 1563"/>
                    <a:gd name="T68" fmla="*/ 1203 w 1432"/>
                    <a:gd name="T69" fmla="*/ 765 h 1563"/>
                    <a:gd name="T70" fmla="*/ 1169 w 1432"/>
                    <a:gd name="T71" fmla="*/ 933 h 1563"/>
                    <a:gd name="T72" fmla="*/ 909 w 1432"/>
                    <a:gd name="T73" fmla="*/ 899 h 1563"/>
                    <a:gd name="T74" fmla="*/ 909 w 1432"/>
                    <a:gd name="T75" fmla="*/ 755 h 1563"/>
                    <a:gd name="T76" fmla="*/ 944 w 1432"/>
                    <a:gd name="T77" fmla="*/ 637 h 1563"/>
                    <a:gd name="T78" fmla="*/ 1203 w 1432"/>
                    <a:gd name="T79" fmla="*/ 671 h 1563"/>
                    <a:gd name="T80" fmla="*/ 1203 w 1432"/>
                    <a:gd name="T81" fmla="*/ 401 h 1563"/>
                    <a:gd name="T82" fmla="*/ 1203 w 1432"/>
                    <a:gd name="T83" fmla="*/ 545 h 1563"/>
                    <a:gd name="T84" fmla="*/ 944 w 1432"/>
                    <a:gd name="T85" fmla="*/ 579 h 1563"/>
                    <a:gd name="T86" fmla="*/ 909 w 1432"/>
                    <a:gd name="T87" fmla="*/ 412 h 1563"/>
                    <a:gd name="T88" fmla="*/ 909 w 1432"/>
                    <a:gd name="T89" fmla="*/ 317 h 1563"/>
                    <a:gd name="T90" fmla="*/ 1169 w 1432"/>
                    <a:gd name="T91" fmla="*/ 283 h 1563"/>
                    <a:gd name="T92" fmla="*/ 1203 w 1432"/>
                    <a:gd name="T93"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2" h="1563">
                      <a:moveTo>
                        <a:pt x="1350" y="0"/>
                      </a:moveTo>
                      <a:lnTo>
                        <a:pt x="78" y="0"/>
                      </a:lnTo>
                      <a:cubicBezTo>
                        <a:pt x="34" y="0"/>
                        <a:pt x="0" y="34"/>
                        <a:pt x="0" y="79"/>
                      </a:cubicBezTo>
                      <a:lnTo>
                        <a:pt x="0" y="1484"/>
                      </a:lnTo>
                      <a:cubicBezTo>
                        <a:pt x="0" y="1528"/>
                        <a:pt x="36" y="1562"/>
                        <a:pt x="78" y="1562"/>
                      </a:cubicBezTo>
                      <a:lnTo>
                        <a:pt x="1350" y="1562"/>
                      </a:lnTo>
                      <a:cubicBezTo>
                        <a:pt x="1394" y="1562"/>
                        <a:pt x="1429" y="1528"/>
                        <a:pt x="1429" y="1484"/>
                      </a:cubicBezTo>
                      <a:lnTo>
                        <a:pt x="1429" y="79"/>
                      </a:lnTo>
                      <a:cubicBezTo>
                        <a:pt x="1431" y="37"/>
                        <a:pt x="1394" y="0"/>
                        <a:pt x="1350" y="0"/>
                      </a:cubicBezTo>
                      <a:close/>
                      <a:moveTo>
                        <a:pt x="569" y="412"/>
                      </a:moveTo>
                      <a:lnTo>
                        <a:pt x="569" y="401"/>
                      </a:lnTo>
                      <a:lnTo>
                        <a:pt x="569" y="317"/>
                      </a:lnTo>
                      <a:cubicBezTo>
                        <a:pt x="569" y="299"/>
                        <a:pt x="584" y="283"/>
                        <a:pt x="603" y="283"/>
                      </a:cubicBezTo>
                      <a:lnTo>
                        <a:pt x="828" y="283"/>
                      </a:lnTo>
                      <a:cubicBezTo>
                        <a:pt x="847" y="283"/>
                        <a:pt x="862" y="299"/>
                        <a:pt x="862" y="317"/>
                      </a:cubicBezTo>
                      <a:lnTo>
                        <a:pt x="862" y="401"/>
                      </a:lnTo>
                      <a:lnTo>
                        <a:pt x="862" y="412"/>
                      </a:lnTo>
                      <a:lnTo>
                        <a:pt x="862" y="545"/>
                      </a:lnTo>
                      <a:cubicBezTo>
                        <a:pt x="862" y="564"/>
                        <a:pt x="847" y="579"/>
                        <a:pt x="828" y="579"/>
                      </a:cubicBezTo>
                      <a:lnTo>
                        <a:pt x="603" y="579"/>
                      </a:lnTo>
                      <a:cubicBezTo>
                        <a:pt x="584" y="579"/>
                        <a:pt x="569" y="564"/>
                        <a:pt x="569" y="545"/>
                      </a:cubicBezTo>
                      <a:lnTo>
                        <a:pt x="569" y="412"/>
                      </a:lnTo>
                      <a:close/>
                      <a:moveTo>
                        <a:pt x="569" y="765"/>
                      </a:moveTo>
                      <a:lnTo>
                        <a:pt x="569" y="755"/>
                      </a:lnTo>
                      <a:lnTo>
                        <a:pt x="569" y="671"/>
                      </a:lnTo>
                      <a:cubicBezTo>
                        <a:pt x="569" y="653"/>
                        <a:pt x="584" y="637"/>
                        <a:pt x="603" y="637"/>
                      </a:cubicBezTo>
                      <a:lnTo>
                        <a:pt x="828" y="637"/>
                      </a:lnTo>
                      <a:cubicBezTo>
                        <a:pt x="847" y="637"/>
                        <a:pt x="862" y="653"/>
                        <a:pt x="862" y="671"/>
                      </a:cubicBezTo>
                      <a:lnTo>
                        <a:pt x="862" y="755"/>
                      </a:lnTo>
                      <a:lnTo>
                        <a:pt x="862" y="765"/>
                      </a:lnTo>
                      <a:lnTo>
                        <a:pt x="862" y="899"/>
                      </a:lnTo>
                      <a:cubicBezTo>
                        <a:pt x="862" y="918"/>
                        <a:pt x="847" y="933"/>
                        <a:pt x="828" y="933"/>
                      </a:cubicBezTo>
                      <a:lnTo>
                        <a:pt x="603" y="933"/>
                      </a:lnTo>
                      <a:cubicBezTo>
                        <a:pt x="584" y="933"/>
                        <a:pt x="569" y="918"/>
                        <a:pt x="569" y="899"/>
                      </a:cubicBezTo>
                      <a:lnTo>
                        <a:pt x="569" y="765"/>
                      </a:lnTo>
                      <a:close/>
                      <a:moveTo>
                        <a:pt x="225" y="412"/>
                      </a:moveTo>
                      <a:lnTo>
                        <a:pt x="225" y="401"/>
                      </a:lnTo>
                      <a:lnTo>
                        <a:pt x="225" y="317"/>
                      </a:lnTo>
                      <a:cubicBezTo>
                        <a:pt x="225" y="299"/>
                        <a:pt x="241" y="283"/>
                        <a:pt x="259" y="283"/>
                      </a:cubicBezTo>
                      <a:lnTo>
                        <a:pt x="485" y="283"/>
                      </a:lnTo>
                      <a:cubicBezTo>
                        <a:pt x="503" y="283"/>
                        <a:pt x="519" y="299"/>
                        <a:pt x="519" y="317"/>
                      </a:cubicBezTo>
                      <a:lnTo>
                        <a:pt x="519" y="401"/>
                      </a:lnTo>
                      <a:lnTo>
                        <a:pt x="519" y="412"/>
                      </a:lnTo>
                      <a:lnTo>
                        <a:pt x="519" y="545"/>
                      </a:lnTo>
                      <a:cubicBezTo>
                        <a:pt x="519" y="564"/>
                        <a:pt x="503" y="579"/>
                        <a:pt x="485" y="579"/>
                      </a:cubicBezTo>
                      <a:lnTo>
                        <a:pt x="259" y="579"/>
                      </a:lnTo>
                      <a:cubicBezTo>
                        <a:pt x="241" y="579"/>
                        <a:pt x="225" y="564"/>
                        <a:pt x="225" y="545"/>
                      </a:cubicBezTo>
                      <a:lnTo>
                        <a:pt x="225" y="412"/>
                      </a:lnTo>
                      <a:close/>
                      <a:moveTo>
                        <a:pt x="225" y="765"/>
                      </a:moveTo>
                      <a:lnTo>
                        <a:pt x="225" y="755"/>
                      </a:lnTo>
                      <a:lnTo>
                        <a:pt x="225" y="671"/>
                      </a:lnTo>
                      <a:cubicBezTo>
                        <a:pt x="225" y="653"/>
                        <a:pt x="241" y="637"/>
                        <a:pt x="259" y="637"/>
                      </a:cubicBezTo>
                      <a:lnTo>
                        <a:pt x="485" y="637"/>
                      </a:lnTo>
                      <a:cubicBezTo>
                        <a:pt x="503" y="637"/>
                        <a:pt x="519" y="653"/>
                        <a:pt x="519" y="671"/>
                      </a:cubicBezTo>
                      <a:lnTo>
                        <a:pt x="519" y="755"/>
                      </a:lnTo>
                      <a:lnTo>
                        <a:pt x="519" y="765"/>
                      </a:lnTo>
                      <a:lnTo>
                        <a:pt x="519" y="899"/>
                      </a:lnTo>
                      <a:cubicBezTo>
                        <a:pt x="519" y="918"/>
                        <a:pt x="503" y="933"/>
                        <a:pt x="485" y="933"/>
                      </a:cubicBezTo>
                      <a:lnTo>
                        <a:pt x="259" y="933"/>
                      </a:lnTo>
                      <a:cubicBezTo>
                        <a:pt x="241" y="933"/>
                        <a:pt x="225" y="918"/>
                        <a:pt x="225" y="899"/>
                      </a:cubicBezTo>
                      <a:lnTo>
                        <a:pt x="225" y="765"/>
                      </a:lnTo>
                      <a:close/>
                      <a:moveTo>
                        <a:pt x="1158" y="1282"/>
                      </a:moveTo>
                      <a:lnTo>
                        <a:pt x="270" y="1282"/>
                      </a:lnTo>
                      <a:cubicBezTo>
                        <a:pt x="246" y="1282"/>
                        <a:pt x="225" y="1261"/>
                        <a:pt x="225" y="1237"/>
                      </a:cubicBezTo>
                      <a:lnTo>
                        <a:pt x="225" y="991"/>
                      </a:lnTo>
                      <a:lnTo>
                        <a:pt x="1203" y="991"/>
                      </a:lnTo>
                      <a:lnTo>
                        <a:pt x="1203" y="1237"/>
                      </a:lnTo>
                      <a:cubicBezTo>
                        <a:pt x="1203" y="1261"/>
                        <a:pt x="1182" y="1282"/>
                        <a:pt x="1158" y="1282"/>
                      </a:cubicBezTo>
                      <a:close/>
                      <a:moveTo>
                        <a:pt x="1203" y="755"/>
                      </a:moveTo>
                      <a:lnTo>
                        <a:pt x="1203" y="765"/>
                      </a:lnTo>
                      <a:lnTo>
                        <a:pt x="1203" y="899"/>
                      </a:lnTo>
                      <a:cubicBezTo>
                        <a:pt x="1203" y="918"/>
                        <a:pt x="1187" y="933"/>
                        <a:pt x="1169" y="933"/>
                      </a:cubicBezTo>
                      <a:lnTo>
                        <a:pt x="944" y="933"/>
                      </a:lnTo>
                      <a:cubicBezTo>
                        <a:pt x="925" y="933"/>
                        <a:pt x="909" y="918"/>
                        <a:pt x="909" y="899"/>
                      </a:cubicBezTo>
                      <a:lnTo>
                        <a:pt x="909" y="765"/>
                      </a:lnTo>
                      <a:lnTo>
                        <a:pt x="909" y="755"/>
                      </a:lnTo>
                      <a:lnTo>
                        <a:pt x="909" y="671"/>
                      </a:lnTo>
                      <a:cubicBezTo>
                        <a:pt x="909" y="653"/>
                        <a:pt x="925" y="637"/>
                        <a:pt x="944" y="637"/>
                      </a:cubicBezTo>
                      <a:lnTo>
                        <a:pt x="1169" y="637"/>
                      </a:lnTo>
                      <a:cubicBezTo>
                        <a:pt x="1187" y="637"/>
                        <a:pt x="1203" y="653"/>
                        <a:pt x="1203" y="671"/>
                      </a:cubicBezTo>
                      <a:lnTo>
                        <a:pt x="1203" y="755"/>
                      </a:lnTo>
                      <a:close/>
                      <a:moveTo>
                        <a:pt x="1203" y="401"/>
                      </a:moveTo>
                      <a:lnTo>
                        <a:pt x="1203" y="412"/>
                      </a:lnTo>
                      <a:lnTo>
                        <a:pt x="1203" y="545"/>
                      </a:lnTo>
                      <a:cubicBezTo>
                        <a:pt x="1203" y="564"/>
                        <a:pt x="1187" y="579"/>
                        <a:pt x="1169" y="579"/>
                      </a:cubicBezTo>
                      <a:lnTo>
                        <a:pt x="944" y="579"/>
                      </a:lnTo>
                      <a:cubicBezTo>
                        <a:pt x="925" y="579"/>
                        <a:pt x="909" y="564"/>
                        <a:pt x="909" y="545"/>
                      </a:cubicBezTo>
                      <a:lnTo>
                        <a:pt x="909" y="412"/>
                      </a:lnTo>
                      <a:lnTo>
                        <a:pt x="909" y="401"/>
                      </a:lnTo>
                      <a:lnTo>
                        <a:pt x="909" y="317"/>
                      </a:lnTo>
                      <a:cubicBezTo>
                        <a:pt x="909" y="299"/>
                        <a:pt x="925" y="283"/>
                        <a:pt x="944" y="283"/>
                      </a:cubicBezTo>
                      <a:lnTo>
                        <a:pt x="1169" y="283"/>
                      </a:lnTo>
                      <a:cubicBezTo>
                        <a:pt x="1187" y="283"/>
                        <a:pt x="1203" y="299"/>
                        <a:pt x="1203" y="317"/>
                      </a:cubicBezTo>
                      <a:lnTo>
                        <a:pt x="1203" y="401"/>
                      </a:ln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209" name="Rectangle 208">
              <a:extLst>
                <a:ext uri="{FF2B5EF4-FFF2-40B4-BE49-F238E27FC236}">
                  <a16:creationId xmlns:a16="http://schemas.microsoft.com/office/drawing/2014/main" id="{0DC6DBBC-8897-467B-B56A-4842F572FDE2}"/>
                </a:ext>
              </a:extLst>
            </p:cNvPr>
            <p:cNvSpPr/>
            <p:nvPr/>
          </p:nvSpPr>
          <p:spPr>
            <a:xfrm>
              <a:off x="1526247" y="2066320"/>
              <a:ext cx="805942" cy="369332"/>
            </a:xfrm>
            <a:prstGeom prst="rect">
              <a:avLst/>
            </a:prstGeom>
          </p:spPr>
          <p:txBody>
            <a:bodyPr wrap="square">
              <a:spAutoFit/>
            </a:bodyPr>
            <a:lstStyle/>
            <a:p>
              <a:pPr algn="ctr"/>
              <a:r>
                <a:rPr lang="en-US" sz="600" b="1">
                  <a:latin typeface="Arial" charset="0"/>
                  <a:ea typeface="Arial" charset="0"/>
                  <a:cs typeface="Arial" charset="0"/>
                </a:rPr>
                <a:t>Virtual Machine</a:t>
              </a:r>
            </a:p>
          </p:txBody>
        </p:sp>
      </p:grpSp>
      <p:grpSp>
        <p:nvGrpSpPr>
          <p:cNvPr id="237" name="Group 236">
            <a:extLst>
              <a:ext uri="{FF2B5EF4-FFF2-40B4-BE49-F238E27FC236}">
                <a16:creationId xmlns:a16="http://schemas.microsoft.com/office/drawing/2014/main" id="{634EA494-5A01-4792-B1AA-1415D746E991}"/>
              </a:ext>
            </a:extLst>
          </p:cNvPr>
          <p:cNvGrpSpPr/>
          <p:nvPr/>
        </p:nvGrpSpPr>
        <p:grpSpPr>
          <a:xfrm>
            <a:off x="3908417" y="2478011"/>
            <a:ext cx="604457" cy="632769"/>
            <a:chOff x="2556672" y="1468849"/>
            <a:chExt cx="805942" cy="843692"/>
          </a:xfrm>
        </p:grpSpPr>
        <p:grpSp>
          <p:nvGrpSpPr>
            <p:cNvPr id="238" name="Group 237">
              <a:extLst>
                <a:ext uri="{FF2B5EF4-FFF2-40B4-BE49-F238E27FC236}">
                  <a16:creationId xmlns:a16="http://schemas.microsoft.com/office/drawing/2014/main" id="{56DBA6CD-CD3C-4BA1-8F8C-B5ACB074E792}"/>
                </a:ext>
              </a:extLst>
            </p:cNvPr>
            <p:cNvGrpSpPr/>
            <p:nvPr/>
          </p:nvGrpSpPr>
          <p:grpSpPr>
            <a:xfrm>
              <a:off x="2681212" y="1468849"/>
              <a:ext cx="582945" cy="635162"/>
              <a:chOff x="2681212" y="1758788"/>
              <a:chExt cx="582945" cy="635162"/>
            </a:xfrm>
          </p:grpSpPr>
          <p:sp>
            <p:nvSpPr>
              <p:cNvPr id="240" name="Rectangle 239">
                <a:extLst>
                  <a:ext uri="{FF2B5EF4-FFF2-40B4-BE49-F238E27FC236}">
                    <a16:creationId xmlns:a16="http://schemas.microsoft.com/office/drawing/2014/main" id="{0DE71D3C-0E2E-42AE-9CFB-05D74CA3ED2C}"/>
                  </a:ext>
                </a:extLst>
              </p:cNvPr>
              <p:cNvSpPr/>
              <p:nvPr/>
            </p:nvSpPr>
            <p:spPr>
              <a:xfrm>
                <a:off x="2681212"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241" name="Group 240">
                <a:extLst>
                  <a:ext uri="{FF2B5EF4-FFF2-40B4-BE49-F238E27FC236}">
                    <a16:creationId xmlns:a16="http://schemas.microsoft.com/office/drawing/2014/main" id="{C2E730DE-2BE3-4126-B0C7-DB490FD8A596}"/>
                  </a:ext>
                </a:extLst>
              </p:cNvPr>
              <p:cNvGrpSpPr/>
              <p:nvPr/>
            </p:nvGrpSpPr>
            <p:grpSpPr>
              <a:xfrm>
                <a:off x="2757314" y="1844483"/>
                <a:ext cx="426433" cy="464483"/>
                <a:chOff x="4752975" y="2987675"/>
                <a:chExt cx="515938" cy="561975"/>
              </a:xfrm>
            </p:grpSpPr>
            <p:sp>
              <p:nvSpPr>
                <p:cNvPr id="242" name="Freeform 72">
                  <a:extLst>
                    <a:ext uri="{FF2B5EF4-FFF2-40B4-BE49-F238E27FC236}">
                      <a16:creationId xmlns:a16="http://schemas.microsoft.com/office/drawing/2014/main" id="{A48289E1-BD34-4C15-A517-CC6539385766}"/>
                    </a:ext>
                  </a:extLst>
                </p:cNvPr>
                <p:cNvSpPr>
                  <a:spLocks noChangeArrowheads="1"/>
                </p:cNvSpPr>
                <p:nvPr/>
              </p:nvSpPr>
              <p:spPr bwMode="auto">
                <a:xfrm>
                  <a:off x="4752975" y="2987675"/>
                  <a:ext cx="515938" cy="561975"/>
                </a:xfrm>
                <a:custGeom>
                  <a:avLst/>
                  <a:gdLst>
                    <a:gd name="T0" fmla="*/ 79 w 1431"/>
                    <a:gd name="T1" fmla="*/ 0 h 1563"/>
                    <a:gd name="T2" fmla="*/ 0 w 1431"/>
                    <a:gd name="T3" fmla="*/ 1484 h 1563"/>
                    <a:gd name="T4" fmla="*/ 1349 w 1431"/>
                    <a:gd name="T5" fmla="*/ 1562 h 1563"/>
                    <a:gd name="T6" fmla="*/ 1428 w 1431"/>
                    <a:gd name="T7" fmla="*/ 79 h 1563"/>
                    <a:gd name="T8" fmla="*/ 226 w 1431"/>
                    <a:gd name="T9" fmla="*/ 412 h 1563"/>
                    <a:gd name="T10" fmla="*/ 226 w 1431"/>
                    <a:gd name="T11" fmla="*/ 317 h 1563"/>
                    <a:gd name="T12" fmla="*/ 653 w 1431"/>
                    <a:gd name="T13" fmla="*/ 283 h 1563"/>
                    <a:gd name="T14" fmla="*/ 687 w 1431"/>
                    <a:gd name="T15" fmla="*/ 401 h 1563"/>
                    <a:gd name="T16" fmla="*/ 687 w 1431"/>
                    <a:gd name="T17" fmla="*/ 545 h 1563"/>
                    <a:gd name="T18" fmla="*/ 260 w 1431"/>
                    <a:gd name="T19" fmla="*/ 579 h 1563"/>
                    <a:gd name="T20" fmla="*/ 226 w 1431"/>
                    <a:gd name="T21" fmla="*/ 412 h 1563"/>
                    <a:gd name="T22" fmla="*/ 226 w 1431"/>
                    <a:gd name="T23" fmla="*/ 752 h 1563"/>
                    <a:gd name="T24" fmla="*/ 260 w 1431"/>
                    <a:gd name="T25" fmla="*/ 634 h 1563"/>
                    <a:gd name="T26" fmla="*/ 687 w 1431"/>
                    <a:gd name="T27" fmla="*/ 668 h 1563"/>
                    <a:gd name="T28" fmla="*/ 687 w 1431"/>
                    <a:gd name="T29" fmla="*/ 763 h 1563"/>
                    <a:gd name="T30" fmla="*/ 653 w 1431"/>
                    <a:gd name="T31" fmla="*/ 931 h 1563"/>
                    <a:gd name="T32" fmla="*/ 226 w 1431"/>
                    <a:gd name="T33" fmla="*/ 897 h 1563"/>
                    <a:gd name="T34" fmla="*/ 1158 w 1431"/>
                    <a:gd name="T35" fmla="*/ 1282 h 1563"/>
                    <a:gd name="T36" fmla="*/ 226 w 1431"/>
                    <a:gd name="T37" fmla="*/ 1237 h 1563"/>
                    <a:gd name="T38" fmla="*/ 1202 w 1431"/>
                    <a:gd name="T39" fmla="*/ 991 h 1563"/>
                    <a:gd name="T40" fmla="*/ 1158 w 1431"/>
                    <a:gd name="T41" fmla="*/ 1282 h 1563"/>
                    <a:gd name="T42" fmla="*/ 1202 w 1431"/>
                    <a:gd name="T43" fmla="*/ 763 h 1563"/>
                    <a:gd name="T44" fmla="*/ 1168 w 1431"/>
                    <a:gd name="T45" fmla="*/ 931 h 1563"/>
                    <a:gd name="T46" fmla="*/ 741 w 1431"/>
                    <a:gd name="T47" fmla="*/ 897 h 1563"/>
                    <a:gd name="T48" fmla="*/ 741 w 1431"/>
                    <a:gd name="T49" fmla="*/ 752 h 1563"/>
                    <a:gd name="T50" fmla="*/ 775 w 1431"/>
                    <a:gd name="T51" fmla="*/ 634 h 1563"/>
                    <a:gd name="T52" fmla="*/ 1202 w 1431"/>
                    <a:gd name="T53" fmla="*/ 668 h 1563"/>
                    <a:gd name="T54" fmla="*/ 1202 w 1431"/>
                    <a:gd name="T55" fmla="*/ 401 h 1563"/>
                    <a:gd name="T56" fmla="*/ 1202 w 1431"/>
                    <a:gd name="T57" fmla="*/ 545 h 1563"/>
                    <a:gd name="T58" fmla="*/ 775 w 1431"/>
                    <a:gd name="T59" fmla="*/ 579 h 1563"/>
                    <a:gd name="T60" fmla="*/ 741 w 1431"/>
                    <a:gd name="T61" fmla="*/ 412 h 1563"/>
                    <a:gd name="T62" fmla="*/ 741 w 1431"/>
                    <a:gd name="T63" fmla="*/ 317 h 1563"/>
                    <a:gd name="T64" fmla="*/ 1168 w 1431"/>
                    <a:gd name="T65" fmla="*/ 283 h 1563"/>
                    <a:gd name="T66" fmla="*/ 1202 w 1431"/>
                    <a:gd name="T67"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1" h="1563">
                      <a:moveTo>
                        <a:pt x="1349" y="0"/>
                      </a:moveTo>
                      <a:lnTo>
                        <a:pt x="79" y="0"/>
                      </a:lnTo>
                      <a:cubicBezTo>
                        <a:pt x="34" y="0"/>
                        <a:pt x="0" y="34"/>
                        <a:pt x="0" y="79"/>
                      </a:cubicBezTo>
                      <a:lnTo>
                        <a:pt x="0" y="1484"/>
                      </a:lnTo>
                      <a:cubicBezTo>
                        <a:pt x="0" y="1528"/>
                        <a:pt x="34" y="1562"/>
                        <a:pt x="79" y="1562"/>
                      </a:cubicBezTo>
                      <a:lnTo>
                        <a:pt x="1349" y="1562"/>
                      </a:lnTo>
                      <a:cubicBezTo>
                        <a:pt x="1394" y="1562"/>
                        <a:pt x="1428" y="1528"/>
                        <a:pt x="1428" y="1484"/>
                      </a:cubicBezTo>
                      <a:lnTo>
                        <a:pt x="1428" y="79"/>
                      </a:lnTo>
                      <a:cubicBezTo>
                        <a:pt x="1430" y="37"/>
                        <a:pt x="1394" y="0"/>
                        <a:pt x="1349" y="0"/>
                      </a:cubicBezTo>
                      <a:close/>
                      <a:moveTo>
                        <a:pt x="226" y="412"/>
                      </a:moveTo>
                      <a:lnTo>
                        <a:pt x="226" y="401"/>
                      </a:lnTo>
                      <a:lnTo>
                        <a:pt x="226" y="317"/>
                      </a:lnTo>
                      <a:cubicBezTo>
                        <a:pt x="226" y="299"/>
                        <a:pt x="241" y="283"/>
                        <a:pt x="260" y="283"/>
                      </a:cubicBezTo>
                      <a:lnTo>
                        <a:pt x="653" y="283"/>
                      </a:lnTo>
                      <a:cubicBezTo>
                        <a:pt x="671" y="283"/>
                        <a:pt x="687" y="299"/>
                        <a:pt x="687" y="317"/>
                      </a:cubicBezTo>
                      <a:lnTo>
                        <a:pt x="687" y="401"/>
                      </a:lnTo>
                      <a:lnTo>
                        <a:pt x="687" y="412"/>
                      </a:lnTo>
                      <a:lnTo>
                        <a:pt x="687" y="545"/>
                      </a:lnTo>
                      <a:cubicBezTo>
                        <a:pt x="687" y="564"/>
                        <a:pt x="671" y="579"/>
                        <a:pt x="653" y="579"/>
                      </a:cubicBezTo>
                      <a:lnTo>
                        <a:pt x="260" y="579"/>
                      </a:lnTo>
                      <a:cubicBezTo>
                        <a:pt x="241" y="579"/>
                        <a:pt x="226" y="564"/>
                        <a:pt x="226" y="545"/>
                      </a:cubicBezTo>
                      <a:lnTo>
                        <a:pt x="226" y="412"/>
                      </a:lnTo>
                      <a:close/>
                      <a:moveTo>
                        <a:pt x="226" y="763"/>
                      </a:moveTo>
                      <a:lnTo>
                        <a:pt x="226" y="752"/>
                      </a:lnTo>
                      <a:lnTo>
                        <a:pt x="226" y="668"/>
                      </a:lnTo>
                      <a:cubicBezTo>
                        <a:pt x="226" y="650"/>
                        <a:pt x="241" y="634"/>
                        <a:pt x="260" y="634"/>
                      </a:cubicBezTo>
                      <a:lnTo>
                        <a:pt x="653" y="634"/>
                      </a:lnTo>
                      <a:cubicBezTo>
                        <a:pt x="671" y="634"/>
                        <a:pt x="687" y="650"/>
                        <a:pt x="687" y="668"/>
                      </a:cubicBezTo>
                      <a:lnTo>
                        <a:pt x="687" y="752"/>
                      </a:lnTo>
                      <a:lnTo>
                        <a:pt x="687" y="763"/>
                      </a:lnTo>
                      <a:lnTo>
                        <a:pt x="687" y="897"/>
                      </a:lnTo>
                      <a:cubicBezTo>
                        <a:pt x="687" y="915"/>
                        <a:pt x="671" y="931"/>
                        <a:pt x="653" y="931"/>
                      </a:cubicBezTo>
                      <a:lnTo>
                        <a:pt x="260" y="931"/>
                      </a:lnTo>
                      <a:cubicBezTo>
                        <a:pt x="241" y="931"/>
                        <a:pt x="226" y="915"/>
                        <a:pt x="226" y="897"/>
                      </a:cubicBezTo>
                      <a:lnTo>
                        <a:pt x="226" y="763"/>
                      </a:lnTo>
                      <a:close/>
                      <a:moveTo>
                        <a:pt x="1158" y="1282"/>
                      </a:moveTo>
                      <a:lnTo>
                        <a:pt x="270" y="1282"/>
                      </a:lnTo>
                      <a:cubicBezTo>
                        <a:pt x="246" y="1282"/>
                        <a:pt x="226" y="1261"/>
                        <a:pt x="226" y="1237"/>
                      </a:cubicBezTo>
                      <a:lnTo>
                        <a:pt x="226" y="991"/>
                      </a:lnTo>
                      <a:lnTo>
                        <a:pt x="1202" y="991"/>
                      </a:lnTo>
                      <a:lnTo>
                        <a:pt x="1202" y="1237"/>
                      </a:lnTo>
                      <a:cubicBezTo>
                        <a:pt x="1202" y="1261"/>
                        <a:pt x="1181" y="1282"/>
                        <a:pt x="1158" y="1282"/>
                      </a:cubicBezTo>
                      <a:close/>
                      <a:moveTo>
                        <a:pt x="1202" y="752"/>
                      </a:moveTo>
                      <a:lnTo>
                        <a:pt x="1202" y="763"/>
                      </a:lnTo>
                      <a:lnTo>
                        <a:pt x="1202" y="897"/>
                      </a:lnTo>
                      <a:cubicBezTo>
                        <a:pt x="1202" y="915"/>
                        <a:pt x="1187" y="931"/>
                        <a:pt x="1168" y="931"/>
                      </a:cubicBezTo>
                      <a:lnTo>
                        <a:pt x="775" y="931"/>
                      </a:lnTo>
                      <a:cubicBezTo>
                        <a:pt x="757" y="931"/>
                        <a:pt x="741" y="915"/>
                        <a:pt x="741" y="897"/>
                      </a:cubicBezTo>
                      <a:lnTo>
                        <a:pt x="741" y="763"/>
                      </a:lnTo>
                      <a:lnTo>
                        <a:pt x="741" y="752"/>
                      </a:lnTo>
                      <a:lnTo>
                        <a:pt x="741" y="668"/>
                      </a:lnTo>
                      <a:cubicBezTo>
                        <a:pt x="741" y="650"/>
                        <a:pt x="757" y="634"/>
                        <a:pt x="775" y="634"/>
                      </a:cubicBezTo>
                      <a:lnTo>
                        <a:pt x="1168" y="634"/>
                      </a:lnTo>
                      <a:cubicBezTo>
                        <a:pt x="1187" y="634"/>
                        <a:pt x="1202" y="650"/>
                        <a:pt x="1202" y="668"/>
                      </a:cubicBezTo>
                      <a:lnTo>
                        <a:pt x="1202" y="752"/>
                      </a:lnTo>
                      <a:close/>
                      <a:moveTo>
                        <a:pt x="1202" y="401"/>
                      </a:moveTo>
                      <a:lnTo>
                        <a:pt x="1202" y="412"/>
                      </a:lnTo>
                      <a:lnTo>
                        <a:pt x="1202" y="545"/>
                      </a:lnTo>
                      <a:cubicBezTo>
                        <a:pt x="1202" y="564"/>
                        <a:pt x="1187" y="579"/>
                        <a:pt x="1168" y="579"/>
                      </a:cubicBezTo>
                      <a:lnTo>
                        <a:pt x="775" y="579"/>
                      </a:lnTo>
                      <a:cubicBezTo>
                        <a:pt x="757" y="579"/>
                        <a:pt x="741" y="564"/>
                        <a:pt x="741" y="545"/>
                      </a:cubicBezTo>
                      <a:lnTo>
                        <a:pt x="741" y="412"/>
                      </a:lnTo>
                      <a:lnTo>
                        <a:pt x="741" y="401"/>
                      </a:lnTo>
                      <a:lnTo>
                        <a:pt x="741" y="317"/>
                      </a:lnTo>
                      <a:cubicBezTo>
                        <a:pt x="741" y="299"/>
                        <a:pt x="757" y="283"/>
                        <a:pt x="775" y="283"/>
                      </a:cubicBezTo>
                      <a:lnTo>
                        <a:pt x="1168" y="283"/>
                      </a:lnTo>
                      <a:cubicBezTo>
                        <a:pt x="1187" y="283"/>
                        <a:pt x="1202" y="299"/>
                        <a:pt x="1202" y="317"/>
                      </a:cubicBezTo>
                      <a:lnTo>
                        <a:pt x="1202" y="401"/>
                      </a:ln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3" name="Freeform 73">
                  <a:extLst>
                    <a:ext uri="{FF2B5EF4-FFF2-40B4-BE49-F238E27FC236}">
                      <a16:creationId xmlns:a16="http://schemas.microsoft.com/office/drawing/2014/main" id="{DB412869-FCB4-4634-B1BB-2D8656B6A42B}"/>
                    </a:ext>
                  </a:extLst>
                </p:cNvPr>
                <p:cNvSpPr>
                  <a:spLocks noChangeArrowheads="1"/>
                </p:cNvSpPr>
                <p:nvPr/>
              </p:nvSpPr>
              <p:spPr bwMode="auto">
                <a:xfrm>
                  <a:off x="5124450"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0"/>
                        <a:pt x="0" y="47"/>
                      </a:cubicBezTo>
                      <a:cubicBezTo>
                        <a:pt x="0" y="73"/>
                        <a:pt x="21" y="95"/>
                        <a:pt x="47" y="95"/>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4" name="Freeform 74">
                  <a:extLst>
                    <a:ext uri="{FF2B5EF4-FFF2-40B4-BE49-F238E27FC236}">
                      <a16:creationId xmlns:a16="http://schemas.microsoft.com/office/drawing/2014/main" id="{AC823035-EDEC-4BEF-B5DC-9AAC26BF819D}"/>
                    </a:ext>
                  </a:extLst>
                </p:cNvPr>
                <p:cNvSpPr>
                  <a:spLocks noChangeArrowheads="1"/>
                </p:cNvSpPr>
                <p:nvPr/>
              </p:nvSpPr>
              <p:spPr bwMode="auto">
                <a:xfrm>
                  <a:off x="4859338" y="3114675"/>
                  <a:ext cx="15875" cy="58738"/>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5" name="Freeform 75">
                  <a:extLst>
                    <a:ext uri="{FF2B5EF4-FFF2-40B4-BE49-F238E27FC236}">
                      <a16:creationId xmlns:a16="http://schemas.microsoft.com/office/drawing/2014/main" id="{F25F9CC1-80A6-4BC5-B9F0-7DB23ACA3F82}"/>
                    </a:ext>
                  </a:extLst>
                </p:cNvPr>
                <p:cNvSpPr>
                  <a:spLocks noChangeArrowheads="1"/>
                </p:cNvSpPr>
                <p:nvPr/>
              </p:nvSpPr>
              <p:spPr bwMode="auto">
                <a:xfrm>
                  <a:off x="4892675"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6" name="Freeform 76">
                  <a:extLst>
                    <a:ext uri="{FF2B5EF4-FFF2-40B4-BE49-F238E27FC236}">
                      <a16:creationId xmlns:a16="http://schemas.microsoft.com/office/drawing/2014/main" id="{523F9AE2-BF4C-4FB6-BD21-78F99A0C6A6F}"/>
                    </a:ext>
                  </a:extLst>
                </p:cNvPr>
                <p:cNvSpPr>
                  <a:spLocks noChangeArrowheads="1"/>
                </p:cNvSpPr>
                <p:nvPr/>
              </p:nvSpPr>
              <p:spPr bwMode="auto">
                <a:xfrm>
                  <a:off x="4926013"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7" name="Freeform 77">
                  <a:extLst>
                    <a:ext uri="{FF2B5EF4-FFF2-40B4-BE49-F238E27FC236}">
                      <a16:creationId xmlns:a16="http://schemas.microsoft.com/office/drawing/2014/main" id="{C059F41C-B3FD-4DC6-9B1A-C9E50A1BE1F4}"/>
                    </a:ext>
                  </a:extLst>
                </p:cNvPr>
                <p:cNvSpPr>
                  <a:spLocks noChangeArrowheads="1"/>
                </p:cNvSpPr>
                <p:nvPr/>
              </p:nvSpPr>
              <p:spPr bwMode="auto">
                <a:xfrm>
                  <a:off x="49593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8" name="Freeform 78">
                  <a:extLst>
                    <a:ext uri="{FF2B5EF4-FFF2-40B4-BE49-F238E27FC236}">
                      <a16:creationId xmlns:a16="http://schemas.microsoft.com/office/drawing/2014/main" id="{01A96824-9A3F-4AB9-A919-E7AA736E99AE}"/>
                    </a:ext>
                  </a:extLst>
                </p:cNvPr>
                <p:cNvSpPr>
                  <a:spLocks noChangeArrowheads="1"/>
                </p:cNvSpPr>
                <p:nvPr/>
              </p:nvSpPr>
              <p:spPr bwMode="auto">
                <a:xfrm>
                  <a:off x="5045075"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49" name="Freeform 79">
                  <a:extLst>
                    <a:ext uri="{FF2B5EF4-FFF2-40B4-BE49-F238E27FC236}">
                      <a16:creationId xmlns:a16="http://schemas.microsoft.com/office/drawing/2014/main" id="{AA3A8865-6B75-4922-BDAF-FC9951C2DE95}"/>
                    </a:ext>
                  </a:extLst>
                </p:cNvPr>
                <p:cNvSpPr>
                  <a:spLocks noChangeArrowheads="1"/>
                </p:cNvSpPr>
                <p:nvPr/>
              </p:nvSpPr>
              <p:spPr bwMode="auto">
                <a:xfrm>
                  <a:off x="5078413"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0" name="Freeform 80">
                  <a:extLst>
                    <a:ext uri="{FF2B5EF4-FFF2-40B4-BE49-F238E27FC236}">
                      <a16:creationId xmlns:a16="http://schemas.microsoft.com/office/drawing/2014/main" id="{EDAEE656-0DE1-4206-8D2D-FE901F13BEA1}"/>
                    </a:ext>
                  </a:extLst>
                </p:cNvPr>
                <p:cNvSpPr>
                  <a:spLocks noChangeArrowheads="1"/>
                </p:cNvSpPr>
                <p:nvPr/>
              </p:nvSpPr>
              <p:spPr bwMode="auto">
                <a:xfrm>
                  <a:off x="51117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1" name="Freeform 81">
                  <a:extLst>
                    <a:ext uri="{FF2B5EF4-FFF2-40B4-BE49-F238E27FC236}">
                      <a16:creationId xmlns:a16="http://schemas.microsoft.com/office/drawing/2014/main" id="{C497EDD9-1E22-4FBB-97CF-B0850D9707D0}"/>
                    </a:ext>
                  </a:extLst>
                </p:cNvPr>
                <p:cNvSpPr>
                  <a:spLocks noChangeArrowheads="1"/>
                </p:cNvSpPr>
                <p:nvPr/>
              </p:nvSpPr>
              <p:spPr bwMode="auto">
                <a:xfrm>
                  <a:off x="5145088"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2" name="Freeform 82">
                  <a:extLst>
                    <a:ext uri="{FF2B5EF4-FFF2-40B4-BE49-F238E27FC236}">
                      <a16:creationId xmlns:a16="http://schemas.microsoft.com/office/drawing/2014/main" id="{1F873CBE-F348-40BB-9D48-CC2BB13BBECF}"/>
                    </a:ext>
                  </a:extLst>
                </p:cNvPr>
                <p:cNvSpPr>
                  <a:spLocks noChangeArrowheads="1"/>
                </p:cNvSpPr>
                <p:nvPr/>
              </p:nvSpPr>
              <p:spPr bwMode="auto">
                <a:xfrm>
                  <a:off x="4859338" y="3240088"/>
                  <a:ext cx="15875" cy="58737"/>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3" name="Freeform 83">
                  <a:extLst>
                    <a:ext uri="{FF2B5EF4-FFF2-40B4-BE49-F238E27FC236}">
                      <a16:creationId xmlns:a16="http://schemas.microsoft.com/office/drawing/2014/main" id="{491C76DC-2C07-4BB6-AEF6-F7B7B5F23B6C}"/>
                    </a:ext>
                  </a:extLst>
                </p:cNvPr>
                <p:cNvSpPr>
                  <a:spLocks noChangeArrowheads="1"/>
                </p:cNvSpPr>
                <p:nvPr/>
              </p:nvSpPr>
              <p:spPr bwMode="auto">
                <a:xfrm>
                  <a:off x="4892675"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4" name="Freeform 84">
                  <a:extLst>
                    <a:ext uri="{FF2B5EF4-FFF2-40B4-BE49-F238E27FC236}">
                      <a16:creationId xmlns:a16="http://schemas.microsoft.com/office/drawing/2014/main" id="{D509E7D3-2174-459D-90AF-B1932E6BFB7E}"/>
                    </a:ext>
                  </a:extLst>
                </p:cNvPr>
                <p:cNvSpPr>
                  <a:spLocks noChangeArrowheads="1"/>
                </p:cNvSpPr>
                <p:nvPr/>
              </p:nvSpPr>
              <p:spPr bwMode="auto">
                <a:xfrm>
                  <a:off x="4926013"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5" name="Freeform 85">
                  <a:extLst>
                    <a:ext uri="{FF2B5EF4-FFF2-40B4-BE49-F238E27FC236}">
                      <a16:creationId xmlns:a16="http://schemas.microsoft.com/office/drawing/2014/main" id="{E3C3079A-F901-4315-B103-034EFD618F07}"/>
                    </a:ext>
                  </a:extLst>
                </p:cNvPr>
                <p:cNvSpPr>
                  <a:spLocks noChangeArrowheads="1"/>
                </p:cNvSpPr>
                <p:nvPr/>
              </p:nvSpPr>
              <p:spPr bwMode="auto">
                <a:xfrm>
                  <a:off x="49593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6" name="Freeform 86">
                  <a:extLst>
                    <a:ext uri="{FF2B5EF4-FFF2-40B4-BE49-F238E27FC236}">
                      <a16:creationId xmlns:a16="http://schemas.microsoft.com/office/drawing/2014/main" id="{89FBC842-2F2F-44BB-BA4C-45D239F17AAA}"/>
                    </a:ext>
                  </a:extLst>
                </p:cNvPr>
                <p:cNvSpPr>
                  <a:spLocks noChangeArrowheads="1"/>
                </p:cNvSpPr>
                <p:nvPr/>
              </p:nvSpPr>
              <p:spPr bwMode="auto">
                <a:xfrm>
                  <a:off x="5045075"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7" name="Freeform 87">
                  <a:extLst>
                    <a:ext uri="{FF2B5EF4-FFF2-40B4-BE49-F238E27FC236}">
                      <a16:creationId xmlns:a16="http://schemas.microsoft.com/office/drawing/2014/main" id="{F1696AD8-46AD-467B-8D1C-53235F22289B}"/>
                    </a:ext>
                  </a:extLst>
                </p:cNvPr>
                <p:cNvSpPr>
                  <a:spLocks noChangeArrowheads="1"/>
                </p:cNvSpPr>
                <p:nvPr/>
              </p:nvSpPr>
              <p:spPr bwMode="auto">
                <a:xfrm>
                  <a:off x="5078413"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8" name="Freeform 88">
                  <a:extLst>
                    <a:ext uri="{FF2B5EF4-FFF2-40B4-BE49-F238E27FC236}">
                      <a16:creationId xmlns:a16="http://schemas.microsoft.com/office/drawing/2014/main" id="{FA946112-520E-4D06-A7FA-4FF0C3A960E3}"/>
                    </a:ext>
                  </a:extLst>
                </p:cNvPr>
                <p:cNvSpPr>
                  <a:spLocks noChangeArrowheads="1"/>
                </p:cNvSpPr>
                <p:nvPr/>
              </p:nvSpPr>
              <p:spPr bwMode="auto">
                <a:xfrm>
                  <a:off x="51117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59" name="Freeform 89">
                  <a:extLst>
                    <a:ext uri="{FF2B5EF4-FFF2-40B4-BE49-F238E27FC236}">
                      <a16:creationId xmlns:a16="http://schemas.microsoft.com/office/drawing/2014/main" id="{5C221A2D-3006-414D-8ED9-0D4DA2E76E17}"/>
                    </a:ext>
                  </a:extLst>
                </p:cNvPr>
                <p:cNvSpPr>
                  <a:spLocks noChangeArrowheads="1"/>
                </p:cNvSpPr>
                <p:nvPr/>
              </p:nvSpPr>
              <p:spPr bwMode="auto">
                <a:xfrm>
                  <a:off x="5145088"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239" name="Rectangle 238">
              <a:extLst>
                <a:ext uri="{FF2B5EF4-FFF2-40B4-BE49-F238E27FC236}">
                  <a16:creationId xmlns:a16="http://schemas.microsoft.com/office/drawing/2014/main" id="{7EC3EEFC-5A90-4EFD-961C-6D42BC93419D}"/>
                </a:ext>
              </a:extLst>
            </p:cNvPr>
            <p:cNvSpPr/>
            <p:nvPr/>
          </p:nvSpPr>
          <p:spPr>
            <a:xfrm>
              <a:off x="2556672" y="2066320"/>
              <a:ext cx="805942" cy="246221"/>
            </a:xfrm>
            <a:prstGeom prst="rect">
              <a:avLst/>
            </a:prstGeom>
          </p:spPr>
          <p:txBody>
            <a:bodyPr wrap="square">
              <a:spAutoFit/>
            </a:bodyPr>
            <a:lstStyle/>
            <a:p>
              <a:pPr algn="ctr"/>
              <a:r>
                <a:rPr lang="en-US" sz="600" b="1">
                  <a:latin typeface="Arial" charset="0"/>
                  <a:ea typeface="Arial" charset="0"/>
                  <a:cs typeface="Arial" charset="0"/>
                </a:rPr>
                <a:t>Container</a:t>
              </a:r>
            </a:p>
          </p:txBody>
        </p:sp>
      </p:grpSp>
      <p:grpSp>
        <p:nvGrpSpPr>
          <p:cNvPr id="260" name="Group 259">
            <a:extLst>
              <a:ext uri="{FF2B5EF4-FFF2-40B4-BE49-F238E27FC236}">
                <a16:creationId xmlns:a16="http://schemas.microsoft.com/office/drawing/2014/main" id="{549309E2-95F2-4B5F-91D0-882FBB44355D}"/>
              </a:ext>
            </a:extLst>
          </p:cNvPr>
          <p:cNvGrpSpPr/>
          <p:nvPr/>
        </p:nvGrpSpPr>
        <p:grpSpPr>
          <a:xfrm>
            <a:off x="4988210" y="2001089"/>
            <a:ext cx="604457" cy="632769"/>
            <a:chOff x="2556672" y="1468849"/>
            <a:chExt cx="805942" cy="843692"/>
          </a:xfrm>
        </p:grpSpPr>
        <p:grpSp>
          <p:nvGrpSpPr>
            <p:cNvPr id="261" name="Group 260">
              <a:extLst>
                <a:ext uri="{FF2B5EF4-FFF2-40B4-BE49-F238E27FC236}">
                  <a16:creationId xmlns:a16="http://schemas.microsoft.com/office/drawing/2014/main" id="{A30154A8-08F6-4C48-9B0C-A9016BD978CD}"/>
                </a:ext>
              </a:extLst>
            </p:cNvPr>
            <p:cNvGrpSpPr/>
            <p:nvPr/>
          </p:nvGrpSpPr>
          <p:grpSpPr>
            <a:xfrm>
              <a:off x="2681212" y="1468849"/>
              <a:ext cx="582945" cy="635162"/>
              <a:chOff x="2681212" y="1758788"/>
              <a:chExt cx="582945" cy="635162"/>
            </a:xfrm>
          </p:grpSpPr>
          <p:sp>
            <p:nvSpPr>
              <p:cNvPr id="263" name="Rectangle 262">
                <a:extLst>
                  <a:ext uri="{FF2B5EF4-FFF2-40B4-BE49-F238E27FC236}">
                    <a16:creationId xmlns:a16="http://schemas.microsoft.com/office/drawing/2014/main" id="{454F13BE-9147-4D4C-8938-532E1186A562}"/>
                  </a:ext>
                </a:extLst>
              </p:cNvPr>
              <p:cNvSpPr/>
              <p:nvPr/>
            </p:nvSpPr>
            <p:spPr>
              <a:xfrm>
                <a:off x="2681212"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grpSp>
            <p:nvGrpSpPr>
              <p:cNvPr id="264" name="Group 263">
                <a:extLst>
                  <a:ext uri="{FF2B5EF4-FFF2-40B4-BE49-F238E27FC236}">
                    <a16:creationId xmlns:a16="http://schemas.microsoft.com/office/drawing/2014/main" id="{AD234B45-409E-48D3-AB16-D4B37088D8F9}"/>
                  </a:ext>
                </a:extLst>
              </p:cNvPr>
              <p:cNvGrpSpPr/>
              <p:nvPr/>
            </p:nvGrpSpPr>
            <p:grpSpPr>
              <a:xfrm>
                <a:off x="2757314" y="1844483"/>
                <a:ext cx="426433" cy="464483"/>
                <a:chOff x="4752975" y="2987675"/>
                <a:chExt cx="515938" cy="561975"/>
              </a:xfrm>
            </p:grpSpPr>
            <p:sp>
              <p:nvSpPr>
                <p:cNvPr id="265" name="Freeform 72">
                  <a:extLst>
                    <a:ext uri="{FF2B5EF4-FFF2-40B4-BE49-F238E27FC236}">
                      <a16:creationId xmlns:a16="http://schemas.microsoft.com/office/drawing/2014/main" id="{1130391C-734E-4354-B9AF-AEBDB21CAC1A}"/>
                    </a:ext>
                  </a:extLst>
                </p:cNvPr>
                <p:cNvSpPr>
                  <a:spLocks noChangeArrowheads="1"/>
                </p:cNvSpPr>
                <p:nvPr/>
              </p:nvSpPr>
              <p:spPr bwMode="auto">
                <a:xfrm>
                  <a:off x="4752975" y="2987675"/>
                  <a:ext cx="515938" cy="561975"/>
                </a:xfrm>
                <a:custGeom>
                  <a:avLst/>
                  <a:gdLst>
                    <a:gd name="T0" fmla="*/ 79 w 1431"/>
                    <a:gd name="T1" fmla="*/ 0 h 1563"/>
                    <a:gd name="T2" fmla="*/ 0 w 1431"/>
                    <a:gd name="T3" fmla="*/ 1484 h 1563"/>
                    <a:gd name="T4" fmla="*/ 1349 w 1431"/>
                    <a:gd name="T5" fmla="*/ 1562 h 1563"/>
                    <a:gd name="T6" fmla="*/ 1428 w 1431"/>
                    <a:gd name="T7" fmla="*/ 79 h 1563"/>
                    <a:gd name="T8" fmla="*/ 226 w 1431"/>
                    <a:gd name="T9" fmla="*/ 412 h 1563"/>
                    <a:gd name="T10" fmla="*/ 226 w 1431"/>
                    <a:gd name="T11" fmla="*/ 317 h 1563"/>
                    <a:gd name="T12" fmla="*/ 653 w 1431"/>
                    <a:gd name="T13" fmla="*/ 283 h 1563"/>
                    <a:gd name="T14" fmla="*/ 687 w 1431"/>
                    <a:gd name="T15" fmla="*/ 401 h 1563"/>
                    <a:gd name="T16" fmla="*/ 687 w 1431"/>
                    <a:gd name="T17" fmla="*/ 545 h 1563"/>
                    <a:gd name="T18" fmla="*/ 260 w 1431"/>
                    <a:gd name="T19" fmla="*/ 579 h 1563"/>
                    <a:gd name="T20" fmla="*/ 226 w 1431"/>
                    <a:gd name="T21" fmla="*/ 412 h 1563"/>
                    <a:gd name="T22" fmla="*/ 226 w 1431"/>
                    <a:gd name="T23" fmla="*/ 752 h 1563"/>
                    <a:gd name="T24" fmla="*/ 260 w 1431"/>
                    <a:gd name="T25" fmla="*/ 634 h 1563"/>
                    <a:gd name="T26" fmla="*/ 687 w 1431"/>
                    <a:gd name="T27" fmla="*/ 668 h 1563"/>
                    <a:gd name="T28" fmla="*/ 687 w 1431"/>
                    <a:gd name="T29" fmla="*/ 763 h 1563"/>
                    <a:gd name="T30" fmla="*/ 653 w 1431"/>
                    <a:gd name="T31" fmla="*/ 931 h 1563"/>
                    <a:gd name="T32" fmla="*/ 226 w 1431"/>
                    <a:gd name="T33" fmla="*/ 897 h 1563"/>
                    <a:gd name="T34" fmla="*/ 1158 w 1431"/>
                    <a:gd name="T35" fmla="*/ 1282 h 1563"/>
                    <a:gd name="T36" fmla="*/ 226 w 1431"/>
                    <a:gd name="T37" fmla="*/ 1237 h 1563"/>
                    <a:gd name="T38" fmla="*/ 1202 w 1431"/>
                    <a:gd name="T39" fmla="*/ 991 h 1563"/>
                    <a:gd name="T40" fmla="*/ 1158 w 1431"/>
                    <a:gd name="T41" fmla="*/ 1282 h 1563"/>
                    <a:gd name="T42" fmla="*/ 1202 w 1431"/>
                    <a:gd name="T43" fmla="*/ 763 h 1563"/>
                    <a:gd name="T44" fmla="*/ 1168 w 1431"/>
                    <a:gd name="T45" fmla="*/ 931 h 1563"/>
                    <a:gd name="T46" fmla="*/ 741 w 1431"/>
                    <a:gd name="T47" fmla="*/ 897 h 1563"/>
                    <a:gd name="T48" fmla="*/ 741 w 1431"/>
                    <a:gd name="T49" fmla="*/ 752 h 1563"/>
                    <a:gd name="T50" fmla="*/ 775 w 1431"/>
                    <a:gd name="T51" fmla="*/ 634 h 1563"/>
                    <a:gd name="T52" fmla="*/ 1202 w 1431"/>
                    <a:gd name="T53" fmla="*/ 668 h 1563"/>
                    <a:gd name="T54" fmla="*/ 1202 w 1431"/>
                    <a:gd name="T55" fmla="*/ 401 h 1563"/>
                    <a:gd name="T56" fmla="*/ 1202 w 1431"/>
                    <a:gd name="T57" fmla="*/ 545 h 1563"/>
                    <a:gd name="T58" fmla="*/ 775 w 1431"/>
                    <a:gd name="T59" fmla="*/ 579 h 1563"/>
                    <a:gd name="T60" fmla="*/ 741 w 1431"/>
                    <a:gd name="T61" fmla="*/ 412 h 1563"/>
                    <a:gd name="T62" fmla="*/ 741 w 1431"/>
                    <a:gd name="T63" fmla="*/ 317 h 1563"/>
                    <a:gd name="T64" fmla="*/ 1168 w 1431"/>
                    <a:gd name="T65" fmla="*/ 283 h 1563"/>
                    <a:gd name="T66" fmla="*/ 1202 w 1431"/>
                    <a:gd name="T67"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1" h="1563">
                      <a:moveTo>
                        <a:pt x="1349" y="0"/>
                      </a:moveTo>
                      <a:lnTo>
                        <a:pt x="79" y="0"/>
                      </a:lnTo>
                      <a:cubicBezTo>
                        <a:pt x="34" y="0"/>
                        <a:pt x="0" y="34"/>
                        <a:pt x="0" y="79"/>
                      </a:cubicBezTo>
                      <a:lnTo>
                        <a:pt x="0" y="1484"/>
                      </a:lnTo>
                      <a:cubicBezTo>
                        <a:pt x="0" y="1528"/>
                        <a:pt x="34" y="1562"/>
                        <a:pt x="79" y="1562"/>
                      </a:cubicBezTo>
                      <a:lnTo>
                        <a:pt x="1349" y="1562"/>
                      </a:lnTo>
                      <a:cubicBezTo>
                        <a:pt x="1394" y="1562"/>
                        <a:pt x="1428" y="1528"/>
                        <a:pt x="1428" y="1484"/>
                      </a:cubicBezTo>
                      <a:lnTo>
                        <a:pt x="1428" y="79"/>
                      </a:lnTo>
                      <a:cubicBezTo>
                        <a:pt x="1430" y="37"/>
                        <a:pt x="1394" y="0"/>
                        <a:pt x="1349" y="0"/>
                      </a:cubicBezTo>
                      <a:close/>
                      <a:moveTo>
                        <a:pt x="226" y="412"/>
                      </a:moveTo>
                      <a:lnTo>
                        <a:pt x="226" y="401"/>
                      </a:lnTo>
                      <a:lnTo>
                        <a:pt x="226" y="317"/>
                      </a:lnTo>
                      <a:cubicBezTo>
                        <a:pt x="226" y="299"/>
                        <a:pt x="241" y="283"/>
                        <a:pt x="260" y="283"/>
                      </a:cubicBezTo>
                      <a:lnTo>
                        <a:pt x="653" y="283"/>
                      </a:lnTo>
                      <a:cubicBezTo>
                        <a:pt x="671" y="283"/>
                        <a:pt x="687" y="299"/>
                        <a:pt x="687" y="317"/>
                      </a:cubicBezTo>
                      <a:lnTo>
                        <a:pt x="687" y="401"/>
                      </a:lnTo>
                      <a:lnTo>
                        <a:pt x="687" y="412"/>
                      </a:lnTo>
                      <a:lnTo>
                        <a:pt x="687" y="545"/>
                      </a:lnTo>
                      <a:cubicBezTo>
                        <a:pt x="687" y="564"/>
                        <a:pt x="671" y="579"/>
                        <a:pt x="653" y="579"/>
                      </a:cubicBezTo>
                      <a:lnTo>
                        <a:pt x="260" y="579"/>
                      </a:lnTo>
                      <a:cubicBezTo>
                        <a:pt x="241" y="579"/>
                        <a:pt x="226" y="564"/>
                        <a:pt x="226" y="545"/>
                      </a:cubicBezTo>
                      <a:lnTo>
                        <a:pt x="226" y="412"/>
                      </a:lnTo>
                      <a:close/>
                      <a:moveTo>
                        <a:pt x="226" y="763"/>
                      </a:moveTo>
                      <a:lnTo>
                        <a:pt x="226" y="752"/>
                      </a:lnTo>
                      <a:lnTo>
                        <a:pt x="226" y="668"/>
                      </a:lnTo>
                      <a:cubicBezTo>
                        <a:pt x="226" y="650"/>
                        <a:pt x="241" y="634"/>
                        <a:pt x="260" y="634"/>
                      </a:cubicBezTo>
                      <a:lnTo>
                        <a:pt x="653" y="634"/>
                      </a:lnTo>
                      <a:cubicBezTo>
                        <a:pt x="671" y="634"/>
                        <a:pt x="687" y="650"/>
                        <a:pt x="687" y="668"/>
                      </a:cubicBezTo>
                      <a:lnTo>
                        <a:pt x="687" y="752"/>
                      </a:lnTo>
                      <a:lnTo>
                        <a:pt x="687" y="763"/>
                      </a:lnTo>
                      <a:lnTo>
                        <a:pt x="687" y="897"/>
                      </a:lnTo>
                      <a:cubicBezTo>
                        <a:pt x="687" y="915"/>
                        <a:pt x="671" y="931"/>
                        <a:pt x="653" y="931"/>
                      </a:cubicBezTo>
                      <a:lnTo>
                        <a:pt x="260" y="931"/>
                      </a:lnTo>
                      <a:cubicBezTo>
                        <a:pt x="241" y="931"/>
                        <a:pt x="226" y="915"/>
                        <a:pt x="226" y="897"/>
                      </a:cubicBezTo>
                      <a:lnTo>
                        <a:pt x="226" y="763"/>
                      </a:lnTo>
                      <a:close/>
                      <a:moveTo>
                        <a:pt x="1158" y="1282"/>
                      </a:moveTo>
                      <a:lnTo>
                        <a:pt x="270" y="1282"/>
                      </a:lnTo>
                      <a:cubicBezTo>
                        <a:pt x="246" y="1282"/>
                        <a:pt x="226" y="1261"/>
                        <a:pt x="226" y="1237"/>
                      </a:cubicBezTo>
                      <a:lnTo>
                        <a:pt x="226" y="991"/>
                      </a:lnTo>
                      <a:lnTo>
                        <a:pt x="1202" y="991"/>
                      </a:lnTo>
                      <a:lnTo>
                        <a:pt x="1202" y="1237"/>
                      </a:lnTo>
                      <a:cubicBezTo>
                        <a:pt x="1202" y="1261"/>
                        <a:pt x="1181" y="1282"/>
                        <a:pt x="1158" y="1282"/>
                      </a:cubicBezTo>
                      <a:close/>
                      <a:moveTo>
                        <a:pt x="1202" y="752"/>
                      </a:moveTo>
                      <a:lnTo>
                        <a:pt x="1202" y="763"/>
                      </a:lnTo>
                      <a:lnTo>
                        <a:pt x="1202" y="897"/>
                      </a:lnTo>
                      <a:cubicBezTo>
                        <a:pt x="1202" y="915"/>
                        <a:pt x="1187" y="931"/>
                        <a:pt x="1168" y="931"/>
                      </a:cubicBezTo>
                      <a:lnTo>
                        <a:pt x="775" y="931"/>
                      </a:lnTo>
                      <a:cubicBezTo>
                        <a:pt x="757" y="931"/>
                        <a:pt x="741" y="915"/>
                        <a:pt x="741" y="897"/>
                      </a:cubicBezTo>
                      <a:lnTo>
                        <a:pt x="741" y="763"/>
                      </a:lnTo>
                      <a:lnTo>
                        <a:pt x="741" y="752"/>
                      </a:lnTo>
                      <a:lnTo>
                        <a:pt x="741" y="668"/>
                      </a:lnTo>
                      <a:cubicBezTo>
                        <a:pt x="741" y="650"/>
                        <a:pt x="757" y="634"/>
                        <a:pt x="775" y="634"/>
                      </a:cubicBezTo>
                      <a:lnTo>
                        <a:pt x="1168" y="634"/>
                      </a:lnTo>
                      <a:cubicBezTo>
                        <a:pt x="1187" y="634"/>
                        <a:pt x="1202" y="650"/>
                        <a:pt x="1202" y="668"/>
                      </a:cubicBezTo>
                      <a:lnTo>
                        <a:pt x="1202" y="752"/>
                      </a:lnTo>
                      <a:close/>
                      <a:moveTo>
                        <a:pt x="1202" y="401"/>
                      </a:moveTo>
                      <a:lnTo>
                        <a:pt x="1202" y="412"/>
                      </a:lnTo>
                      <a:lnTo>
                        <a:pt x="1202" y="545"/>
                      </a:lnTo>
                      <a:cubicBezTo>
                        <a:pt x="1202" y="564"/>
                        <a:pt x="1187" y="579"/>
                        <a:pt x="1168" y="579"/>
                      </a:cubicBezTo>
                      <a:lnTo>
                        <a:pt x="775" y="579"/>
                      </a:lnTo>
                      <a:cubicBezTo>
                        <a:pt x="757" y="579"/>
                        <a:pt x="741" y="564"/>
                        <a:pt x="741" y="545"/>
                      </a:cubicBezTo>
                      <a:lnTo>
                        <a:pt x="741" y="412"/>
                      </a:lnTo>
                      <a:lnTo>
                        <a:pt x="741" y="401"/>
                      </a:lnTo>
                      <a:lnTo>
                        <a:pt x="741" y="317"/>
                      </a:lnTo>
                      <a:cubicBezTo>
                        <a:pt x="741" y="299"/>
                        <a:pt x="757" y="283"/>
                        <a:pt x="775" y="283"/>
                      </a:cubicBezTo>
                      <a:lnTo>
                        <a:pt x="1168" y="283"/>
                      </a:lnTo>
                      <a:cubicBezTo>
                        <a:pt x="1187" y="283"/>
                        <a:pt x="1202" y="299"/>
                        <a:pt x="1202" y="317"/>
                      </a:cubicBezTo>
                      <a:lnTo>
                        <a:pt x="1202" y="401"/>
                      </a:ln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66" name="Freeform 73">
                  <a:extLst>
                    <a:ext uri="{FF2B5EF4-FFF2-40B4-BE49-F238E27FC236}">
                      <a16:creationId xmlns:a16="http://schemas.microsoft.com/office/drawing/2014/main" id="{476B9C5B-42E0-4F6F-BE3F-F2E8E01F3666}"/>
                    </a:ext>
                  </a:extLst>
                </p:cNvPr>
                <p:cNvSpPr>
                  <a:spLocks noChangeArrowheads="1"/>
                </p:cNvSpPr>
                <p:nvPr/>
              </p:nvSpPr>
              <p:spPr bwMode="auto">
                <a:xfrm>
                  <a:off x="5124450"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0"/>
                        <a:pt x="0" y="47"/>
                      </a:cubicBezTo>
                      <a:cubicBezTo>
                        <a:pt x="0" y="73"/>
                        <a:pt x="21" y="95"/>
                        <a:pt x="47" y="95"/>
                      </a:cubicBez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67" name="Freeform 74">
                  <a:extLst>
                    <a:ext uri="{FF2B5EF4-FFF2-40B4-BE49-F238E27FC236}">
                      <a16:creationId xmlns:a16="http://schemas.microsoft.com/office/drawing/2014/main" id="{90D1DF4D-2ABA-4047-A5DD-98D7B245956C}"/>
                    </a:ext>
                  </a:extLst>
                </p:cNvPr>
                <p:cNvSpPr>
                  <a:spLocks noChangeArrowheads="1"/>
                </p:cNvSpPr>
                <p:nvPr/>
              </p:nvSpPr>
              <p:spPr bwMode="auto">
                <a:xfrm>
                  <a:off x="4859338" y="3114675"/>
                  <a:ext cx="15875" cy="58738"/>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68" name="Freeform 75">
                  <a:extLst>
                    <a:ext uri="{FF2B5EF4-FFF2-40B4-BE49-F238E27FC236}">
                      <a16:creationId xmlns:a16="http://schemas.microsoft.com/office/drawing/2014/main" id="{BE8132BF-45DB-438F-917D-497763CEBB92}"/>
                    </a:ext>
                  </a:extLst>
                </p:cNvPr>
                <p:cNvSpPr>
                  <a:spLocks noChangeArrowheads="1"/>
                </p:cNvSpPr>
                <p:nvPr/>
              </p:nvSpPr>
              <p:spPr bwMode="auto">
                <a:xfrm>
                  <a:off x="4892675"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69" name="Freeform 76">
                  <a:extLst>
                    <a:ext uri="{FF2B5EF4-FFF2-40B4-BE49-F238E27FC236}">
                      <a16:creationId xmlns:a16="http://schemas.microsoft.com/office/drawing/2014/main" id="{5F1D1777-AD4E-43F2-9162-80B9B4FE71BF}"/>
                    </a:ext>
                  </a:extLst>
                </p:cNvPr>
                <p:cNvSpPr>
                  <a:spLocks noChangeArrowheads="1"/>
                </p:cNvSpPr>
                <p:nvPr/>
              </p:nvSpPr>
              <p:spPr bwMode="auto">
                <a:xfrm>
                  <a:off x="4926013"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0" name="Freeform 77">
                  <a:extLst>
                    <a:ext uri="{FF2B5EF4-FFF2-40B4-BE49-F238E27FC236}">
                      <a16:creationId xmlns:a16="http://schemas.microsoft.com/office/drawing/2014/main" id="{A5F3A9DD-371D-4A28-9F08-05F9577EAE70}"/>
                    </a:ext>
                  </a:extLst>
                </p:cNvPr>
                <p:cNvSpPr>
                  <a:spLocks noChangeArrowheads="1"/>
                </p:cNvSpPr>
                <p:nvPr/>
              </p:nvSpPr>
              <p:spPr bwMode="auto">
                <a:xfrm>
                  <a:off x="49593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1" name="Freeform 78">
                  <a:extLst>
                    <a:ext uri="{FF2B5EF4-FFF2-40B4-BE49-F238E27FC236}">
                      <a16:creationId xmlns:a16="http://schemas.microsoft.com/office/drawing/2014/main" id="{9F7333A3-1698-471F-BF7B-2EFEF2246D77}"/>
                    </a:ext>
                  </a:extLst>
                </p:cNvPr>
                <p:cNvSpPr>
                  <a:spLocks noChangeArrowheads="1"/>
                </p:cNvSpPr>
                <p:nvPr/>
              </p:nvSpPr>
              <p:spPr bwMode="auto">
                <a:xfrm>
                  <a:off x="5045075"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2" name="Freeform 79">
                  <a:extLst>
                    <a:ext uri="{FF2B5EF4-FFF2-40B4-BE49-F238E27FC236}">
                      <a16:creationId xmlns:a16="http://schemas.microsoft.com/office/drawing/2014/main" id="{026C76F4-14B4-4DA2-A0F0-34B1F3A9ED60}"/>
                    </a:ext>
                  </a:extLst>
                </p:cNvPr>
                <p:cNvSpPr>
                  <a:spLocks noChangeArrowheads="1"/>
                </p:cNvSpPr>
                <p:nvPr/>
              </p:nvSpPr>
              <p:spPr bwMode="auto">
                <a:xfrm>
                  <a:off x="5078413"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3" name="Freeform 80">
                  <a:extLst>
                    <a:ext uri="{FF2B5EF4-FFF2-40B4-BE49-F238E27FC236}">
                      <a16:creationId xmlns:a16="http://schemas.microsoft.com/office/drawing/2014/main" id="{C66BE2A3-3D2A-416E-B25E-E3DAA02616C4}"/>
                    </a:ext>
                  </a:extLst>
                </p:cNvPr>
                <p:cNvSpPr>
                  <a:spLocks noChangeArrowheads="1"/>
                </p:cNvSpPr>
                <p:nvPr/>
              </p:nvSpPr>
              <p:spPr bwMode="auto">
                <a:xfrm>
                  <a:off x="51117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4" name="Freeform 81">
                  <a:extLst>
                    <a:ext uri="{FF2B5EF4-FFF2-40B4-BE49-F238E27FC236}">
                      <a16:creationId xmlns:a16="http://schemas.microsoft.com/office/drawing/2014/main" id="{0C5D3C14-B0AF-4927-97E3-ABF46CC1FB7D}"/>
                    </a:ext>
                  </a:extLst>
                </p:cNvPr>
                <p:cNvSpPr>
                  <a:spLocks noChangeArrowheads="1"/>
                </p:cNvSpPr>
                <p:nvPr/>
              </p:nvSpPr>
              <p:spPr bwMode="auto">
                <a:xfrm>
                  <a:off x="5145088"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5" name="Freeform 82">
                  <a:extLst>
                    <a:ext uri="{FF2B5EF4-FFF2-40B4-BE49-F238E27FC236}">
                      <a16:creationId xmlns:a16="http://schemas.microsoft.com/office/drawing/2014/main" id="{F7FAC6FD-A0C1-495C-A404-20E3B18489B4}"/>
                    </a:ext>
                  </a:extLst>
                </p:cNvPr>
                <p:cNvSpPr>
                  <a:spLocks noChangeArrowheads="1"/>
                </p:cNvSpPr>
                <p:nvPr/>
              </p:nvSpPr>
              <p:spPr bwMode="auto">
                <a:xfrm>
                  <a:off x="4859338" y="3240088"/>
                  <a:ext cx="15875" cy="58737"/>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6" name="Freeform 83">
                  <a:extLst>
                    <a:ext uri="{FF2B5EF4-FFF2-40B4-BE49-F238E27FC236}">
                      <a16:creationId xmlns:a16="http://schemas.microsoft.com/office/drawing/2014/main" id="{FB83CD6B-8C42-4A7B-A0A6-AAF19718BC52}"/>
                    </a:ext>
                  </a:extLst>
                </p:cNvPr>
                <p:cNvSpPr>
                  <a:spLocks noChangeArrowheads="1"/>
                </p:cNvSpPr>
                <p:nvPr/>
              </p:nvSpPr>
              <p:spPr bwMode="auto">
                <a:xfrm>
                  <a:off x="4892675"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7" name="Freeform 84">
                  <a:extLst>
                    <a:ext uri="{FF2B5EF4-FFF2-40B4-BE49-F238E27FC236}">
                      <a16:creationId xmlns:a16="http://schemas.microsoft.com/office/drawing/2014/main" id="{524417F2-D876-4F56-89EA-F33F55FC0ED4}"/>
                    </a:ext>
                  </a:extLst>
                </p:cNvPr>
                <p:cNvSpPr>
                  <a:spLocks noChangeArrowheads="1"/>
                </p:cNvSpPr>
                <p:nvPr/>
              </p:nvSpPr>
              <p:spPr bwMode="auto">
                <a:xfrm>
                  <a:off x="4926013"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8" name="Freeform 85">
                  <a:extLst>
                    <a:ext uri="{FF2B5EF4-FFF2-40B4-BE49-F238E27FC236}">
                      <a16:creationId xmlns:a16="http://schemas.microsoft.com/office/drawing/2014/main" id="{18AF307D-2C28-43D7-9034-FFE0BA145B29}"/>
                    </a:ext>
                  </a:extLst>
                </p:cNvPr>
                <p:cNvSpPr>
                  <a:spLocks noChangeArrowheads="1"/>
                </p:cNvSpPr>
                <p:nvPr/>
              </p:nvSpPr>
              <p:spPr bwMode="auto">
                <a:xfrm>
                  <a:off x="49593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79" name="Freeform 86">
                  <a:extLst>
                    <a:ext uri="{FF2B5EF4-FFF2-40B4-BE49-F238E27FC236}">
                      <a16:creationId xmlns:a16="http://schemas.microsoft.com/office/drawing/2014/main" id="{95752CCD-3380-4D79-8EB5-8DB95A706F6A}"/>
                    </a:ext>
                  </a:extLst>
                </p:cNvPr>
                <p:cNvSpPr>
                  <a:spLocks noChangeArrowheads="1"/>
                </p:cNvSpPr>
                <p:nvPr/>
              </p:nvSpPr>
              <p:spPr bwMode="auto">
                <a:xfrm>
                  <a:off x="5045075"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80" name="Freeform 87">
                  <a:extLst>
                    <a:ext uri="{FF2B5EF4-FFF2-40B4-BE49-F238E27FC236}">
                      <a16:creationId xmlns:a16="http://schemas.microsoft.com/office/drawing/2014/main" id="{EED186FD-F5EF-4345-AEA5-6CECCD75110E}"/>
                    </a:ext>
                  </a:extLst>
                </p:cNvPr>
                <p:cNvSpPr>
                  <a:spLocks noChangeArrowheads="1"/>
                </p:cNvSpPr>
                <p:nvPr/>
              </p:nvSpPr>
              <p:spPr bwMode="auto">
                <a:xfrm>
                  <a:off x="5078413"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81" name="Freeform 88">
                  <a:extLst>
                    <a:ext uri="{FF2B5EF4-FFF2-40B4-BE49-F238E27FC236}">
                      <a16:creationId xmlns:a16="http://schemas.microsoft.com/office/drawing/2014/main" id="{99C8820B-1CBB-4AB2-9186-7105103F4299}"/>
                    </a:ext>
                  </a:extLst>
                </p:cNvPr>
                <p:cNvSpPr>
                  <a:spLocks noChangeArrowheads="1"/>
                </p:cNvSpPr>
                <p:nvPr/>
              </p:nvSpPr>
              <p:spPr bwMode="auto">
                <a:xfrm>
                  <a:off x="51117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sp>
              <p:nvSpPr>
                <p:cNvPr id="282" name="Freeform 89">
                  <a:extLst>
                    <a:ext uri="{FF2B5EF4-FFF2-40B4-BE49-F238E27FC236}">
                      <a16:creationId xmlns:a16="http://schemas.microsoft.com/office/drawing/2014/main" id="{2C1AD8BE-F232-4692-A115-052F3A29A07C}"/>
                    </a:ext>
                  </a:extLst>
                </p:cNvPr>
                <p:cNvSpPr>
                  <a:spLocks noChangeArrowheads="1"/>
                </p:cNvSpPr>
                <p:nvPr/>
              </p:nvSpPr>
              <p:spPr bwMode="auto">
                <a:xfrm>
                  <a:off x="5145088"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grpSp>
        <p:sp>
          <p:nvSpPr>
            <p:cNvPr id="262" name="Rectangle 261">
              <a:extLst>
                <a:ext uri="{FF2B5EF4-FFF2-40B4-BE49-F238E27FC236}">
                  <a16:creationId xmlns:a16="http://schemas.microsoft.com/office/drawing/2014/main" id="{D395FBA0-C669-46F2-AD64-38CF52DAC8FF}"/>
                </a:ext>
              </a:extLst>
            </p:cNvPr>
            <p:cNvSpPr/>
            <p:nvPr/>
          </p:nvSpPr>
          <p:spPr>
            <a:xfrm>
              <a:off x="2556672" y="2066320"/>
              <a:ext cx="805942" cy="246221"/>
            </a:xfrm>
            <a:prstGeom prst="rect">
              <a:avLst/>
            </a:prstGeom>
          </p:spPr>
          <p:txBody>
            <a:bodyPr wrap="square">
              <a:spAutoFit/>
            </a:bodyPr>
            <a:lstStyle/>
            <a:p>
              <a:pPr algn="ctr"/>
              <a:r>
                <a:rPr lang="en-US" sz="600" b="1">
                  <a:latin typeface="Arial" charset="0"/>
                  <a:ea typeface="Arial" charset="0"/>
                  <a:cs typeface="Arial" charset="0"/>
                </a:rPr>
                <a:t>Container</a:t>
              </a:r>
            </a:p>
          </p:txBody>
        </p:sp>
      </p:grpSp>
      <p:grpSp>
        <p:nvGrpSpPr>
          <p:cNvPr id="283" name="Group 282">
            <a:extLst>
              <a:ext uri="{FF2B5EF4-FFF2-40B4-BE49-F238E27FC236}">
                <a16:creationId xmlns:a16="http://schemas.microsoft.com/office/drawing/2014/main" id="{05BA2F78-C237-4BAA-B564-DE954C7A2DB6}"/>
              </a:ext>
            </a:extLst>
          </p:cNvPr>
          <p:cNvGrpSpPr/>
          <p:nvPr/>
        </p:nvGrpSpPr>
        <p:grpSpPr>
          <a:xfrm>
            <a:off x="8015692" y="1507578"/>
            <a:ext cx="848291" cy="878102"/>
            <a:chOff x="375699" y="1131597"/>
            <a:chExt cx="1131055" cy="1170803"/>
          </a:xfrm>
        </p:grpSpPr>
        <p:pic>
          <p:nvPicPr>
            <p:cNvPr id="284" name="Graphic 67">
              <a:extLst>
                <a:ext uri="{FF2B5EF4-FFF2-40B4-BE49-F238E27FC236}">
                  <a16:creationId xmlns:a16="http://schemas.microsoft.com/office/drawing/2014/main" id="{386C0131-4229-4D39-AF68-490B905B346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75699" y="1131597"/>
              <a:ext cx="1131055" cy="1131055"/>
            </a:xfrm>
            <a:prstGeom prst="rect">
              <a:avLst/>
            </a:prstGeom>
          </p:spPr>
        </p:pic>
        <p:sp>
          <p:nvSpPr>
            <p:cNvPr id="285" name="Rectangle 284">
              <a:extLst>
                <a:ext uri="{FF2B5EF4-FFF2-40B4-BE49-F238E27FC236}">
                  <a16:creationId xmlns:a16="http://schemas.microsoft.com/office/drawing/2014/main" id="{C8A5EBBB-B834-45D6-A4AF-6BC900EE9A56}"/>
                </a:ext>
              </a:extLst>
            </p:cNvPr>
            <p:cNvSpPr/>
            <p:nvPr/>
          </p:nvSpPr>
          <p:spPr>
            <a:xfrm>
              <a:off x="536063" y="2056179"/>
              <a:ext cx="805942" cy="246221"/>
            </a:xfrm>
            <a:prstGeom prst="rect">
              <a:avLst/>
            </a:prstGeom>
          </p:spPr>
          <p:txBody>
            <a:bodyPr wrap="square">
              <a:spAutoFit/>
            </a:bodyPr>
            <a:lstStyle/>
            <a:p>
              <a:pPr algn="ctr"/>
              <a:r>
                <a:rPr lang="en-US" sz="600" b="1" dirty="0">
                  <a:latin typeface="Arial" charset="0"/>
                  <a:ea typeface="Arial" charset="0"/>
                  <a:cs typeface="Arial" charset="0"/>
                </a:rPr>
                <a:t>Streaming</a:t>
              </a:r>
            </a:p>
          </p:txBody>
        </p:sp>
      </p:grpSp>
      <p:grpSp>
        <p:nvGrpSpPr>
          <p:cNvPr id="286" name="Group 285">
            <a:extLst>
              <a:ext uri="{FF2B5EF4-FFF2-40B4-BE49-F238E27FC236}">
                <a16:creationId xmlns:a16="http://schemas.microsoft.com/office/drawing/2014/main" id="{F991B17B-7C47-4E43-92DC-4E235A2988F6}"/>
              </a:ext>
            </a:extLst>
          </p:cNvPr>
          <p:cNvGrpSpPr/>
          <p:nvPr/>
        </p:nvGrpSpPr>
        <p:grpSpPr>
          <a:xfrm>
            <a:off x="8019080" y="3298330"/>
            <a:ext cx="604457" cy="738195"/>
            <a:chOff x="9019344" y="1468849"/>
            <a:chExt cx="805942" cy="984259"/>
          </a:xfrm>
        </p:grpSpPr>
        <p:grpSp>
          <p:nvGrpSpPr>
            <p:cNvPr id="287" name="Group 286">
              <a:extLst>
                <a:ext uri="{FF2B5EF4-FFF2-40B4-BE49-F238E27FC236}">
                  <a16:creationId xmlns:a16="http://schemas.microsoft.com/office/drawing/2014/main" id="{C060A3A1-756E-4804-B3A1-451DB17C362D}"/>
                </a:ext>
              </a:extLst>
            </p:cNvPr>
            <p:cNvGrpSpPr/>
            <p:nvPr/>
          </p:nvGrpSpPr>
          <p:grpSpPr>
            <a:xfrm>
              <a:off x="9113143" y="1468849"/>
              <a:ext cx="582945" cy="635162"/>
              <a:chOff x="9113143" y="1758788"/>
              <a:chExt cx="582945" cy="635162"/>
            </a:xfrm>
          </p:grpSpPr>
          <p:sp>
            <p:nvSpPr>
              <p:cNvPr id="289" name="Rectangle 288">
                <a:extLst>
                  <a:ext uri="{FF2B5EF4-FFF2-40B4-BE49-F238E27FC236}">
                    <a16:creationId xmlns:a16="http://schemas.microsoft.com/office/drawing/2014/main" id="{85A9C4A7-4E23-4BBF-A0DC-FF15F2409C90}"/>
                  </a:ext>
                </a:extLst>
              </p:cNvPr>
              <p:cNvSpPr/>
              <p:nvPr/>
            </p:nvSpPr>
            <p:spPr>
              <a:xfrm>
                <a:off x="9113143"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50"/>
              </a:p>
            </p:txBody>
          </p:sp>
          <p:sp>
            <p:nvSpPr>
              <p:cNvPr id="290" name="Freeform 30">
                <a:extLst>
                  <a:ext uri="{FF2B5EF4-FFF2-40B4-BE49-F238E27FC236}">
                    <a16:creationId xmlns:a16="http://schemas.microsoft.com/office/drawing/2014/main" id="{43A133B3-1C6D-4EF6-A420-8660EE03C23C}"/>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chemeClr val="tx1"/>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sz="1050"/>
              </a:p>
            </p:txBody>
          </p:sp>
        </p:grpSp>
        <p:sp>
          <p:nvSpPr>
            <p:cNvPr id="288" name="Rectangle 287">
              <a:extLst>
                <a:ext uri="{FF2B5EF4-FFF2-40B4-BE49-F238E27FC236}">
                  <a16:creationId xmlns:a16="http://schemas.microsoft.com/office/drawing/2014/main" id="{E2AC1C3F-27E9-4453-9B18-8ED2A1163857}"/>
                </a:ext>
              </a:extLst>
            </p:cNvPr>
            <p:cNvSpPr/>
            <p:nvPr/>
          </p:nvSpPr>
          <p:spPr>
            <a:xfrm>
              <a:off x="9019344" y="2083776"/>
              <a:ext cx="805942" cy="369332"/>
            </a:xfrm>
            <a:prstGeom prst="rect">
              <a:avLst/>
            </a:prstGeom>
          </p:spPr>
          <p:txBody>
            <a:bodyPr wrap="square">
              <a:spAutoFit/>
            </a:bodyPr>
            <a:lstStyle/>
            <a:p>
              <a:pPr algn="ctr"/>
              <a:r>
                <a:rPr lang="en-US" sz="600" b="1">
                  <a:latin typeface="Arial" charset="0"/>
                  <a:ea typeface="Arial" charset="0"/>
                  <a:cs typeface="Arial" charset="0"/>
                </a:rPr>
                <a:t>Object Storage</a:t>
              </a:r>
            </a:p>
          </p:txBody>
        </p:sp>
      </p:grpSp>
      <p:grpSp>
        <p:nvGrpSpPr>
          <p:cNvPr id="155" name="Group 154">
            <a:extLst>
              <a:ext uri="{FF2B5EF4-FFF2-40B4-BE49-F238E27FC236}">
                <a16:creationId xmlns:a16="http://schemas.microsoft.com/office/drawing/2014/main" id="{598F2DBD-07E9-44B1-BC30-FEBD571D57E4}"/>
              </a:ext>
            </a:extLst>
          </p:cNvPr>
          <p:cNvGrpSpPr/>
          <p:nvPr/>
        </p:nvGrpSpPr>
        <p:grpSpPr>
          <a:xfrm>
            <a:off x="631109" y="4161658"/>
            <a:ext cx="953417" cy="906897"/>
            <a:chOff x="5792301" y="1481549"/>
            <a:chExt cx="805942" cy="1209195"/>
          </a:xfrm>
        </p:grpSpPr>
        <p:grpSp>
          <p:nvGrpSpPr>
            <p:cNvPr id="156" name="Group 155">
              <a:extLst>
                <a:ext uri="{FF2B5EF4-FFF2-40B4-BE49-F238E27FC236}">
                  <a16:creationId xmlns:a16="http://schemas.microsoft.com/office/drawing/2014/main" id="{728B4044-4038-416B-9F78-2989023E7021}"/>
                </a:ext>
              </a:extLst>
            </p:cNvPr>
            <p:cNvGrpSpPr/>
            <p:nvPr/>
          </p:nvGrpSpPr>
          <p:grpSpPr>
            <a:xfrm>
              <a:off x="5830775" y="1481549"/>
              <a:ext cx="724280" cy="543828"/>
              <a:chOff x="5830775" y="1771488"/>
              <a:chExt cx="724280" cy="543828"/>
            </a:xfrm>
          </p:grpSpPr>
          <p:sp>
            <p:nvSpPr>
              <p:cNvPr id="158" name="Rectangle 157">
                <a:extLst>
                  <a:ext uri="{FF2B5EF4-FFF2-40B4-BE49-F238E27FC236}">
                    <a16:creationId xmlns:a16="http://schemas.microsoft.com/office/drawing/2014/main" id="{0CFC820F-CA2F-4706-8EA8-1B3F1C6C54DB}"/>
                  </a:ext>
                </a:extLst>
              </p:cNvPr>
              <p:cNvSpPr/>
              <p:nvPr/>
            </p:nvSpPr>
            <p:spPr>
              <a:xfrm>
                <a:off x="5830775" y="1771488"/>
                <a:ext cx="724280" cy="5438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59" name="Group 158">
                <a:extLst>
                  <a:ext uri="{FF2B5EF4-FFF2-40B4-BE49-F238E27FC236}">
                    <a16:creationId xmlns:a16="http://schemas.microsoft.com/office/drawing/2014/main" id="{12D5D7D3-4A92-4AE9-8551-34736B6E072C}"/>
                  </a:ext>
                </a:extLst>
              </p:cNvPr>
              <p:cNvGrpSpPr/>
              <p:nvPr/>
            </p:nvGrpSpPr>
            <p:grpSpPr>
              <a:xfrm>
                <a:off x="5871038" y="1866806"/>
                <a:ext cx="640307" cy="398880"/>
                <a:chOff x="2498725" y="4094163"/>
                <a:chExt cx="774700" cy="482600"/>
              </a:xfrm>
            </p:grpSpPr>
            <p:sp>
              <p:nvSpPr>
                <p:cNvPr id="160" name="Freeform 2">
                  <a:extLst>
                    <a:ext uri="{FF2B5EF4-FFF2-40B4-BE49-F238E27FC236}">
                      <a16:creationId xmlns:a16="http://schemas.microsoft.com/office/drawing/2014/main" id="{C200C91E-D4C2-4978-B372-DAE1173E0EB8}"/>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1" name="Freeform 3">
                  <a:extLst>
                    <a:ext uri="{FF2B5EF4-FFF2-40B4-BE49-F238E27FC236}">
                      <a16:creationId xmlns:a16="http://schemas.microsoft.com/office/drawing/2014/main" id="{7E757532-7C8A-4516-94A6-1FD6499B8B64}"/>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2" name="Freeform 4">
                  <a:extLst>
                    <a:ext uri="{FF2B5EF4-FFF2-40B4-BE49-F238E27FC236}">
                      <a16:creationId xmlns:a16="http://schemas.microsoft.com/office/drawing/2014/main" id="{7BEA1C5A-4F89-46FD-9285-5DB5DC4B50C2}"/>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3" name="Freeform 5">
                  <a:extLst>
                    <a:ext uri="{FF2B5EF4-FFF2-40B4-BE49-F238E27FC236}">
                      <a16:creationId xmlns:a16="http://schemas.microsoft.com/office/drawing/2014/main" id="{1BABB8E5-9BCE-494A-B5BC-4D7C9D91CED3}"/>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6" name="Freeform 6">
                  <a:extLst>
                    <a:ext uri="{FF2B5EF4-FFF2-40B4-BE49-F238E27FC236}">
                      <a16:creationId xmlns:a16="http://schemas.microsoft.com/office/drawing/2014/main" id="{B86D1C9B-E784-45FD-ABF5-C9FEE01BAFC6}"/>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7" name="Freeform 7">
                  <a:extLst>
                    <a:ext uri="{FF2B5EF4-FFF2-40B4-BE49-F238E27FC236}">
                      <a16:creationId xmlns:a16="http://schemas.microsoft.com/office/drawing/2014/main" id="{1CA66163-9653-4A7F-B82E-DE2E905B1715}"/>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168" name="Freeform 8">
                  <a:extLst>
                    <a:ext uri="{FF2B5EF4-FFF2-40B4-BE49-F238E27FC236}">
                      <a16:creationId xmlns:a16="http://schemas.microsoft.com/office/drawing/2014/main" id="{929638D1-978B-48E9-B6B6-E5D32295FDE6}"/>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57" name="Rectangle 156">
              <a:extLst>
                <a:ext uri="{FF2B5EF4-FFF2-40B4-BE49-F238E27FC236}">
                  <a16:creationId xmlns:a16="http://schemas.microsoft.com/office/drawing/2014/main" id="{80592EC5-0317-49B3-87D2-F6750C408763}"/>
                </a:ext>
              </a:extLst>
            </p:cNvPr>
            <p:cNvSpPr/>
            <p:nvPr/>
          </p:nvSpPr>
          <p:spPr>
            <a:xfrm>
              <a:off x="5792301" y="2075191"/>
              <a:ext cx="805942" cy="615553"/>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ID &amp; Access</a:t>
              </a:r>
            </a:p>
            <a:p>
              <a:pPr algn="ctr" defTabSz="685800">
                <a:buClrTx/>
                <a:defRPr/>
              </a:pPr>
              <a:r>
                <a:rPr lang="en-US" sz="600" b="1">
                  <a:solidFill>
                    <a:srgbClr val="F80000"/>
                  </a:solidFill>
                  <a:latin typeface="Arial" charset="0"/>
                  <a:ea typeface="Arial" charset="0"/>
                  <a:cs typeface="Arial" charset="0"/>
                </a:rPr>
                <a:t>Management </a:t>
              </a:r>
            </a:p>
          </p:txBody>
        </p:sp>
      </p:grpSp>
      <p:grpSp>
        <p:nvGrpSpPr>
          <p:cNvPr id="169" name="Group 168">
            <a:extLst>
              <a:ext uri="{FF2B5EF4-FFF2-40B4-BE49-F238E27FC236}">
                <a16:creationId xmlns:a16="http://schemas.microsoft.com/office/drawing/2014/main" id="{A215899D-4CAA-4E36-A595-D30A856C8691}"/>
              </a:ext>
            </a:extLst>
          </p:cNvPr>
          <p:cNvGrpSpPr/>
          <p:nvPr/>
        </p:nvGrpSpPr>
        <p:grpSpPr>
          <a:xfrm>
            <a:off x="2787369" y="4164823"/>
            <a:ext cx="858931" cy="727283"/>
            <a:chOff x="3406274" y="1436411"/>
            <a:chExt cx="903246" cy="969711"/>
          </a:xfrm>
        </p:grpSpPr>
        <p:grpSp>
          <p:nvGrpSpPr>
            <p:cNvPr id="170" name="Group 169">
              <a:extLst>
                <a:ext uri="{FF2B5EF4-FFF2-40B4-BE49-F238E27FC236}">
                  <a16:creationId xmlns:a16="http://schemas.microsoft.com/office/drawing/2014/main" id="{28F4B68D-731B-443D-B18B-A248F31135F9}"/>
                </a:ext>
              </a:extLst>
            </p:cNvPr>
            <p:cNvGrpSpPr/>
            <p:nvPr/>
          </p:nvGrpSpPr>
          <p:grpSpPr>
            <a:xfrm>
              <a:off x="3577606" y="1436411"/>
              <a:ext cx="636309" cy="556528"/>
              <a:chOff x="8104793" y="2882206"/>
              <a:chExt cx="636309" cy="556528"/>
            </a:xfrm>
          </p:grpSpPr>
          <p:sp>
            <p:nvSpPr>
              <p:cNvPr id="176" name="Rectangle 175">
                <a:extLst>
                  <a:ext uri="{FF2B5EF4-FFF2-40B4-BE49-F238E27FC236}">
                    <a16:creationId xmlns:a16="http://schemas.microsoft.com/office/drawing/2014/main" id="{4AD69639-CFCE-4844-97B9-25BB592988B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177" name="Group 176">
                <a:extLst>
                  <a:ext uri="{FF2B5EF4-FFF2-40B4-BE49-F238E27FC236}">
                    <a16:creationId xmlns:a16="http://schemas.microsoft.com/office/drawing/2014/main" id="{A912C8B0-A3DE-4999-B932-ED97ECF83D30}"/>
                  </a:ext>
                </a:extLst>
              </p:cNvPr>
              <p:cNvGrpSpPr/>
              <p:nvPr/>
            </p:nvGrpSpPr>
            <p:grpSpPr>
              <a:xfrm>
                <a:off x="8175066" y="2957849"/>
                <a:ext cx="482852" cy="405439"/>
                <a:chOff x="9158800" y="1859595"/>
                <a:chExt cx="584200" cy="490538"/>
              </a:xfrm>
            </p:grpSpPr>
            <p:sp>
              <p:nvSpPr>
                <p:cNvPr id="214" name="Freeform 37">
                  <a:extLst>
                    <a:ext uri="{FF2B5EF4-FFF2-40B4-BE49-F238E27FC236}">
                      <a16:creationId xmlns:a16="http://schemas.microsoft.com/office/drawing/2014/main" id="{B5316939-0B3F-489B-AB8B-3300C04DEB80}"/>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215" name="Freeform 38">
                  <a:extLst>
                    <a:ext uri="{FF2B5EF4-FFF2-40B4-BE49-F238E27FC236}">
                      <a16:creationId xmlns:a16="http://schemas.microsoft.com/office/drawing/2014/main" id="{D4EA26C6-DCF1-414C-A2B1-7803F1857556}"/>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175" name="Rectangle 174">
              <a:extLst>
                <a:ext uri="{FF2B5EF4-FFF2-40B4-BE49-F238E27FC236}">
                  <a16:creationId xmlns:a16="http://schemas.microsoft.com/office/drawing/2014/main" id="{5BB315DF-3C7D-4A79-B529-A197585BC878}"/>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216" name="Group 215">
            <a:extLst>
              <a:ext uri="{FF2B5EF4-FFF2-40B4-BE49-F238E27FC236}">
                <a16:creationId xmlns:a16="http://schemas.microsoft.com/office/drawing/2014/main" id="{DE59E791-C664-45AE-B405-CF470BF535B9}"/>
              </a:ext>
            </a:extLst>
          </p:cNvPr>
          <p:cNvGrpSpPr/>
          <p:nvPr/>
        </p:nvGrpSpPr>
        <p:grpSpPr>
          <a:xfrm>
            <a:off x="5584477" y="4141484"/>
            <a:ext cx="604457" cy="681633"/>
            <a:chOff x="2558095" y="3775928"/>
            <a:chExt cx="805942" cy="908843"/>
          </a:xfrm>
        </p:grpSpPr>
        <p:grpSp>
          <p:nvGrpSpPr>
            <p:cNvPr id="217" name="Group 216">
              <a:extLst>
                <a:ext uri="{FF2B5EF4-FFF2-40B4-BE49-F238E27FC236}">
                  <a16:creationId xmlns:a16="http://schemas.microsoft.com/office/drawing/2014/main" id="{C13A3CF0-72A2-4B4E-BEE6-FDA87569428C}"/>
                </a:ext>
              </a:extLst>
            </p:cNvPr>
            <p:cNvGrpSpPr/>
            <p:nvPr/>
          </p:nvGrpSpPr>
          <p:grpSpPr>
            <a:xfrm>
              <a:off x="2681212" y="3775928"/>
              <a:ext cx="582945" cy="635162"/>
              <a:chOff x="2681212" y="3991725"/>
              <a:chExt cx="582945" cy="635162"/>
            </a:xfrm>
          </p:grpSpPr>
          <p:sp>
            <p:nvSpPr>
              <p:cNvPr id="219" name="Rectangle 218">
                <a:extLst>
                  <a:ext uri="{FF2B5EF4-FFF2-40B4-BE49-F238E27FC236}">
                    <a16:creationId xmlns:a16="http://schemas.microsoft.com/office/drawing/2014/main" id="{69186A4E-6A7B-4541-A61A-D6C5BB16D18A}"/>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220" name="Freeform 3">
                <a:extLst>
                  <a:ext uri="{FF2B5EF4-FFF2-40B4-BE49-F238E27FC236}">
                    <a16:creationId xmlns:a16="http://schemas.microsoft.com/office/drawing/2014/main" id="{99D6FF5E-D60C-486D-997C-3B780BCE71EC}"/>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218" name="Rectangle 217">
              <a:extLst>
                <a:ext uri="{FF2B5EF4-FFF2-40B4-BE49-F238E27FC236}">
                  <a16:creationId xmlns:a16="http://schemas.microsoft.com/office/drawing/2014/main" id="{6A5AC1AC-9B41-4F6D-8C8F-F258D4536D5D}"/>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grpSp>
        <p:nvGrpSpPr>
          <p:cNvPr id="221" name="Group 220">
            <a:extLst>
              <a:ext uri="{FF2B5EF4-FFF2-40B4-BE49-F238E27FC236}">
                <a16:creationId xmlns:a16="http://schemas.microsoft.com/office/drawing/2014/main" id="{24078209-746D-4A76-822B-0C3F47E44825}"/>
              </a:ext>
            </a:extLst>
          </p:cNvPr>
          <p:cNvGrpSpPr/>
          <p:nvPr/>
        </p:nvGrpSpPr>
        <p:grpSpPr>
          <a:xfrm>
            <a:off x="1848399" y="4171671"/>
            <a:ext cx="604457" cy="621257"/>
            <a:chOff x="3598123" y="4996609"/>
            <a:chExt cx="805942" cy="828343"/>
          </a:xfrm>
        </p:grpSpPr>
        <p:grpSp>
          <p:nvGrpSpPr>
            <p:cNvPr id="222" name="Group 221">
              <a:extLst>
                <a:ext uri="{FF2B5EF4-FFF2-40B4-BE49-F238E27FC236}">
                  <a16:creationId xmlns:a16="http://schemas.microsoft.com/office/drawing/2014/main" id="{7E6C4E74-2A99-4BDD-94F2-B1FCA1C7966E}"/>
                </a:ext>
              </a:extLst>
            </p:cNvPr>
            <p:cNvGrpSpPr/>
            <p:nvPr/>
          </p:nvGrpSpPr>
          <p:grpSpPr>
            <a:xfrm>
              <a:off x="3720120" y="4996609"/>
              <a:ext cx="576196" cy="569026"/>
              <a:chOff x="3720120" y="5171216"/>
              <a:chExt cx="576196" cy="569026"/>
            </a:xfrm>
          </p:grpSpPr>
          <p:sp>
            <p:nvSpPr>
              <p:cNvPr id="224" name="Rectangle 223">
                <a:extLst>
                  <a:ext uri="{FF2B5EF4-FFF2-40B4-BE49-F238E27FC236}">
                    <a16:creationId xmlns:a16="http://schemas.microsoft.com/office/drawing/2014/main" id="{37D24739-2F0B-4D2A-B6C1-A4DF9839FA18}"/>
                  </a:ext>
                </a:extLst>
              </p:cNvPr>
              <p:cNvSpPr/>
              <p:nvPr/>
            </p:nvSpPr>
            <p:spPr>
              <a:xfrm>
                <a:off x="3720120" y="5171216"/>
                <a:ext cx="576196" cy="569026"/>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225" name="Group 224">
                <a:extLst>
                  <a:ext uri="{FF2B5EF4-FFF2-40B4-BE49-F238E27FC236}">
                    <a16:creationId xmlns:a16="http://schemas.microsoft.com/office/drawing/2014/main" id="{E3988EED-765E-4B2E-93FE-175436E74C39}"/>
                  </a:ext>
                </a:extLst>
              </p:cNvPr>
              <p:cNvGrpSpPr/>
              <p:nvPr/>
            </p:nvGrpSpPr>
            <p:grpSpPr>
              <a:xfrm>
                <a:off x="3830328" y="5255545"/>
                <a:ext cx="380509" cy="406752"/>
                <a:chOff x="3346402" y="5018689"/>
                <a:chExt cx="460375" cy="492125"/>
              </a:xfrm>
            </p:grpSpPr>
            <p:sp>
              <p:nvSpPr>
                <p:cNvPr id="226" name="Freeform 2">
                  <a:extLst>
                    <a:ext uri="{FF2B5EF4-FFF2-40B4-BE49-F238E27FC236}">
                      <a16:creationId xmlns:a16="http://schemas.microsoft.com/office/drawing/2014/main" id="{CEF28E36-433A-43AE-9BAE-695B58CB30ED}"/>
                    </a:ext>
                  </a:extLst>
                </p:cNvPr>
                <p:cNvSpPr>
                  <a:spLocks noChangeArrowheads="1"/>
                </p:cNvSpPr>
                <p:nvPr/>
              </p:nvSpPr>
              <p:spPr bwMode="auto">
                <a:xfrm>
                  <a:off x="3346402" y="5018689"/>
                  <a:ext cx="460375" cy="461963"/>
                </a:xfrm>
                <a:custGeom>
                  <a:avLst/>
                  <a:gdLst>
                    <a:gd name="T0" fmla="*/ 888 w 1280"/>
                    <a:gd name="T1" fmla="*/ 409 h 1283"/>
                    <a:gd name="T2" fmla="*/ 495 w 1280"/>
                    <a:gd name="T3" fmla="*/ 15 h 1283"/>
                    <a:gd name="T4" fmla="*/ 0 w 1280"/>
                    <a:gd name="T5" fmla="*/ 0 h 1283"/>
                    <a:gd name="T6" fmla="*/ 15 w 1280"/>
                    <a:gd name="T7" fmla="*/ 495 h 1283"/>
                    <a:gd name="T8" fmla="*/ 204 w 1280"/>
                    <a:gd name="T9" fmla="*/ 684 h 1283"/>
                    <a:gd name="T10" fmla="*/ 380 w 1280"/>
                    <a:gd name="T11" fmla="*/ 642 h 1283"/>
                    <a:gd name="T12" fmla="*/ 784 w 1280"/>
                    <a:gd name="T13" fmla="*/ 1046 h 1283"/>
                    <a:gd name="T14" fmla="*/ 742 w 1280"/>
                    <a:gd name="T15" fmla="*/ 1221 h 1283"/>
                    <a:gd name="T16" fmla="*/ 802 w 1280"/>
                    <a:gd name="T17" fmla="*/ 1282 h 1283"/>
                    <a:gd name="T18" fmla="*/ 1040 w 1280"/>
                    <a:gd name="T19" fmla="*/ 1043 h 1283"/>
                    <a:gd name="T20" fmla="*/ 1279 w 1280"/>
                    <a:gd name="T21" fmla="*/ 805 h 1283"/>
                    <a:gd name="T22" fmla="*/ 888 w 1280"/>
                    <a:gd name="T23" fmla="*/ 409 h 1283"/>
                    <a:gd name="T24" fmla="*/ 285 w 1280"/>
                    <a:gd name="T25" fmla="*/ 280 h 1283"/>
                    <a:gd name="T26" fmla="*/ 196 w 1280"/>
                    <a:gd name="T27" fmla="*/ 280 h 1283"/>
                    <a:gd name="T28" fmla="*/ 196 w 1280"/>
                    <a:gd name="T29" fmla="*/ 191 h 1283"/>
                    <a:gd name="T30" fmla="*/ 285 w 1280"/>
                    <a:gd name="T31" fmla="*/ 191 h 1283"/>
                    <a:gd name="T32" fmla="*/ 285 w 1280"/>
                    <a:gd name="T33" fmla="*/ 280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280" h="1283">
                      <a:moveTo>
                        <a:pt x="888" y="409"/>
                      </a:moveTo>
                      <a:lnTo>
                        <a:pt x="495" y="15"/>
                      </a:lnTo>
                      <a:lnTo>
                        <a:pt x="0" y="0"/>
                      </a:lnTo>
                      <a:lnTo>
                        <a:pt x="15" y="495"/>
                      </a:lnTo>
                      <a:lnTo>
                        <a:pt x="204" y="684"/>
                      </a:lnTo>
                      <a:cubicBezTo>
                        <a:pt x="257" y="658"/>
                        <a:pt x="317" y="642"/>
                        <a:pt x="380" y="642"/>
                      </a:cubicBezTo>
                      <a:cubicBezTo>
                        <a:pt x="603" y="642"/>
                        <a:pt x="784" y="823"/>
                        <a:pt x="784" y="1046"/>
                      </a:cubicBezTo>
                      <a:cubicBezTo>
                        <a:pt x="784" y="1109"/>
                        <a:pt x="768" y="1169"/>
                        <a:pt x="742" y="1221"/>
                      </a:cubicBezTo>
                      <a:lnTo>
                        <a:pt x="802" y="1282"/>
                      </a:lnTo>
                      <a:lnTo>
                        <a:pt x="1040" y="1043"/>
                      </a:lnTo>
                      <a:lnTo>
                        <a:pt x="1279" y="805"/>
                      </a:lnTo>
                      <a:lnTo>
                        <a:pt x="888" y="409"/>
                      </a:lnTo>
                      <a:close/>
                      <a:moveTo>
                        <a:pt x="285" y="280"/>
                      </a:moveTo>
                      <a:cubicBezTo>
                        <a:pt x="262" y="304"/>
                        <a:pt x="223" y="304"/>
                        <a:pt x="196" y="280"/>
                      </a:cubicBezTo>
                      <a:cubicBezTo>
                        <a:pt x="173" y="257"/>
                        <a:pt x="173" y="217"/>
                        <a:pt x="196" y="191"/>
                      </a:cubicBezTo>
                      <a:cubicBezTo>
                        <a:pt x="220" y="167"/>
                        <a:pt x="259" y="167"/>
                        <a:pt x="285" y="191"/>
                      </a:cubicBezTo>
                      <a:cubicBezTo>
                        <a:pt x="309" y="215"/>
                        <a:pt x="309" y="254"/>
                        <a:pt x="285" y="28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227" name="Freeform 3">
                  <a:extLst>
                    <a:ext uri="{FF2B5EF4-FFF2-40B4-BE49-F238E27FC236}">
                      <a16:creationId xmlns:a16="http://schemas.microsoft.com/office/drawing/2014/main" id="{597D9824-0692-4993-BEFC-6F68170B7126}"/>
                    </a:ext>
                  </a:extLst>
                </p:cNvPr>
                <p:cNvSpPr>
                  <a:spLocks noChangeArrowheads="1"/>
                </p:cNvSpPr>
                <p:nvPr/>
              </p:nvSpPr>
              <p:spPr bwMode="auto">
                <a:xfrm>
                  <a:off x="3367040" y="5279039"/>
                  <a:ext cx="231775" cy="231775"/>
                </a:xfrm>
                <a:custGeom>
                  <a:avLst/>
                  <a:gdLst>
                    <a:gd name="T0" fmla="*/ 323 w 646"/>
                    <a:gd name="T1" fmla="*/ 0 h 646"/>
                    <a:gd name="T2" fmla="*/ 0 w 646"/>
                    <a:gd name="T3" fmla="*/ 323 h 646"/>
                    <a:gd name="T4" fmla="*/ 323 w 646"/>
                    <a:gd name="T5" fmla="*/ 645 h 646"/>
                    <a:gd name="T6" fmla="*/ 645 w 646"/>
                    <a:gd name="T7" fmla="*/ 323 h 646"/>
                    <a:gd name="T8" fmla="*/ 323 w 646"/>
                    <a:gd name="T9" fmla="*/ 0 h 646"/>
                    <a:gd name="T10" fmla="*/ 506 w 646"/>
                    <a:gd name="T11" fmla="*/ 365 h 646"/>
                    <a:gd name="T12" fmla="*/ 362 w 646"/>
                    <a:gd name="T13" fmla="*/ 365 h 646"/>
                    <a:gd name="T14" fmla="*/ 362 w 646"/>
                    <a:gd name="T15" fmla="*/ 509 h 646"/>
                    <a:gd name="T16" fmla="*/ 278 w 646"/>
                    <a:gd name="T17" fmla="*/ 509 h 646"/>
                    <a:gd name="T18" fmla="*/ 278 w 646"/>
                    <a:gd name="T19" fmla="*/ 365 h 646"/>
                    <a:gd name="T20" fmla="*/ 134 w 646"/>
                    <a:gd name="T21" fmla="*/ 365 h 646"/>
                    <a:gd name="T22" fmla="*/ 134 w 646"/>
                    <a:gd name="T23" fmla="*/ 283 h 646"/>
                    <a:gd name="T24" fmla="*/ 278 w 646"/>
                    <a:gd name="T25" fmla="*/ 283 h 646"/>
                    <a:gd name="T26" fmla="*/ 278 w 646"/>
                    <a:gd name="T27" fmla="*/ 139 h 646"/>
                    <a:gd name="T28" fmla="*/ 362 w 646"/>
                    <a:gd name="T29" fmla="*/ 139 h 646"/>
                    <a:gd name="T30" fmla="*/ 362 w 646"/>
                    <a:gd name="T31" fmla="*/ 283 h 646"/>
                    <a:gd name="T32" fmla="*/ 506 w 646"/>
                    <a:gd name="T33" fmla="*/ 283 h 646"/>
                    <a:gd name="T34" fmla="*/ 506 w 646"/>
                    <a:gd name="T35" fmla="*/ 365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46" h="646">
                      <a:moveTo>
                        <a:pt x="323" y="0"/>
                      </a:moveTo>
                      <a:cubicBezTo>
                        <a:pt x="145" y="0"/>
                        <a:pt x="0" y="145"/>
                        <a:pt x="0" y="323"/>
                      </a:cubicBezTo>
                      <a:cubicBezTo>
                        <a:pt x="0" y="502"/>
                        <a:pt x="145" y="645"/>
                        <a:pt x="323" y="645"/>
                      </a:cubicBezTo>
                      <a:cubicBezTo>
                        <a:pt x="501" y="645"/>
                        <a:pt x="645" y="502"/>
                        <a:pt x="645" y="323"/>
                      </a:cubicBezTo>
                      <a:cubicBezTo>
                        <a:pt x="645" y="145"/>
                        <a:pt x="501" y="0"/>
                        <a:pt x="323" y="0"/>
                      </a:cubicBezTo>
                      <a:close/>
                      <a:moveTo>
                        <a:pt x="506" y="365"/>
                      </a:moveTo>
                      <a:lnTo>
                        <a:pt x="362" y="365"/>
                      </a:lnTo>
                      <a:lnTo>
                        <a:pt x="362" y="509"/>
                      </a:lnTo>
                      <a:lnTo>
                        <a:pt x="278" y="509"/>
                      </a:lnTo>
                      <a:lnTo>
                        <a:pt x="278" y="365"/>
                      </a:lnTo>
                      <a:lnTo>
                        <a:pt x="134" y="365"/>
                      </a:lnTo>
                      <a:lnTo>
                        <a:pt x="134" y="283"/>
                      </a:lnTo>
                      <a:lnTo>
                        <a:pt x="278" y="283"/>
                      </a:lnTo>
                      <a:lnTo>
                        <a:pt x="278" y="139"/>
                      </a:lnTo>
                      <a:lnTo>
                        <a:pt x="362" y="139"/>
                      </a:lnTo>
                      <a:lnTo>
                        <a:pt x="362" y="283"/>
                      </a:lnTo>
                      <a:lnTo>
                        <a:pt x="506" y="283"/>
                      </a:lnTo>
                      <a:lnTo>
                        <a:pt x="506" y="365"/>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223" name="Rectangle 222">
              <a:extLst>
                <a:ext uri="{FF2B5EF4-FFF2-40B4-BE49-F238E27FC236}">
                  <a16:creationId xmlns:a16="http://schemas.microsoft.com/office/drawing/2014/main" id="{6C790EF0-C4ED-42EC-A37D-318AFF3ABCAA}"/>
                </a:ext>
              </a:extLst>
            </p:cNvPr>
            <p:cNvSpPr/>
            <p:nvPr/>
          </p:nvSpPr>
          <p:spPr>
            <a:xfrm>
              <a:off x="3598123" y="5578731"/>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Tagging</a:t>
              </a:r>
            </a:p>
          </p:txBody>
        </p:sp>
      </p:grpSp>
      <p:grpSp>
        <p:nvGrpSpPr>
          <p:cNvPr id="228" name="Group 227">
            <a:extLst>
              <a:ext uri="{FF2B5EF4-FFF2-40B4-BE49-F238E27FC236}">
                <a16:creationId xmlns:a16="http://schemas.microsoft.com/office/drawing/2014/main" id="{613B96D9-6713-483A-A455-DE76AAA18705}"/>
              </a:ext>
            </a:extLst>
          </p:cNvPr>
          <p:cNvGrpSpPr/>
          <p:nvPr/>
        </p:nvGrpSpPr>
        <p:grpSpPr>
          <a:xfrm>
            <a:off x="8174370" y="4107740"/>
            <a:ext cx="677903" cy="749119"/>
            <a:chOff x="6219361" y="4416079"/>
            <a:chExt cx="903871" cy="998824"/>
          </a:xfrm>
        </p:grpSpPr>
        <p:pic>
          <p:nvPicPr>
            <p:cNvPr id="229" name="Graphic 88">
              <a:extLst>
                <a:ext uri="{FF2B5EF4-FFF2-40B4-BE49-F238E27FC236}">
                  <a16:creationId xmlns:a16="http://schemas.microsoft.com/office/drawing/2014/main" id="{98478288-C5A5-4DA6-A7E3-FA68F7FC9CBE}"/>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6219361" y="4416079"/>
              <a:ext cx="903871" cy="903871"/>
            </a:xfrm>
            <a:prstGeom prst="rect">
              <a:avLst/>
            </a:prstGeom>
          </p:spPr>
        </p:pic>
        <p:sp>
          <p:nvSpPr>
            <p:cNvPr id="230" name="Rectangle 229">
              <a:extLst>
                <a:ext uri="{FF2B5EF4-FFF2-40B4-BE49-F238E27FC236}">
                  <a16:creationId xmlns:a16="http://schemas.microsoft.com/office/drawing/2014/main" id="{5CB87DD1-13AD-4ECF-89FB-E4E3C1A38C89}"/>
                </a:ext>
              </a:extLst>
            </p:cNvPr>
            <p:cNvSpPr/>
            <p:nvPr/>
          </p:nvSpPr>
          <p:spPr>
            <a:xfrm>
              <a:off x="6271652" y="5168682"/>
              <a:ext cx="805942" cy="246221"/>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Search</a:t>
              </a:r>
            </a:p>
          </p:txBody>
        </p:sp>
      </p:grpSp>
      <p:grpSp>
        <p:nvGrpSpPr>
          <p:cNvPr id="231" name="Group 230">
            <a:extLst>
              <a:ext uri="{FF2B5EF4-FFF2-40B4-BE49-F238E27FC236}">
                <a16:creationId xmlns:a16="http://schemas.microsoft.com/office/drawing/2014/main" id="{3A1449B4-57B3-4E79-B94A-821C37E114EF}"/>
              </a:ext>
            </a:extLst>
          </p:cNvPr>
          <p:cNvGrpSpPr/>
          <p:nvPr/>
        </p:nvGrpSpPr>
        <p:grpSpPr>
          <a:xfrm>
            <a:off x="6704943" y="3971926"/>
            <a:ext cx="953417" cy="1020745"/>
            <a:chOff x="322504" y="1084396"/>
            <a:chExt cx="1271222" cy="1360993"/>
          </a:xfrm>
        </p:grpSpPr>
        <p:pic>
          <p:nvPicPr>
            <p:cNvPr id="232" name="Graphic 71">
              <a:extLst>
                <a:ext uri="{FF2B5EF4-FFF2-40B4-BE49-F238E27FC236}">
                  <a16:creationId xmlns:a16="http://schemas.microsoft.com/office/drawing/2014/main" id="{47D49B89-48A6-4131-ABC7-13FA57212B75}"/>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22504" y="1084396"/>
              <a:ext cx="1271222" cy="1271222"/>
            </a:xfrm>
            <a:prstGeom prst="rect">
              <a:avLst/>
            </a:prstGeom>
          </p:spPr>
        </p:pic>
        <p:sp>
          <p:nvSpPr>
            <p:cNvPr id="233" name="Rectangle 232">
              <a:extLst>
                <a:ext uri="{FF2B5EF4-FFF2-40B4-BE49-F238E27FC236}">
                  <a16:creationId xmlns:a16="http://schemas.microsoft.com/office/drawing/2014/main" id="{AB1887DD-3EB9-4B00-8779-055E4DA721B4}"/>
                </a:ext>
              </a:extLst>
            </p:cNvPr>
            <p:cNvSpPr/>
            <p:nvPr/>
          </p:nvSpPr>
          <p:spPr>
            <a:xfrm>
              <a:off x="560884" y="2076057"/>
              <a:ext cx="805942" cy="369332"/>
            </a:xfrm>
            <a:prstGeom prst="rect">
              <a:avLst/>
            </a:prstGeom>
          </p:spPr>
          <p:txBody>
            <a:bodyPr wrap="square">
              <a:spAutoFit/>
            </a:bodyPr>
            <a:lstStyle/>
            <a:p>
              <a:pPr algn="ctr"/>
              <a:r>
                <a:rPr lang="en-US" sz="600" b="1" dirty="0">
                  <a:solidFill>
                    <a:srgbClr val="FF0000"/>
                  </a:solidFill>
                  <a:latin typeface="Arial" charset="0"/>
                  <a:ea typeface="Arial" charset="0"/>
                  <a:cs typeface="Arial" charset="0"/>
                </a:rPr>
                <a:t>Resource</a:t>
              </a:r>
            </a:p>
            <a:p>
              <a:pPr algn="ctr"/>
              <a:r>
                <a:rPr lang="en-US" sz="600" b="1" dirty="0">
                  <a:solidFill>
                    <a:srgbClr val="FF0000"/>
                  </a:solidFill>
                  <a:latin typeface="Arial" charset="0"/>
                  <a:ea typeface="Arial" charset="0"/>
                  <a:cs typeface="Arial" charset="0"/>
                </a:rPr>
                <a:t>Manager</a:t>
              </a:r>
            </a:p>
          </p:txBody>
        </p:sp>
      </p:grpSp>
      <p:grpSp>
        <p:nvGrpSpPr>
          <p:cNvPr id="234" name="Group 233">
            <a:extLst>
              <a:ext uri="{FF2B5EF4-FFF2-40B4-BE49-F238E27FC236}">
                <a16:creationId xmlns:a16="http://schemas.microsoft.com/office/drawing/2014/main" id="{00F0F0DA-932E-444F-95F4-4641386C41D7}"/>
              </a:ext>
            </a:extLst>
          </p:cNvPr>
          <p:cNvGrpSpPr/>
          <p:nvPr/>
        </p:nvGrpSpPr>
        <p:grpSpPr>
          <a:xfrm>
            <a:off x="4480278" y="3768476"/>
            <a:ext cx="906158" cy="906158"/>
            <a:chOff x="8501701" y="2363821"/>
            <a:chExt cx="1208210" cy="1208210"/>
          </a:xfrm>
        </p:grpSpPr>
        <p:pic>
          <p:nvPicPr>
            <p:cNvPr id="235" name="Graphic 234">
              <a:extLst>
                <a:ext uri="{FF2B5EF4-FFF2-40B4-BE49-F238E27FC236}">
                  <a16:creationId xmlns:a16="http://schemas.microsoft.com/office/drawing/2014/main" id="{07B8145E-761B-40F4-A250-C9B7BEA2D66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8501701" y="2363821"/>
              <a:ext cx="1208210" cy="1208210"/>
            </a:xfrm>
            <a:prstGeom prst="rect">
              <a:avLst/>
            </a:prstGeom>
          </p:spPr>
        </p:pic>
        <p:sp>
          <p:nvSpPr>
            <p:cNvPr id="236" name="Rectangle 235">
              <a:extLst>
                <a:ext uri="{FF2B5EF4-FFF2-40B4-BE49-F238E27FC236}">
                  <a16:creationId xmlns:a16="http://schemas.microsoft.com/office/drawing/2014/main" id="{E5F8E602-1485-4FE3-AFF4-86DB26C0863A}"/>
                </a:ext>
              </a:extLst>
            </p:cNvPr>
            <p:cNvSpPr/>
            <p:nvPr/>
          </p:nvSpPr>
          <p:spPr>
            <a:xfrm>
              <a:off x="8713668" y="3303544"/>
              <a:ext cx="805942" cy="246221"/>
            </a:xfrm>
            <a:prstGeom prst="rect">
              <a:avLst/>
            </a:prstGeom>
          </p:spPr>
          <p:txBody>
            <a:bodyPr wrap="square">
              <a:spAutoFit/>
            </a:bodyPr>
            <a:lstStyle/>
            <a:p>
              <a:pPr algn="ctr"/>
              <a:r>
                <a:rPr lang="en-US" sz="600" b="1" dirty="0">
                  <a:solidFill>
                    <a:srgbClr val="F80000"/>
                  </a:solidFill>
                  <a:latin typeface="Arial" charset="0"/>
                  <a:ea typeface="Arial" charset="0"/>
                  <a:cs typeface="Arial" charset="0"/>
                </a:rPr>
                <a:t>Events</a:t>
              </a:r>
            </a:p>
          </p:txBody>
        </p:sp>
      </p:grpSp>
      <p:sp>
        <p:nvSpPr>
          <p:cNvPr id="2" name="Footer Placeholder 1">
            <a:extLst>
              <a:ext uri="{FF2B5EF4-FFF2-40B4-BE49-F238E27FC236}">
                <a16:creationId xmlns:a16="http://schemas.microsoft.com/office/drawing/2014/main" id="{F681E1E3-19FE-488E-A428-89B55240AB70}"/>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grpSp>
        <p:nvGrpSpPr>
          <p:cNvPr id="291" name="Group 290">
            <a:extLst>
              <a:ext uri="{FF2B5EF4-FFF2-40B4-BE49-F238E27FC236}">
                <a16:creationId xmlns:a16="http://schemas.microsoft.com/office/drawing/2014/main" id="{19020BA3-1EC2-4160-A48F-B0BD5F5B8822}"/>
              </a:ext>
            </a:extLst>
          </p:cNvPr>
          <p:cNvGrpSpPr/>
          <p:nvPr/>
        </p:nvGrpSpPr>
        <p:grpSpPr>
          <a:xfrm>
            <a:off x="3574334" y="4101107"/>
            <a:ext cx="953417" cy="722010"/>
            <a:chOff x="303130" y="1040872"/>
            <a:chExt cx="1283748" cy="1283748"/>
          </a:xfrm>
        </p:grpSpPr>
        <p:pic>
          <p:nvPicPr>
            <p:cNvPr id="292" name="Graphic 64">
              <a:extLst>
                <a:ext uri="{FF2B5EF4-FFF2-40B4-BE49-F238E27FC236}">
                  <a16:creationId xmlns:a16="http://schemas.microsoft.com/office/drawing/2014/main" id="{0E2EE76D-10DA-4154-9B3A-0E9F17B77147}"/>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03130" y="1040872"/>
              <a:ext cx="1283748" cy="1283748"/>
            </a:xfrm>
            <a:prstGeom prst="rect">
              <a:avLst/>
            </a:prstGeom>
          </p:spPr>
        </p:pic>
        <p:sp>
          <p:nvSpPr>
            <p:cNvPr id="293" name="Rectangle 292">
              <a:extLst>
                <a:ext uri="{FF2B5EF4-FFF2-40B4-BE49-F238E27FC236}">
                  <a16:creationId xmlns:a16="http://schemas.microsoft.com/office/drawing/2014/main" id="{E38A4E65-A425-4D0A-9CCF-3BD7589768C7}"/>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sp>
        <p:nvSpPr>
          <p:cNvPr id="294" name="Rectangle: Rounded Corners 293">
            <a:extLst>
              <a:ext uri="{FF2B5EF4-FFF2-40B4-BE49-F238E27FC236}">
                <a16:creationId xmlns:a16="http://schemas.microsoft.com/office/drawing/2014/main" id="{4CCBFEE4-7A9E-4D42-884D-87FA3371DA6C}"/>
              </a:ext>
            </a:extLst>
          </p:cNvPr>
          <p:cNvSpPr/>
          <p:nvPr/>
        </p:nvSpPr>
        <p:spPr>
          <a:xfrm>
            <a:off x="360256" y="1840735"/>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Digital Assistant</a:t>
            </a:r>
            <a:endParaRPr lang="en-NL" sz="1050" dirty="0"/>
          </a:p>
        </p:txBody>
      </p:sp>
      <p:sp>
        <p:nvSpPr>
          <p:cNvPr id="295" name="Rectangle: Rounded Corners 294">
            <a:extLst>
              <a:ext uri="{FF2B5EF4-FFF2-40B4-BE49-F238E27FC236}">
                <a16:creationId xmlns:a16="http://schemas.microsoft.com/office/drawing/2014/main" id="{DAAA0952-9D6B-4668-9AE5-98946F2A4FE6}"/>
              </a:ext>
            </a:extLst>
          </p:cNvPr>
          <p:cNvSpPr/>
          <p:nvPr/>
        </p:nvSpPr>
        <p:spPr>
          <a:xfrm>
            <a:off x="371058" y="2685607"/>
            <a:ext cx="907206" cy="68580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Visual Builder</a:t>
            </a:r>
            <a:endParaRPr lang="en-NL" sz="1050" dirty="0"/>
          </a:p>
        </p:txBody>
      </p:sp>
      <p:pic>
        <p:nvPicPr>
          <p:cNvPr id="3" name="Picture 2">
            <a:extLst>
              <a:ext uri="{FF2B5EF4-FFF2-40B4-BE49-F238E27FC236}">
                <a16:creationId xmlns:a16="http://schemas.microsoft.com/office/drawing/2014/main" id="{39C217EE-F2A5-4AA4-B49E-2C5585067895}"/>
              </a:ext>
            </a:extLst>
          </p:cNvPr>
          <p:cNvPicPr>
            <a:picLocks noChangeAspect="1"/>
          </p:cNvPicPr>
          <p:nvPr/>
        </p:nvPicPr>
        <p:blipFill>
          <a:blip r:embed="rId22"/>
          <a:stretch>
            <a:fillRect/>
          </a:stretch>
        </p:blipFill>
        <p:spPr>
          <a:xfrm>
            <a:off x="99953" y="3221215"/>
            <a:ext cx="547697" cy="442001"/>
          </a:xfrm>
          <a:prstGeom prst="rect">
            <a:avLst/>
          </a:prstGeom>
        </p:spPr>
      </p:pic>
    </p:spTree>
    <p:extLst>
      <p:ext uri="{BB962C8B-B14F-4D97-AF65-F5344CB8AC3E}">
        <p14:creationId xmlns:p14="http://schemas.microsoft.com/office/powerpoint/2010/main" val="42642052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3302782" cy="51435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algn="ctr" defTabSz="342900">
              <a:buClrTx/>
              <a:defRPr/>
            </a:pPr>
            <a:endParaRPr lang="en-US" sz="1350" kern="1200">
              <a:solidFill>
                <a:prstClr val="black"/>
              </a:solidFill>
              <a:latin typeface="Calibri" panose="020F0502020204030204"/>
            </a:endParaRPr>
          </a:p>
        </p:txBody>
      </p:sp>
      <p:grpSp>
        <p:nvGrpSpPr>
          <p:cNvPr id="11" name="Group 10">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86469" y="0"/>
            <a:ext cx="1827610" cy="5143501"/>
            <a:chOff x="1320800" y="0"/>
            <a:chExt cx="2436813" cy="6858001"/>
          </a:xfrm>
        </p:grpSpPr>
        <p:sp>
          <p:nvSpPr>
            <p:cNvPr id="12"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13"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sp>
        <p:sp>
          <p:nvSpPr>
            <p:cNvPr id="14"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sp>
        <p:sp>
          <p:nvSpPr>
            <p:cNvPr id="15"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6"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7"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sp>
      </p:grpSp>
      <p:sp>
        <p:nvSpPr>
          <p:cNvPr id="2" name="Title 1">
            <a:extLst>
              <a:ext uri="{FF2B5EF4-FFF2-40B4-BE49-F238E27FC236}">
                <a16:creationId xmlns:a16="http://schemas.microsoft.com/office/drawing/2014/main" id="{99624E36-1682-4DF0-9EFB-02026E7736F0}"/>
              </a:ext>
            </a:extLst>
          </p:cNvPr>
          <p:cNvSpPr>
            <a:spLocks noGrp="1"/>
          </p:cNvSpPr>
          <p:nvPr>
            <p:ph type="title"/>
          </p:nvPr>
        </p:nvSpPr>
        <p:spPr>
          <a:xfrm>
            <a:off x="401266" y="514350"/>
            <a:ext cx="2085203" cy="3829050"/>
          </a:xfrm>
        </p:spPr>
        <p:txBody>
          <a:bodyPr>
            <a:normAutofit/>
          </a:bodyPr>
          <a:lstStyle/>
          <a:p>
            <a:r>
              <a:rPr lang="nl-NL" sz="3000">
                <a:solidFill>
                  <a:srgbClr val="FFFFFF"/>
                </a:solidFill>
              </a:rPr>
              <a:t>Tools</a:t>
            </a:r>
            <a:endParaRPr lang="en-NL" sz="3000">
              <a:solidFill>
                <a:srgbClr val="FFFFFF"/>
              </a:solidFill>
            </a:endParaRPr>
          </a:p>
        </p:txBody>
      </p:sp>
      <p:sp>
        <p:nvSpPr>
          <p:cNvPr id="3" name="Content Placeholder 2">
            <a:extLst>
              <a:ext uri="{FF2B5EF4-FFF2-40B4-BE49-F238E27FC236}">
                <a16:creationId xmlns:a16="http://schemas.microsoft.com/office/drawing/2014/main" id="{B3AB945C-597B-4509-9425-1A5C51E2A57F}"/>
              </a:ext>
            </a:extLst>
          </p:cNvPr>
          <p:cNvSpPr>
            <a:spLocks noGrp="1"/>
          </p:cNvSpPr>
          <p:nvPr>
            <p:ph idx="1"/>
          </p:nvPr>
        </p:nvSpPr>
        <p:spPr>
          <a:xfrm>
            <a:off x="3789760" y="801291"/>
            <a:ext cx="4808935" cy="3512344"/>
          </a:xfrm>
        </p:spPr>
        <p:txBody>
          <a:bodyPr wrap="square" anchor="t">
            <a:normAutofit/>
          </a:bodyPr>
          <a:lstStyle/>
          <a:p>
            <a:r>
              <a:rPr lang="nl-NL" sz="1650" dirty="0"/>
              <a:t>OCI Console – browser </a:t>
            </a:r>
            <a:r>
              <a:rPr lang="nl-NL" sz="1650" dirty="0" err="1"/>
              <a:t>based</a:t>
            </a:r>
            <a:r>
              <a:rPr lang="nl-NL" sz="1650" dirty="0"/>
              <a:t> GUI</a:t>
            </a:r>
          </a:p>
          <a:p>
            <a:r>
              <a:rPr lang="nl-NL" sz="1650" dirty="0"/>
              <a:t>OCI CLI</a:t>
            </a:r>
          </a:p>
          <a:p>
            <a:r>
              <a:rPr lang="nl-NL" sz="1650" dirty="0"/>
              <a:t>OCI </a:t>
            </a:r>
            <a:r>
              <a:rPr lang="nl-NL" sz="1650" dirty="0" err="1"/>
              <a:t>SDKs</a:t>
            </a:r>
            <a:r>
              <a:rPr lang="nl-NL" sz="1650" dirty="0"/>
              <a:t> – Java, Python, Ruby, Go, </a:t>
            </a:r>
            <a:r>
              <a:rPr lang="nl-NL" sz="1650" dirty="0" err="1"/>
              <a:t>TypeScript</a:t>
            </a:r>
            <a:endParaRPr lang="nl-NL" sz="1650" dirty="0"/>
          </a:p>
          <a:p>
            <a:r>
              <a:rPr lang="nl-NL" sz="1650" dirty="0"/>
              <a:t>OCI REST </a:t>
            </a:r>
            <a:r>
              <a:rPr lang="nl-NL" sz="1650" dirty="0" err="1"/>
              <a:t>APIs</a:t>
            </a:r>
            <a:endParaRPr lang="nl-NL" sz="1650" dirty="0"/>
          </a:p>
          <a:p>
            <a:r>
              <a:rPr lang="nl-NL" sz="1650" dirty="0"/>
              <a:t>Tools &amp; </a:t>
            </a:r>
            <a:r>
              <a:rPr lang="nl-NL" sz="1650" dirty="0" err="1"/>
              <a:t>Plugins</a:t>
            </a:r>
            <a:endParaRPr lang="nl-NL" sz="1650" dirty="0"/>
          </a:p>
          <a:p>
            <a:pPr lvl="1"/>
            <a:r>
              <a:rPr lang="nl-NL" sz="1650" dirty="0" err="1"/>
              <a:t>Ansible</a:t>
            </a:r>
            <a:r>
              <a:rPr lang="nl-NL" sz="1650" dirty="0"/>
              <a:t> Modules</a:t>
            </a:r>
          </a:p>
          <a:p>
            <a:pPr lvl="1"/>
            <a:r>
              <a:rPr lang="nl-NL" sz="1650" dirty="0" err="1"/>
              <a:t>Terraform</a:t>
            </a:r>
            <a:r>
              <a:rPr lang="nl-NL" sz="1650" dirty="0"/>
              <a:t> Provider</a:t>
            </a:r>
          </a:p>
          <a:p>
            <a:pPr lvl="1"/>
            <a:r>
              <a:rPr lang="nl-NL" sz="1650" dirty="0"/>
              <a:t>Chef </a:t>
            </a:r>
            <a:r>
              <a:rPr lang="nl-NL" sz="1650" dirty="0" err="1"/>
              <a:t>Knife</a:t>
            </a:r>
            <a:r>
              <a:rPr lang="nl-NL" sz="1650" dirty="0"/>
              <a:t> </a:t>
            </a:r>
            <a:r>
              <a:rPr lang="nl-NL" sz="1650" dirty="0" err="1"/>
              <a:t>Plugin</a:t>
            </a:r>
            <a:endParaRPr lang="nl-NL" sz="1650" dirty="0"/>
          </a:p>
          <a:p>
            <a:pPr lvl="1"/>
            <a:r>
              <a:rPr lang="nl-NL" sz="1650" dirty="0"/>
              <a:t>Oracle Developer Tools for Visual Studio Code</a:t>
            </a:r>
          </a:p>
          <a:p>
            <a:pPr lvl="1"/>
            <a:r>
              <a:rPr lang="nl-NL" sz="1650" dirty="0"/>
              <a:t>Toolkit for </a:t>
            </a:r>
            <a:r>
              <a:rPr lang="nl-NL" sz="1650" dirty="0" err="1"/>
              <a:t>Eclipse</a:t>
            </a:r>
            <a:endParaRPr lang="nl-NL" sz="1650" dirty="0"/>
          </a:p>
          <a:p>
            <a:pPr lvl="1"/>
            <a:r>
              <a:rPr lang="nl-NL" sz="1650" dirty="0"/>
              <a:t>HDFS Connector</a:t>
            </a:r>
          </a:p>
        </p:txBody>
      </p:sp>
      <p:sp>
        <p:nvSpPr>
          <p:cNvPr id="18" name="Cloud 17">
            <a:extLst>
              <a:ext uri="{FF2B5EF4-FFF2-40B4-BE49-F238E27FC236}">
                <a16:creationId xmlns:a16="http://schemas.microsoft.com/office/drawing/2014/main" id="{CCE38234-2906-482E-867F-761127F7320B}"/>
              </a:ext>
            </a:extLst>
          </p:cNvPr>
          <p:cNvSpPr/>
          <p:nvPr/>
        </p:nvSpPr>
        <p:spPr>
          <a:xfrm>
            <a:off x="125939" y="2885780"/>
            <a:ext cx="3647969" cy="1427855"/>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2100" kern="1200" dirty="0">
                <a:solidFill>
                  <a:prstClr val="white"/>
                </a:solidFill>
                <a:latin typeface="Calibri" panose="020F0502020204030204"/>
              </a:rPr>
              <a:t>OCI Cloud </a:t>
            </a:r>
            <a:r>
              <a:rPr lang="nl-NL" sz="2100" kern="1200" dirty="0" err="1">
                <a:solidFill>
                  <a:prstClr val="white"/>
                </a:solidFill>
                <a:latin typeface="Calibri" panose="020F0502020204030204"/>
              </a:rPr>
              <a:t>Tenancy</a:t>
            </a:r>
            <a:endParaRPr lang="en-NL" sz="2100" kern="1200" dirty="0">
              <a:solidFill>
                <a:prstClr val="white"/>
              </a:solidFill>
              <a:latin typeface="Calibri" panose="020F0502020204030204"/>
            </a:endParaRPr>
          </a:p>
        </p:txBody>
      </p:sp>
      <p:sp>
        <p:nvSpPr>
          <p:cNvPr id="5" name="Arrow: Down 4">
            <a:extLst>
              <a:ext uri="{FF2B5EF4-FFF2-40B4-BE49-F238E27FC236}">
                <a16:creationId xmlns:a16="http://schemas.microsoft.com/office/drawing/2014/main" id="{D294A454-87E8-46FD-B05D-507C3F5BA55A}"/>
              </a:ext>
            </a:extLst>
          </p:cNvPr>
          <p:cNvSpPr/>
          <p:nvPr/>
        </p:nvSpPr>
        <p:spPr>
          <a:xfrm>
            <a:off x="401265" y="2652267"/>
            <a:ext cx="923234" cy="56792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NL" sz="1350" kern="1200">
              <a:solidFill>
                <a:prstClr val="white"/>
              </a:solidFill>
              <a:latin typeface="Calibri" panose="020F0502020204030204"/>
            </a:endParaRPr>
          </a:p>
        </p:txBody>
      </p:sp>
      <p:sp>
        <p:nvSpPr>
          <p:cNvPr id="4" name="Footer Placeholder 3">
            <a:extLst>
              <a:ext uri="{FF2B5EF4-FFF2-40B4-BE49-F238E27FC236}">
                <a16:creationId xmlns:a16="http://schemas.microsoft.com/office/drawing/2014/main" id="{A3E42688-1B88-43F1-A05D-5F394AA58E08}"/>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3603359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2D357DDB-41AE-4032-8AB1-27B6B9C65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786" y="4081369"/>
            <a:ext cx="334892" cy="334892"/>
          </a:xfrm>
          <a:prstGeom prst="rect">
            <a:avLst/>
          </a:prstGeom>
          <a:noFill/>
          <a:extLst>
            <a:ext uri="{909E8E84-426E-40DD-AFC4-6F175D3DCCD1}">
              <a14:hiddenFill xmlns:a14="http://schemas.microsoft.com/office/drawing/2010/main">
                <a:solidFill>
                  <a:srgbClr val="FFFFFF"/>
                </a:solidFill>
              </a14:hiddenFill>
            </a:ext>
          </a:extLst>
        </p:spPr>
      </p:pic>
      <p:pic>
        <p:nvPicPr>
          <p:cNvPr id="3" name="Snagit_SNG845">
            <a:extLst>
              <a:ext uri="{FF2B5EF4-FFF2-40B4-BE49-F238E27FC236}">
                <a16:creationId xmlns:a16="http://schemas.microsoft.com/office/drawing/2014/main" id="{07363AF4-82D6-4CDE-99C3-C11059DD3D1E}"/>
              </a:ext>
            </a:extLst>
          </p:cNvPr>
          <p:cNvPicPr>
            <a:picLocks noChangeAspect="1"/>
          </p:cNvPicPr>
          <p:nvPr/>
        </p:nvPicPr>
        <p:blipFill rotWithShape="1">
          <a:blip r:embed="rId3">
            <a:extLst>
              <a:ext uri="{28A0092B-C50C-407E-A947-70E740481C1C}">
                <a14:useLocalDpi xmlns:a14="http://schemas.microsoft.com/office/drawing/2010/main" val="0"/>
              </a:ext>
            </a:extLst>
          </a:blip>
          <a:srcRect b="14281"/>
          <a:stretch/>
        </p:blipFill>
        <p:spPr>
          <a:xfrm>
            <a:off x="683192" y="1385785"/>
            <a:ext cx="7063766" cy="2261768"/>
          </a:xfrm>
          <a:prstGeom prst="rect">
            <a:avLst/>
          </a:prstGeom>
        </p:spPr>
      </p:pic>
      <p:pic>
        <p:nvPicPr>
          <p:cNvPr id="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6EBB6D2-D8B0-4F4D-A411-D714CE52D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510" y="3738119"/>
            <a:ext cx="447163" cy="375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6764709-EDB4-4CF8-B542-C28A79B77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279" y="377330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4B263C0-064F-4BBB-8989-9C520B317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5174" y="3888716"/>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9035EFC9-67BC-40D7-8A40-7E5C736E4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889" y="3888716"/>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SNG852">
            <a:extLst>
              <a:ext uri="{FF2B5EF4-FFF2-40B4-BE49-F238E27FC236}">
                <a16:creationId xmlns:a16="http://schemas.microsoft.com/office/drawing/2014/main" id="{0F13EBCC-3BCA-41BD-AB05-93A8807144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411" y="4193554"/>
            <a:ext cx="1008790" cy="375063"/>
          </a:xfrm>
          <a:prstGeom prst="rect">
            <a:avLst/>
          </a:prstGeom>
        </p:spPr>
      </p:pic>
      <p:pic>
        <p:nvPicPr>
          <p:cNvPr id="1026" name="Picture 2">
            <a:extLst>
              <a:ext uri="{FF2B5EF4-FFF2-40B4-BE49-F238E27FC236}">
                <a16:creationId xmlns:a16="http://schemas.microsoft.com/office/drawing/2014/main" id="{583AD48A-E02D-40C0-8C96-6522BFF92D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40" t="20220" r="17505" b="20000"/>
          <a:stretch/>
        </p:blipFill>
        <p:spPr bwMode="auto">
          <a:xfrm>
            <a:off x="1430169" y="3770647"/>
            <a:ext cx="367313" cy="450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23BB38-7711-4C6C-84FE-DE3264E110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5923" y="3762710"/>
            <a:ext cx="370280" cy="351026"/>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21">
            <a:extLst>
              <a:ext uri="{FF2B5EF4-FFF2-40B4-BE49-F238E27FC236}">
                <a16:creationId xmlns:a16="http://schemas.microsoft.com/office/drawing/2014/main" id="{63C3CE4A-0407-4862-89A7-7A6B8282E9E6}"/>
              </a:ext>
            </a:extLst>
          </p:cNvPr>
          <p:cNvPicPr>
            <a:picLocks noChangeAspect="1"/>
          </p:cNvPicPr>
          <p:nvPr/>
        </p:nvPicPr>
        <p:blipFill>
          <a:blip r:embed="rId11">
            <a:clrChange>
              <a:clrFrom>
                <a:srgbClr val="EBECF7"/>
              </a:clrFrom>
              <a:clrTo>
                <a:srgbClr val="EBECF7">
                  <a:alpha val="0"/>
                </a:srgbClr>
              </a:clrTo>
            </a:clrChange>
            <a:extLst>
              <a:ext uri="{28A0092B-C50C-407E-A947-70E740481C1C}">
                <a14:useLocalDpi xmlns:a14="http://schemas.microsoft.com/office/drawing/2010/main" val="0"/>
              </a:ext>
            </a:extLst>
          </a:blip>
          <a:stretch>
            <a:fillRect/>
          </a:stretch>
        </p:blipFill>
        <p:spPr>
          <a:xfrm>
            <a:off x="3168779" y="4279250"/>
            <a:ext cx="447791" cy="236406"/>
          </a:xfrm>
          <a:prstGeom prst="rect">
            <a:avLst/>
          </a:prstGeom>
        </p:spPr>
      </p:pic>
      <p:pic>
        <p:nvPicPr>
          <p:cNvPr id="16" name="Snagit_SNG81D">
            <a:extLst>
              <a:ext uri="{FF2B5EF4-FFF2-40B4-BE49-F238E27FC236}">
                <a16:creationId xmlns:a16="http://schemas.microsoft.com/office/drawing/2014/main" id="{8A70A20E-13AB-4983-AD8B-32B5F1D248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2429" y="4035533"/>
            <a:ext cx="320722" cy="438418"/>
          </a:xfrm>
          <a:prstGeom prst="rect">
            <a:avLst/>
          </a:prstGeom>
        </p:spPr>
      </p:pic>
      <p:pic>
        <p:nvPicPr>
          <p:cNvPr id="17" name="Picture 16">
            <a:extLst>
              <a:ext uri="{FF2B5EF4-FFF2-40B4-BE49-F238E27FC236}">
                <a16:creationId xmlns:a16="http://schemas.microsoft.com/office/drawing/2014/main" id="{F92A6AD8-E0A2-4E1F-B894-3A79D8DC34F4}"/>
              </a:ext>
            </a:extLst>
          </p:cNvPr>
          <p:cNvPicPr>
            <a:picLocks noChangeAspect="1"/>
          </p:cNvPicPr>
          <p:nvPr/>
        </p:nvPicPr>
        <p:blipFill>
          <a:blip r:embed="rId13"/>
          <a:stretch>
            <a:fillRect/>
          </a:stretch>
        </p:blipFill>
        <p:spPr>
          <a:xfrm>
            <a:off x="4203151" y="4338757"/>
            <a:ext cx="464429" cy="236406"/>
          </a:xfrm>
          <a:prstGeom prst="rect">
            <a:avLst/>
          </a:prstGeom>
        </p:spPr>
      </p:pic>
      <p:pic>
        <p:nvPicPr>
          <p:cNvPr id="19" name="Snagit_SNG836">
            <a:extLst>
              <a:ext uri="{FF2B5EF4-FFF2-40B4-BE49-F238E27FC236}">
                <a16:creationId xmlns:a16="http://schemas.microsoft.com/office/drawing/2014/main" id="{D5413681-6623-48DC-85C1-7E3680D2A0FE}"/>
              </a:ext>
            </a:extLst>
          </p:cNvPr>
          <p:cNvPicPr>
            <a:picLocks noChangeAspect="1"/>
          </p:cNvPicPr>
          <p:nvPr/>
        </p:nvPicPr>
        <p:blipFill>
          <a:blip r:embed="rId1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5525806" y="4066933"/>
            <a:ext cx="723891" cy="375617"/>
          </a:xfrm>
          <a:prstGeom prst="rect">
            <a:avLst/>
          </a:prstGeom>
        </p:spPr>
      </p:pic>
      <p:pic>
        <p:nvPicPr>
          <p:cNvPr id="6" name="Picture 2" descr="https://s14-eu5.startpage.com/wikioimage/8680f1ca8785b0ed1fad43817ffb22d2.png">
            <a:extLst>
              <a:ext uri="{FF2B5EF4-FFF2-40B4-BE49-F238E27FC236}">
                <a16:creationId xmlns:a16="http://schemas.microsoft.com/office/drawing/2014/main" id="{C9F9CD8D-CA2B-41E6-8E7E-867F24F883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3664" y="3700193"/>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998B2D-4D55-4C4C-9176-C3494B7ED5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5923" y="4010794"/>
            <a:ext cx="792958" cy="4090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584FEBD-3DDC-46A8-8E84-E93047EDEF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3192" y="3647552"/>
            <a:ext cx="477020" cy="4770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37259B-E8E7-4220-A255-B53D9EFB4C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8380" y="4080686"/>
            <a:ext cx="540578" cy="2257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C1B9F6-EAD5-401B-9AEA-7121B0ED9E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6480" y="4419828"/>
            <a:ext cx="712962" cy="162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0D40876-86C5-4C83-9461-24571EDA24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3957" y="4306421"/>
            <a:ext cx="441989" cy="950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02E6E42-BBF7-40E6-A348-ACBB43BFAB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5564" y="3948007"/>
            <a:ext cx="285519" cy="11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DF1D6F-DCA0-4774-8519-ADED369C1AE1}"/>
              </a:ext>
            </a:extLst>
          </p:cNvPr>
          <p:cNvSpPr>
            <a:spLocks noGrp="1"/>
          </p:cNvSpPr>
          <p:nvPr>
            <p:ph type="title"/>
          </p:nvPr>
        </p:nvSpPr>
        <p:spPr/>
        <p:txBody>
          <a:bodyPr/>
          <a:lstStyle/>
          <a:p>
            <a:r>
              <a:rPr lang="nl-NL" dirty="0"/>
              <a:t>Cloud Shell</a:t>
            </a:r>
            <a:endParaRPr lang="en-NL" dirty="0"/>
          </a:p>
        </p:txBody>
      </p:sp>
      <p:sp>
        <p:nvSpPr>
          <p:cNvPr id="23" name="Cloud 22">
            <a:extLst>
              <a:ext uri="{FF2B5EF4-FFF2-40B4-BE49-F238E27FC236}">
                <a16:creationId xmlns:a16="http://schemas.microsoft.com/office/drawing/2014/main" id="{E4E250BD-0A5E-4F3D-98BD-BB27C76E4F08}"/>
              </a:ext>
            </a:extLst>
          </p:cNvPr>
          <p:cNvSpPr/>
          <p:nvPr/>
        </p:nvSpPr>
        <p:spPr>
          <a:xfrm>
            <a:off x="5190736" y="273844"/>
            <a:ext cx="3210373" cy="1008609"/>
          </a:xfrm>
          <a:prstGeom prst="clou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2100" kern="1200" dirty="0">
                <a:solidFill>
                  <a:prstClr val="white"/>
                </a:solidFill>
                <a:latin typeface="Calibri" panose="020F0502020204030204"/>
              </a:rPr>
              <a:t>OCI Cloud </a:t>
            </a:r>
            <a:r>
              <a:rPr lang="nl-NL" sz="2100" kern="1200" dirty="0" err="1">
                <a:solidFill>
                  <a:prstClr val="white"/>
                </a:solidFill>
                <a:latin typeface="Calibri" panose="020F0502020204030204"/>
              </a:rPr>
              <a:t>Tenancy</a:t>
            </a:r>
            <a:endParaRPr lang="en-NL" sz="2100" kern="1200" dirty="0">
              <a:solidFill>
                <a:prstClr val="white"/>
              </a:solidFill>
              <a:latin typeface="Calibri" panose="020F0502020204030204"/>
            </a:endParaRPr>
          </a:p>
        </p:txBody>
      </p:sp>
      <p:sp>
        <p:nvSpPr>
          <p:cNvPr id="9" name="Footer Placeholder 8">
            <a:extLst>
              <a:ext uri="{FF2B5EF4-FFF2-40B4-BE49-F238E27FC236}">
                <a16:creationId xmlns:a16="http://schemas.microsoft.com/office/drawing/2014/main" id="{BFC3203B-5BB5-4224-9DA3-C65C02721114}"/>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2422594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a:xfrm>
            <a:off x="720000" y="288000"/>
            <a:ext cx="6623999" cy="503999"/>
          </a:xfrm>
        </p:spPr>
        <p:txBody>
          <a:bodyPr anchor="ctr">
            <a:normAutofit/>
          </a:bodyPr>
          <a:lstStyle/>
          <a:p>
            <a:r>
              <a:rPr lang="nl-NL" dirty="0" err="1"/>
              <a:t>Introducing</a:t>
            </a:r>
            <a:r>
              <a:rPr lang="nl-NL" dirty="0"/>
              <a:t> </a:t>
            </a:r>
            <a:r>
              <a:rPr lang="nl-NL" dirty="0" err="1"/>
              <a:t>Serverless</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a:xfrm>
            <a:off x="720000" y="900001"/>
            <a:ext cx="3744000" cy="3401999"/>
          </a:xfrm>
        </p:spPr>
        <p:txBody>
          <a:bodyPr anchor="t">
            <a:normAutofit lnSpcReduction="10000"/>
          </a:bodyPr>
          <a:lstStyle/>
          <a:p>
            <a:pPr marL="285750" indent="-285750">
              <a:spcAft>
                <a:spcPts val="600"/>
              </a:spcAft>
            </a:pPr>
            <a:r>
              <a:rPr lang="es-MX" sz="1400" dirty="0" err="1"/>
              <a:t>The</a:t>
            </a:r>
            <a:r>
              <a:rPr lang="es-MX" sz="1400" dirty="0"/>
              <a:t> Container </a:t>
            </a:r>
            <a:r>
              <a:rPr lang="es-MX" sz="1400" dirty="0" err="1"/>
              <a:t>Native</a:t>
            </a:r>
            <a:r>
              <a:rPr lang="es-MX" sz="1400" dirty="0"/>
              <a:t> </a:t>
            </a:r>
            <a:r>
              <a:rPr lang="es-MX" sz="1400" dirty="0" err="1"/>
              <a:t>Serverless</a:t>
            </a:r>
            <a:r>
              <a:rPr lang="es-MX" sz="1400" dirty="0"/>
              <a:t> </a:t>
            </a:r>
            <a:r>
              <a:rPr lang="es-MX" sz="1400" dirty="0" err="1"/>
              <a:t>Framwork</a:t>
            </a:r>
            <a:endParaRPr lang="es-MX" sz="1400" dirty="0"/>
          </a:p>
          <a:p>
            <a:pPr marL="285750" indent="-285750">
              <a:spcAft>
                <a:spcPts val="600"/>
              </a:spcAft>
            </a:pPr>
            <a:r>
              <a:rPr lang="es-MX" sz="1400" dirty="0"/>
              <a:t>Project </a:t>
            </a:r>
            <a:r>
              <a:rPr lang="es-MX" sz="1400" dirty="0" err="1"/>
              <a:t>Fn</a:t>
            </a:r>
            <a:r>
              <a:rPr lang="es-MX" sz="1400" dirty="0"/>
              <a:t> </a:t>
            </a:r>
            <a:r>
              <a:rPr lang="es-MX" sz="1400" dirty="0" err="1"/>
              <a:t>is</a:t>
            </a:r>
            <a:r>
              <a:rPr lang="es-MX" sz="1400" dirty="0"/>
              <a:t> </a:t>
            </a:r>
            <a:r>
              <a:rPr lang="es-MX" sz="1400" dirty="0" err="1"/>
              <a:t>an</a:t>
            </a:r>
            <a:r>
              <a:rPr lang="es-MX" sz="1400" dirty="0"/>
              <a:t> open </a:t>
            </a:r>
            <a:r>
              <a:rPr lang="es-MX" sz="1400" dirty="0" err="1"/>
              <a:t>source</a:t>
            </a:r>
            <a:r>
              <a:rPr lang="es-MX" sz="1400" dirty="0"/>
              <a:t> </a:t>
            </a:r>
            <a:r>
              <a:rPr lang="es-MX" sz="1400" dirty="0" err="1"/>
              <a:t>FaaS</a:t>
            </a:r>
            <a:r>
              <a:rPr lang="es-MX" sz="1400" dirty="0"/>
              <a:t> </a:t>
            </a:r>
            <a:r>
              <a:rPr lang="en-US" sz="1400" dirty="0"/>
              <a:t>platform that you can run anywhere -- any cloud or on-premise.</a:t>
            </a:r>
          </a:p>
          <a:p>
            <a:pPr marL="285750" indent="-285750">
              <a:spcAft>
                <a:spcPts val="600"/>
              </a:spcAft>
            </a:pPr>
            <a:r>
              <a:rPr lang="en-US" sz="1400" dirty="0"/>
              <a:t>It implements serverless Functions through Docker containers</a:t>
            </a:r>
          </a:p>
          <a:p>
            <a:pPr marL="285750" indent="-285750">
              <a:spcAft>
                <a:spcPts val="600"/>
              </a:spcAft>
            </a:pPr>
            <a:r>
              <a:rPr lang="en-US" sz="1400" dirty="0"/>
              <a:t>Out of the box support for many runtimes</a:t>
            </a:r>
          </a:p>
          <a:p>
            <a:pPr marL="742950" lvl="1" indent="-285750">
              <a:spcAft>
                <a:spcPts val="600"/>
              </a:spcAft>
            </a:pPr>
            <a:r>
              <a:rPr lang="en-US" sz="1400" dirty="0"/>
              <a:t> </a:t>
            </a:r>
          </a:p>
          <a:p>
            <a:pPr marL="742950" lvl="1" indent="-285750">
              <a:spcAft>
                <a:spcPts val="600"/>
              </a:spcAft>
            </a:pPr>
            <a:r>
              <a:rPr lang="en-US" sz="1400" dirty="0"/>
              <a:t>also support for custom Docker Container (white box)</a:t>
            </a:r>
          </a:p>
          <a:p>
            <a:pPr marL="285750" indent="-285750">
              <a:spcAft>
                <a:spcPts val="600"/>
              </a:spcAft>
            </a:pPr>
            <a:r>
              <a:rPr lang="en-US" sz="1400" dirty="0"/>
              <a:t>Project </a:t>
            </a:r>
            <a:r>
              <a:rPr lang="en-US" sz="1400" dirty="0" err="1"/>
              <a:t>Fn</a:t>
            </a:r>
            <a:r>
              <a:rPr lang="en-US" sz="1400" dirty="0"/>
              <a:t> is the foundation for Serverless Functions on OCI</a:t>
            </a:r>
          </a:p>
          <a:p>
            <a:pPr>
              <a:spcAft>
                <a:spcPts val="600"/>
              </a:spcAft>
            </a:pPr>
            <a:endParaRPr lang="en-NL" sz="1400" dirty="0"/>
          </a:p>
        </p:txBody>
      </p:sp>
      <p:sp>
        <p:nvSpPr>
          <p:cNvPr id="4" name="Footer Placeholder 3">
            <a:extLst>
              <a:ext uri="{FF2B5EF4-FFF2-40B4-BE49-F238E27FC236}">
                <a16:creationId xmlns:a16="http://schemas.microsoft.com/office/drawing/2014/main" id="{F4FBA301-817C-4EAF-AB3E-69D240236E7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5" name="Picture 2" descr="https://s14-eu5.startpage.com/cgi-bin/serveimage?url=https%3A%2F%2Fencrypted-tbn0.gstatic.com%2Fimages%3Fq%3Dtbn%3AANd9GcR4G38NGSuUAjOeUxAKpN4_HiQoXzYz0Kx0tJ_3Zdr7aBhrGXTV%26s&amp;sp=427737030701c82d3127523a38ed1502&amp;anticache=724081">
            <a:extLst>
              <a:ext uri="{FF2B5EF4-FFF2-40B4-BE49-F238E27FC236}">
                <a16:creationId xmlns:a16="http://schemas.microsoft.com/office/drawing/2014/main" id="{DA74DB2E-AA2D-4E6A-BCD7-083B3D8C55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636634"/>
            <a:ext cx="4500000" cy="1856733"/>
          </a:xfrm>
          <a:prstGeom prst="rect">
            <a:avLst/>
          </a:prstGeom>
          <a:solidFill>
            <a:srgbClr val="FFFFFF"/>
          </a:solidFill>
        </p:spPr>
      </p:pic>
      <p:pic>
        <p:nvPicPr>
          <p:cNvPr id="6" name="Picture 5">
            <a:extLst>
              <a:ext uri="{FF2B5EF4-FFF2-40B4-BE49-F238E27FC236}">
                <a16:creationId xmlns:a16="http://schemas.microsoft.com/office/drawing/2014/main" id="{CCB27C63-8BA1-447C-8122-EAB5D179954A}"/>
              </a:ext>
            </a:extLst>
          </p:cNvPr>
          <p:cNvPicPr>
            <a:picLocks noChangeAspect="1"/>
          </p:cNvPicPr>
          <p:nvPr/>
        </p:nvPicPr>
        <p:blipFill>
          <a:blip r:embed="rId3"/>
          <a:stretch>
            <a:fillRect/>
          </a:stretch>
        </p:blipFill>
        <p:spPr>
          <a:xfrm>
            <a:off x="1416224" y="2766078"/>
            <a:ext cx="1885950" cy="352425"/>
          </a:xfrm>
          <a:prstGeom prst="rect">
            <a:avLst/>
          </a:prstGeom>
        </p:spPr>
      </p:pic>
    </p:spTree>
    <p:extLst>
      <p:ext uri="{BB962C8B-B14F-4D97-AF65-F5344CB8AC3E}">
        <p14:creationId xmlns:p14="http://schemas.microsoft.com/office/powerpoint/2010/main" val="2892672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err="1"/>
              <a:t>Fn</a:t>
            </a:r>
            <a:r>
              <a:rPr lang="nl-NL" dirty="0"/>
              <a:t> </a:t>
            </a:r>
            <a:r>
              <a:rPr lang="nl-NL" dirty="0" err="1"/>
              <a:t>Functions</a:t>
            </a:r>
            <a:r>
              <a:rPr lang="nl-NL" dirty="0"/>
              <a:t> – </a:t>
            </a:r>
            <a:r>
              <a:rPr lang="nl-NL" dirty="0" err="1"/>
              <a:t>request</a:t>
            </a:r>
            <a:r>
              <a:rPr lang="nl-NL" dirty="0"/>
              <a:t> handling</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6" name="Rectangle 5">
            <a:extLst>
              <a:ext uri="{FF2B5EF4-FFF2-40B4-BE49-F238E27FC236}">
                <a16:creationId xmlns:a16="http://schemas.microsoft.com/office/drawing/2014/main" id="{94665663-6725-4BD3-B17E-1A0D37DCC243}"/>
              </a:ext>
            </a:extLst>
          </p:cNvPr>
          <p:cNvSpPr/>
          <p:nvPr/>
        </p:nvSpPr>
        <p:spPr>
          <a:xfrm>
            <a:off x="4466677" y="2061828"/>
            <a:ext cx="3524777" cy="18112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a:solidFill>
                <a:srgbClr val="FFFFFF"/>
              </a:solidFill>
              <a:latin typeface="Arial" panose="020B0604020202020204"/>
            </a:endParaRPr>
          </a:p>
        </p:txBody>
      </p:sp>
      <p:sp>
        <p:nvSpPr>
          <p:cNvPr id="7" name="TextBox 6">
            <a:extLst>
              <a:ext uri="{FF2B5EF4-FFF2-40B4-BE49-F238E27FC236}">
                <a16:creationId xmlns:a16="http://schemas.microsoft.com/office/drawing/2014/main" id="{9C6B5529-4D40-4886-8459-FCF3FAE4EC48}"/>
              </a:ext>
            </a:extLst>
          </p:cNvPr>
          <p:cNvSpPr txBox="1"/>
          <p:nvPr/>
        </p:nvSpPr>
        <p:spPr>
          <a:xfrm>
            <a:off x="6135307" y="2685045"/>
            <a:ext cx="1675193" cy="1169551"/>
          </a:xfrm>
          <a:prstGeom prst="rect">
            <a:avLst/>
          </a:prstGeom>
          <a:solidFill>
            <a:srgbClr val="6699FF"/>
          </a:solidFill>
        </p:spPr>
        <p:txBody>
          <a:bodyPr wrap="square" rtlCol="0">
            <a:spAutoFit/>
          </a:bodyPr>
          <a:lstStyle/>
          <a:p>
            <a:pPr algn="ctr" defTabSz="914378"/>
            <a:r>
              <a:rPr lang="nl-NL" dirty="0" err="1">
                <a:solidFill>
                  <a:srgbClr val="FFFFFF"/>
                </a:solidFill>
              </a:rPr>
              <a:t>Function</a:t>
            </a:r>
            <a:r>
              <a:rPr lang="nl-NL" dirty="0">
                <a:solidFill>
                  <a:srgbClr val="FFFFFF"/>
                </a:solidFill>
              </a:rPr>
              <a:t> </a:t>
            </a:r>
            <a:r>
              <a:rPr lang="nl-NL" dirty="0" err="1">
                <a:solidFill>
                  <a:srgbClr val="FFFFFF"/>
                </a:solidFill>
              </a:rPr>
              <a:t>Implementation</a:t>
            </a:r>
            <a:r>
              <a:rPr lang="nl-NL" dirty="0">
                <a:solidFill>
                  <a:srgbClr val="FFFFFF"/>
                </a:solidFill>
              </a:rPr>
              <a:t> (Node, Java, Go, Python, </a:t>
            </a:r>
            <a:r>
              <a:rPr lang="nl-NL" dirty="0" err="1">
                <a:solidFill>
                  <a:srgbClr val="FFFFFF"/>
                </a:solidFill>
              </a:rPr>
              <a:t>custom</a:t>
            </a:r>
            <a:r>
              <a:rPr lang="nl-NL" dirty="0">
                <a:solidFill>
                  <a:srgbClr val="FFFFFF"/>
                </a:solidFill>
              </a:rPr>
              <a:t> Docker, …)</a:t>
            </a:r>
            <a:endParaRPr lang="en-NL" dirty="0">
              <a:solidFill>
                <a:srgbClr val="FFFFFF"/>
              </a:solidFill>
            </a:endParaRPr>
          </a:p>
        </p:txBody>
      </p:sp>
      <p:pic>
        <p:nvPicPr>
          <p:cNvPr id="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CC245216-A8A0-4B73-A3EB-D01EE6F04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528" y="2512051"/>
            <a:ext cx="458564" cy="3851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E92EC-0F81-44A8-A412-556C1C917B80}"/>
              </a:ext>
            </a:extLst>
          </p:cNvPr>
          <p:cNvSpPr txBox="1"/>
          <p:nvPr/>
        </p:nvSpPr>
        <p:spPr>
          <a:xfrm>
            <a:off x="4814526" y="2396872"/>
            <a:ext cx="1015321" cy="307777"/>
          </a:xfrm>
          <a:prstGeom prst="rect">
            <a:avLst/>
          </a:prstGeom>
          <a:solidFill>
            <a:srgbClr val="6699FF"/>
          </a:solidFill>
        </p:spPr>
        <p:txBody>
          <a:bodyPr wrap="square" rtlCol="0">
            <a:spAutoFit/>
          </a:bodyPr>
          <a:lstStyle/>
          <a:p>
            <a:pPr algn="ctr" defTabSz="914378"/>
            <a:r>
              <a:rPr lang="nl-NL" dirty="0">
                <a:solidFill>
                  <a:srgbClr val="FFFFFF"/>
                </a:solidFill>
              </a:rPr>
              <a:t>FDK</a:t>
            </a:r>
            <a:endParaRPr lang="en-NL" dirty="0">
              <a:solidFill>
                <a:srgbClr val="FFFFFF"/>
              </a:solidFill>
            </a:endParaRPr>
          </a:p>
        </p:txBody>
      </p:sp>
      <p:pic>
        <p:nvPicPr>
          <p:cNvPr id="1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50A3949-565F-47E7-A992-53B18CBA7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75" y="2178812"/>
            <a:ext cx="741229" cy="3077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111119-CB5A-4E49-820B-9A909AA15781}"/>
              </a:ext>
            </a:extLst>
          </p:cNvPr>
          <p:cNvSpPr txBox="1"/>
          <p:nvPr/>
        </p:nvSpPr>
        <p:spPr>
          <a:xfrm>
            <a:off x="4399737" y="1723209"/>
            <a:ext cx="2791149" cy="307777"/>
          </a:xfrm>
          <a:prstGeom prst="rect">
            <a:avLst/>
          </a:prstGeom>
          <a:noFill/>
        </p:spPr>
        <p:txBody>
          <a:bodyPr wrap="none" rtlCol="0">
            <a:spAutoFit/>
          </a:bodyPr>
          <a:lstStyle/>
          <a:p>
            <a:pPr defTabSz="914378"/>
            <a:r>
              <a:rPr lang="en-GB" dirty="0"/>
              <a:t>Function as a Service framework</a:t>
            </a:r>
            <a:endParaRPr lang="en-NL" dirty="0"/>
          </a:p>
        </p:txBody>
      </p:sp>
      <p:sp>
        <p:nvSpPr>
          <p:cNvPr id="12" name="Arrow: Right 11">
            <a:extLst>
              <a:ext uri="{FF2B5EF4-FFF2-40B4-BE49-F238E27FC236}">
                <a16:creationId xmlns:a16="http://schemas.microsoft.com/office/drawing/2014/main" id="{1529F964-ED9F-489A-BB7E-1000D3CF0F67}"/>
              </a:ext>
            </a:extLst>
          </p:cNvPr>
          <p:cNvSpPr/>
          <p:nvPr/>
        </p:nvSpPr>
        <p:spPr>
          <a:xfrm>
            <a:off x="2022734" y="2597280"/>
            <a:ext cx="2581596" cy="69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dirty="0">
                <a:solidFill>
                  <a:srgbClr val="FFFFFF"/>
                </a:solidFill>
                <a:latin typeface="Arial" panose="020B0604020202020204"/>
              </a:rPr>
              <a:t>HTTP Request</a:t>
            </a:r>
            <a:endParaRPr lang="en-NL" dirty="0">
              <a:solidFill>
                <a:srgbClr val="FFFFFF"/>
              </a:solidFill>
              <a:latin typeface="Arial" panose="020B0604020202020204"/>
            </a:endParaRPr>
          </a:p>
        </p:txBody>
      </p:sp>
      <p:sp>
        <p:nvSpPr>
          <p:cNvPr id="13" name="Speech Bubble: Rectangle 12">
            <a:extLst>
              <a:ext uri="{FF2B5EF4-FFF2-40B4-BE49-F238E27FC236}">
                <a16:creationId xmlns:a16="http://schemas.microsoft.com/office/drawing/2014/main" id="{9A23B192-5EA8-424F-AA0F-5DDAF0853566}"/>
              </a:ext>
            </a:extLst>
          </p:cNvPr>
          <p:cNvSpPr/>
          <p:nvPr/>
        </p:nvSpPr>
        <p:spPr>
          <a:xfrm>
            <a:off x="358551" y="1259986"/>
            <a:ext cx="2282046" cy="586398"/>
          </a:xfrm>
          <a:prstGeom prst="wedgeRectCallout">
            <a:avLst>
              <a:gd name="adj1" fmla="val 35632"/>
              <a:gd name="adj2" fmla="val 2260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200" dirty="0">
              <a:solidFill>
                <a:srgbClr val="000000"/>
              </a:solidFill>
              <a:latin typeface="Arial" panose="020B0604020202020204"/>
            </a:endParaRPr>
          </a:p>
        </p:txBody>
      </p:sp>
      <p:sp>
        <p:nvSpPr>
          <p:cNvPr id="14" name="TextBox 13">
            <a:extLst>
              <a:ext uri="{FF2B5EF4-FFF2-40B4-BE49-F238E27FC236}">
                <a16:creationId xmlns:a16="http://schemas.microsoft.com/office/drawing/2014/main" id="{E9BD5467-28B7-4B70-972A-DEFEAE23B789}"/>
              </a:ext>
            </a:extLst>
          </p:cNvPr>
          <p:cNvSpPr txBox="1"/>
          <p:nvPr/>
        </p:nvSpPr>
        <p:spPr>
          <a:xfrm>
            <a:off x="358551" y="1323163"/>
            <a:ext cx="2493061" cy="461665"/>
          </a:xfrm>
          <a:prstGeom prst="rect">
            <a:avLst/>
          </a:prstGeom>
          <a:noFill/>
        </p:spPr>
        <p:txBody>
          <a:bodyPr wrap="square" rtlCol="0">
            <a:spAutoFit/>
          </a:bodyPr>
          <a:lstStyle/>
          <a:p>
            <a:pPr defTabSz="914378"/>
            <a:r>
              <a:rPr lang="nl-NL" sz="1200" dirty="0" err="1"/>
              <a:t>With</a:t>
            </a:r>
            <a:r>
              <a:rPr lang="nl-NL" sz="1200" dirty="0"/>
              <a:t> </a:t>
            </a:r>
            <a:r>
              <a:rPr lang="nl-NL" sz="1200" dirty="0" err="1"/>
              <a:t>method</a:t>
            </a:r>
            <a:r>
              <a:rPr lang="nl-NL" sz="1200" dirty="0"/>
              <a:t>, headers, query parameters, </a:t>
            </a:r>
            <a:r>
              <a:rPr lang="nl-NL" sz="1200" dirty="0" err="1"/>
              <a:t>url</a:t>
            </a:r>
            <a:r>
              <a:rPr lang="nl-NL" sz="1200" dirty="0"/>
              <a:t> </a:t>
            </a:r>
            <a:r>
              <a:rPr lang="nl-NL" sz="1200" dirty="0" err="1"/>
              <a:t>path</a:t>
            </a:r>
            <a:r>
              <a:rPr lang="nl-NL" sz="1200" dirty="0"/>
              <a:t>, body</a:t>
            </a:r>
          </a:p>
        </p:txBody>
      </p:sp>
      <p:cxnSp>
        <p:nvCxnSpPr>
          <p:cNvPr id="15" name="Connector: Elbow 14">
            <a:extLst>
              <a:ext uri="{FF2B5EF4-FFF2-40B4-BE49-F238E27FC236}">
                <a16:creationId xmlns:a16="http://schemas.microsoft.com/office/drawing/2014/main" id="{20273109-7190-4C9C-BBAF-AB5425518EF7}"/>
              </a:ext>
            </a:extLst>
          </p:cNvPr>
          <p:cNvCxnSpPr>
            <a:stCxn id="12" idx="3"/>
            <a:endCxn id="9" idx="1"/>
          </p:cNvCxnSpPr>
          <p:nvPr/>
        </p:nvCxnSpPr>
        <p:spPr>
          <a:xfrm flipV="1">
            <a:off x="4604330" y="2550761"/>
            <a:ext cx="210196" cy="395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E0E2458-791C-4752-B34F-4D9C2136F006}"/>
              </a:ext>
            </a:extLst>
          </p:cNvPr>
          <p:cNvCxnSpPr>
            <a:cxnSpLocks/>
            <a:stCxn id="9" idx="2"/>
            <a:endCxn id="7" idx="1"/>
          </p:cNvCxnSpPr>
          <p:nvPr/>
        </p:nvCxnSpPr>
        <p:spPr>
          <a:xfrm rot="16200000" flipH="1">
            <a:off x="5446161" y="2580675"/>
            <a:ext cx="565172" cy="813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peech Bubble: Rectangle 16">
            <a:extLst>
              <a:ext uri="{FF2B5EF4-FFF2-40B4-BE49-F238E27FC236}">
                <a16:creationId xmlns:a16="http://schemas.microsoft.com/office/drawing/2014/main" id="{ACC8B9ED-5570-4061-BC32-748502CFC881}"/>
              </a:ext>
            </a:extLst>
          </p:cNvPr>
          <p:cNvSpPr/>
          <p:nvPr/>
        </p:nvSpPr>
        <p:spPr>
          <a:xfrm>
            <a:off x="4902081" y="4129602"/>
            <a:ext cx="2747729" cy="586398"/>
          </a:xfrm>
          <a:prstGeom prst="wedgeRectCallout">
            <a:avLst>
              <a:gd name="adj1" fmla="val -17718"/>
              <a:gd name="adj2" fmla="val -1978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a:solidFill>
                <a:srgbClr val="000000"/>
              </a:solidFill>
              <a:latin typeface="Arial" panose="020B0604020202020204"/>
            </a:endParaRPr>
          </a:p>
        </p:txBody>
      </p:sp>
      <p:sp>
        <p:nvSpPr>
          <p:cNvPr id="18" name="TextBox 17">
            <a:extLst>
              <a:ext uri="{FF2B5EF4-FFF2-40B4-BE49-F238E27FC236}">
                <a16:creationId xmlns:a16="http://schemas.microsoft.com/office/drawing/2014/main" id="{A4D069D9-B4C6-4CA2-8BB4-3EE9190A3797}"/>
              </a:ext>
            </a:extLst>
          </p:cNvPr>
          <p:cNvSpPr txBox="1"/>
          <p:nvPr/>
        </p:nvSpPr>
        <p:spPr>
          <a:xfrm>
            <a:off x="4902081" y="4192779"/>
            <a:ext cx="3240000" cy="461665"/>
          </a:xfrm>
          <a:prstGeom prst="rect">
            <a:avLst/>
          </a:prstGeom>
          <a:noFill/>
        </p:spPr>
        <p:txBody>
          <a:bodyPr wrap="square" rtlCol="0">
            <a:spAutoFit/>
          </a:bodyPr>
          <a:lstStyle/>
          <a:p>
            <a:pPr defTabSz="914378"/>
            <a:r>
              <a:rPr lang="nl-NL" sz="1200" dirty="0"/>
              <a:t>input – </a:t>
            </a:r>
            <a:r>
              <a:rPr lang="nl-NL" sz="1200" dirty="0" err="1"/>
              <a:t>derived</a:t>
            </a:r>
            <a:r>
              <a:rPr lang="nl-NL" sz="1200" dirty="0"/>
              <a:t> </a:t>
            </a:r>
            <a:r>
              <a:rPr lang="nl-NL" sz="1200" dirty="0" err="1"/>
              <a:t>from</a:t>
            </a:r>
            <a:r>
              <a:rPr lang="nl-NL" sz="1200" dirty="0"/>
              <a:t> body</a:t>
            </a:r>
          </a:p>
          <a:p>
            <a:pPr defTabSz="914378"/>
            <a:r>
              <a:rPr lang="nl-NL" sz="1200" dirty="0" err="1"/>
              <a:t>ctx</a:t>
            </a:r>
            <a:r>
              <a:rPr lang="nl-NL" sz="1200" dirty="0"/>
              <a:t> – </a:t>
            </a:r>
            <a:r>
              <a:rPr lang="nl-NL" sz="1200" dirty="0" err="1"/>
              <a:t>raw</a:t>
            </a:r>
            <a:r>
              <a:rPr lang="nl-NL" sz="1200" dirty="0"/>
              <a:t> HTTP </a:t>
            </a:r>
            <a:r>
              <a:rPr lang="nl-NL" sz="1200" dirty="0" err="1"/>
              <a:t>request</a:t>
            </a:r>
            <a:r>
              <a:rPr lang="nl-NL" sz="1200" dirty="0"/>
              <a:t> </a:t>
            </a:r>
            <a:r>
              <a:rPr lang="nl-NL" sz="1200" dirty="0" err="1"/>
              <a:t>components</a:t>
            </a:r>
            <a:endParaRPr lang="nl-NL" sz="1200" dirty="0"/>
          </a:p>
        </p:txBody>
      </p:sp>
    </p:spTree>
    <p:extLst>
      <p:ext uri="{BB962C8B-B14F-4D97-AF65-F5344CB8AC3E}">
        <p14:creationId xmlns:p14="http://schemas.microsoft.com/office/powerpoint/2010/main" val="1270808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animBg="1"/>
      <p:bldP spid="14" grpId="0"/>
      <p:bldP spid="17" grpId="0" animBg="1"/>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20ECF4D8-D799-44E5-8ABF-9384FFB9354D}"/>
              </a:ext>
            </a:extLst>
          </p:cNvPr>
          <p:cNvSpPr/>
          <p:nvPr/>
        </p:nvSpPr>
        <p:spPr>
          <a:xfrm>
            <a:off x="5903999" y="1566245"/>
            <a:ext cx="3240001" cy="1572955"/>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a:t>Oracle </a:t>
            </a:r>
            <a:r>
              <a:rPr lang="nl-NL" dirty="0" err="1"/>
              <a:t>Functions</a:t>
            </a:r>
            <a:endParaRPr lang="en-NL" dirty="0"/>
          </a:p>
        </p:txBody>
      </p:sp>
      <p:sp>
        <p:nvSpPr>
          <p:cNvPr id="3" name="Content Placeholder 2">
            <a:extLst>
              <a:ext uri="{FF2B5EF4-FFF2-40B4-BE49-F238E27FC236}">
                <a16:creationId xmlns:a16="http://schemas.microsoft.com/office/drawing/2014/main" id="{120B36F6-CFE8-42B6-8933-EA9E57F5E5EE}"/>
              </a:ext>
            </a:extLst>
          </p:cNvPr>
          <p:cNvSpPr>
            <a:spLocks noGrp="1"/>
          </p:cNvSpPr>
          <p:nvPr>
            <p:ph idx="1"/>
          </p:nvPr>
        </p:nvSpPr>
        <p:spPr>
          <a:xfrm>
            <a:off x="720003" y="936000"/>
            <a:ext cx="7336797" cy="3780000"/>
          </a:xfrm>
        </p:spPr>
        <p:txBody>
          <a:bodyPr/>
          <a:lstStyle/>
          <a:p>
            <a:r>
              <a:rPr lang="nl-NL" dirty="0" err="1"/>
              <a:t>Functions</a:t>
            </a:r>
            <a:r>
              <a:rPr lang="nl-NL" dirty="0"/>
              <a:t> on OCI – </a:t>
            </a:r>
            <a:r>
              <a:rPr lang="nl-NL" dirty="0" err="1"/>
              <a:t>based</a:t>
            </a:r>
            <a:r>
              <a:rPr lang="nl-NL" dirty="0"/>
              <a:t> on </a:t>
            </a:r>
            <a:r>
              <a:rPr lang="nl-NL" dirty="0" err="1"/>
              <a:t>Fn</a:t>
            </a:r>
            <a:endParaRPr lang="nl-NL" dirty="0"/>
          </a:p>
          <a:p>
            <a:pPr lvl="1"/>
            <a:r>
              <a:rPr lang="nl-NL" dirty="0" err="1"/>
              <a:t>Function</a:t>
            </a:r>
            <a:r>
              <a:rPr lang="nl-NL" dirty="0"/>
              <a:t> Container Images are </a:t>
            </a:r>
            <a:r>
              <a:rPr lang="nl-NL" dirty="0" err="1"/>
              <a:t>stored</a:t>
            </a:r>
            <a:br>
              <a:rPr lang="nl-NL" dirty="0"/>
            </a:br>
            <a:r>
              <a:rPr lang="nl-NL" dirty="0"/>
              <a:t>in OCI Container </a:t>
            </a:r>
            <a:r>
              <a:rPr lang="nl-NL" dirty="0" err="1"/>
              <a:t>Registry</a:t>
            </a:r>
            <a:endParaRPr lang="nl-NL" dirty="0"/>
          </a:p>
          <a:p>
            <a:r>
              <a:rPr lang="nl-NL" dirty="0"/>
              <a:t>Triggers </a:t>
            </a:r>
            <a:r>
              <a:rPr lang="nl-NL" dirty="0" err="1"/>
              <a:t>can</a:t>
            </a:r>
            <a:r>
              <a:rPr lang="nl-NL" dirty="0"/>
              <a:t> </a:t>
            </a:r>
            <a:r>
              <a:rPr lang="nl-NL" dirty="0" err="1"/>
              <a:t>be</a:t>
            </a:r>
            <a:r>
              <a:rPr lang="nl-NL" dirty="0"/>
              <a:t>:</a:t>
            </a:r>
          </a:p>
          <a:p>
            <a:pPr lvl="1"/>
            <a:r>
              <a:rPr lang="nl-NL" dirty="0"/>
              <a:t>HTTP </a:t>
            </a:r>
            <a:r>
              <a:rPr lang="nl-NL" dirty="0" err="1"/>
              <a:t>Requests</a:t>
            </a:r>
            <a:endParaRPr lang="nl-NL" dirty="0"/>
          </a:p>
          <a:p>
            <a:pPr lvl="1"/>
            <a:r>
              <a:rPr lang="nl-NL" dirty="0"/>
              <a:t>OCI Events</a:t>
            </a:r>
          </a:p>
          <a:p>
            <a:pPr lvl="1"/>
            <a:r>
              <a:rPr lang="nl-NL" dirty="0"/>
              <a:t>API Gateway calls</a:t>
            </a:r>
          </a:p>
          <a:p>
            <a:r>
              <a:rPr lang="nl-NL" dirty="0"/>
              <a:t>OCI </a:t>
            </a:r>
            <a:r>
              <a:rPr lang="nl-NL" dirty="0" err="1"/>
              <a:t>gathers</a:t>
            </a:r>
            <a:r>
              <a:rPr lang="nl-NL" dirty="0"/>
              <a:t> logs </a:t>
            </a:r>
            <a:r>
              <a:rPr lang="nl-NL" dirty="0" err="1"/>
              <a:t>and</a:t>
            </a:r>
            <a:r>
              <a:rPr lang="nl-NL" dirty="0"/>
              <a:t> </a:t>
            </a:r>
            <a:r>
              <a:rPr lang="nl-NL" dirty="0" err="1"/>
              <a:t>metrics</a:t>
            </a:r>
            <a:endParaRPr lang="nl-NL" dirty="0"/>
          </a:p>
          <a:p>
            <a:r>
              <a:rPr lang="nl-NL" dirty="0"/>
              <a:t>A </a:t>
            </a:r>
            <a:r>
              <a:rPr lang="nl-NL" dirty="0" err="1"/>
              <a:t>function</a:t>
            </a:r>
            <a:r>
              <a:rPr lang="nl-NL" dirty="0"/>
              <a:t> </a:t>
            </a:r>
            <a:r>
              <a:rPr lang="nl-NL" dirty="0" err="1"/>
              <a:t>instance</a:t>
            </a:r>
            <a:r>
              <a:rPr lang="nl-NL" dirty="0"/>
              <a:t> (i.e. a container) </a:t>
            </a:r>
            <a:r>
              <a:rPr lang="nl-NL" dirty="0" err="1"/>
              <a:t>will</a:t>
            </a:r>
            <a:r>
              <a:rPr lang="nl-NL" dirty="0"/>
              <a:t> </a:t>
            </a:r>
            <a:r>
              <a:rPr lang="nl-NL" dirty="0" err="1"/>
              <a:t>be</a:t>
            </a:r>
            <a:r>
              <a:rPr lang="nl-NL" dirty="0"/>
              <a:t> </a:t>
            </a:r>
            <a:r>
              <a:rPr lang="nl-NL" dirty="0" err="1"/>
              <a:t>removed</a:t>
            </a:r>
            <a:r>
              <a:rPr lang="nl-NL" dirty="0"/>
              <a:t> </a:t>
            </a:r>
            <a:r>
              <a:rPr lang="nl-NL" dirty="0" err="1"/>
              <a:t>after</a:t>
            </a:r>
            <a:r>
              <a:rPr lang="nl-NL" dirty="0"/>
              <a:t> 5-10 minutes of </a:t>
            </a:r>
            <a:r>
              <a:rPr lang="nl-NL" dirty="0" err="1"/>
              <a:t>inactivity</a:t>
            </a:r>
            <a:endParaRPr lang="nl-NL" dirty="0"/>
          </a:p>
          <a:p>
            <a:pPr lvl="1"/>
            <a:r>
              <a:rPr lang="nl-NL" dirty="0" err="1"/>
              <a:t>Note</a:t>
            </a:r>
            <a:r>
              <a:rPr lang="nl-NL" dirty="0"/>
              <a:t>: </a:t>
            </a:r>
            <a:r>
              <a:rPr lang="nl-NL" dirty="0" err="1"/>
              <a:t>an</a:t>
            </a:r>
            <a:r>
              <a:rPr lang="nl-NL" dirty="0"/>
              <a:t> </a:t>
            </a:r>
            <a:r>
              <a:rPr lang="nl-NL" dirty="0" err="1"/>
              <a:t>instance</a:t>
            </a:r>
            <a:r>
              <a:rPr lang="nl-NL" dirty="0"/>
              <a:t> </a:t>
            </a:r>
            <a:r>
              <a:rPr lang="nl-NL" dirty="0" err="1"/>
              <a:t>can</a:t>
            </a:r>
            <a:r>
              <a:rPr lang="nl-NL" dirty="0"/>
              <a:t> handle multiple </a:t>
            </a:r>
            <a:r>
              <a:rPr lang="nl-NL" dirty="0" err="1"/>
              <a:t>requests</a:t>
            </a:r>
            <a:endParaRPr lang="nl-NL" dirty="0"/>
          </a:p>
          <a:p>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pic>
        <p:nvPicPr>
          <p:cNvPr id="5" name="Picture 4">
            <a:extLst>
              <a:ext uri="{FF2B5EF4-FFF2-40B4-BE49-F238E27FC236}">
                <a16:creationId xmlns:a16="http://schemas.microsoft.com/office/drawing/2014/main" id="{94F543A8-700B-458A-B4E1-FBBD2818C43C}"/>
              </a:ext>
            </a:extLst>
          </p:cNvPr>
          <p:cNvPicPr>
            <a:picLocks noChangeAspect="1"/>
          </p:cNvPicPr>
          <p:nvPr/>
        </p:nvPicPr>
        <p:blipFill>
          <a:blip r:embed="rId2"/>
          <a:stretch>
            <a:fillRect/>
          </a:stretch>
        </p:blipFill>
        <p:spPr>
          <a:xfrm>
            <a:off x="4968001" y="936001"/>
            <a:ext cx="3612193" cy="1859441"/>
          </a:xfrm>
          <a:prstGeom prst="rect">
            <a:avLst/>
          </a:prstGeom>
        </p:spPr>
      </p:pic>
    </p:spTree>
    <p:extLst>
      <p:ext uri="{BB962C8B-B14F-4D97-AF65-F5344CB8AC3E}">
        <p14:creationId xmlns:p14="http://schemas.microsoft.com/office/powerpoint/2010/main" val="2583302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0" name="Cloud 39">
            <a:extLst>
              <a:ext uri="{FF2B5EF4-FFF2-40B4-BE49-F238E27FC236}">
                <a16:creationId xmlns:a16="http://schemas.microsoft.com/office/drawing/2014/main" id="{5EFFFEB8-B28D-4159-A2C8-C42E0CA9B9FE}"/>
              </a:ext>
            </a:extLst>
          </p:cNvPr>
          <p:cNvSpPr/>
          <p:nvPr/>
        </p:nvSpPr>
        <p:spPr>
          <a:xfrm>
            <a:off x="5515539" y="1332543"/>
            <a:ext cx="3428529" cy="206134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2" name="Title 1">
            <a:extLst>
              <a:ext uri="{FF2B5EF4-FFF2-40B4-BE49-F238E27FC236}">
                <a16:creationId xmlns:a16="http://schemas.microsoft.com/office/drawing/2014/main" id="{27CD2BD0-EB4B-472F-AB8F-D37D53BAC421}"/>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530E8C77-E46F-44A5-978F-40C47F5CDB08}"/>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917CA6A9-AB19-417E-8B55-7826C448DE57}"/>
              </a:ext>
            </a:extLst>
          </p:cNvPr>
          <p:cNvSpPr/>
          <p:nvPr/>
        </p:nvSpPr>
        <p:spPr>
          <a:xfrm>
            <a:off x="5837465" y="285873"/>
            <a:ext cx="2618224" cy="2502040"/>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6" name="TextBox 5">
            <a:extLst>
              <a:ext uri="{FF2B5EF4-FFF2-40B4-BE49-F238E27FC236}">
                <a16:creationId xmlns:a16="http://schemas.microsoft.com/office/drawing/2014/main" id="{F167FC9C-C62D-4108-A81F-AD114D31D5EA}"/>
              </a:ext>
            </a:extLst>
          </p:cNvPr>
          <p:cNvSpPr txBox="1"/>
          <p:nvPr/>
        </p:nvSpPr>
        <p:spPr>
          <a:xfrm>
            <a:off x="6139784" y="19382"/>
            <a:ext cx="1803699" cy="253916"/>
          </a:xfrm>
          <a:prstGeom prst="rect">
            <a:avLst/>
          </a:prstGeom>
          <a:noFill/>
        </p:spPr>
        <p:txBody>
          <a:bodyPr wrap="none" rtlCol="0">
            <a:spAutoFit/>
          </a:bodyPr>
          <a:lstStyle/>
          <a:p>
            <a:pPr defTabSz="914378"/>
            <a:r>
              <a:rPr lang="nl-NL" sz="1050" dirty="0"/>
              <a:t>Oracle Cloud </a:t>
            </a:r>
            <a:r>
              <a:rPr lang="nl-NL" sz="1050" dirty="0" err="1"/>
              <a:t>Infrastructure</a:t>
            </a:r>
            <a:endParaRPr lang="en-NL" sz="1050" dirty="0"/>
          </a:p>
        </p:txBody>
      </p:sp>
      <p:sp>
        <p:nvSpPr>
          <p:cNvPr id="7" name="Rectangle 6">
            <a:extLst>
              <a:ext uri="{FF2B5EF4-FFF2-40B4-BE49-F238E27FC236}">
                <a16:creationId xmlns:a16="http://schemas.microsoft.com/office/drawing/2014/main" id="{F8DF81F0-0949-4D21-AA66-D75C7E291F17}"/>
              </a:ext>
            </a:extLst>
          </p:cNvPr>
          <p:cNvSpPr/>
          <p:nvPr/>
        </p:nvSpPr>
        <p:spPr>
          <a:xfrm>
            <a:off x="6810100" y="511960"/>
            <a:ext cx="1428600" cy="102464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8" name="Rectangle 7">
            <a:extLst>
              <a:ext uri="{FF2B5EF4-FFF2-40B4-BE49-F238E27FC236}">
                <a16:creationId xmlns:a16="http://schemas.microsoft.com/office/drawing/2014/main" id="{ABD7A64B-9617-4701-8560-52278096BC85}"/>
              </a:ext>
            </a:extLst>
          </p:cNvPr>
          <p:cNvSpPr/>
          <p:nvPr/>
        </p:nvSpPr>
        <p:spPr>
          <a:xfrm>
            <a:off x="7298386" y="897565"/>
            <a:ext cx="841550" cy="5187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9" name="TextBox 8">
            <a:extLst>
              <a:ext uri="{FF2B5EF4-FFF2-40B4-BE49-F238E27FC236}">
                <a16:creationId xmlns:a16="http://schemas.microsoft.com/office/drawing/2014/main" id="{11FC06F6-05C4-4D17-BCAA-EAC567D20C02}"/>
              </a:ext>
            </a:extLst>
          </p:cNvPr>
          <p:cNvSpPr txBox="1"/>
          <p:nvPr/>
        </p:nvSpPr>
        <p:spPr>
          <a:xfrm>
            <a:off x="7298386" y="1019986"/>
            <a:ext cx="841550" cy="253916"/>
          </a:xfrm>
          <a:prstGeom prst="rect">
            <a:avLst/>
          </a:prstGeom>
          <a:noFill/>
        </p:spPr>
        <p:txBody>
          <a:bodyPr wrap="square" rtlCol="0">
            <a:spAutoFit/>
          </a:bodyPr>
          <a:lstStyle/>
          <a:p>
            <a:pPr algn="ctr" defTabSz="914378"/>
            <a:r>
              <a:rPr lang="nl-NL" sz="1050" dirty="0" err="1">
                <a:solidFill>
                  <a:srgbClr val="FFFFFF"/>
                </a:solidFill>
              </a:rPr>
              <a:t>Function</a:t>
            </a:r>
            <a:endParaRPr lang="en-NL" sz="1050" dirty="0">
              <a:solidFill>
                <a:srgbClr val="FFFFFF"/>
              </a:solidFill>
            </a:endParaRPr>
          </a:p>
        </p:txBody>
      </p:sp>
      <p:sp>
        <p:nvSpPr>
          <p:cNvPr id="10" name="TextBox 9">
            <a:extLst>
              <a:ext uri="{FF2B5EF4-FFF2-40B4-BE49-F238E27FC236}">
                <a16:creationId xmlns:a16="http://schemas.microsoft.com/office/drawing/2014/main" id="{067B138D-FCC8-4BEA-B889-65A4F1DCC81B}"/>
              </a:ext>
            </a:extLst>
          </p:cNvPr>
          <p:cNvSpPr txBox="1"/>
          <p:nvPr/>
        </p:nvSpPr>
        <p:spPr>
          <a:xfrm>
            <a:off x="6725801" y="537948"/>
            <a:ext cx="1102800" cy="253916"/>
          </a:xfrm>
          <a:prstGeom prst="rect">
            <a:avLst/>
          </a:prstGeom>
          <a:noFill/>
        </p:spPr>
        <p:txBody>
          <a:bodyPr wrap="square" rtlCol="0">
            <a:spAutoFit/>
          </a:bodyPr>
          <a:lstStyle/>
          <a:p>
            <a:pPr algn="ctr" defTabSz="914378"/>
            <a:r>
              <a:rPr lang="nl-NL" sz="1050" dirty="0">
                <a:solidFill>
                  <a:srgbClr val="FFFFFF"/>
                </a:solidFill>
              </a:rPr>
              <a:t>Application</a:t>
            </a:r>
            <a:endParaRPr lang="en-NL" sz="1050" dirty="0">
              <a:solidFill>
                <a:srgbClr val="FFFFFF"/>
              </a:solidFill>
            </a:endParaRPr>
          </a:p>
        </p:txBody>
      </p:sp>
      <p:sp>
        <p:nvSpPr>
          <p:cNvPr id="11" name="Rectangle 10">
            <a:extLst>
              <a:ext uri="{FF2B5EF4-FFF2-40B4-BE49-F238E27FC236}">
                <a16:creationId xmlns:a16="http://schemas.microsoft.com/office/drawing/2014/main" id="{95AD9646-73C6-471F-88DD-D4D7373FA3CC}"/>
              </a:ext>
            </a:extLst>
          </p:cNvPr>
          <p:cNvSpPr/>
          <p:nvPr/>
        </p:nvSpPr>
        <p:spPr>
          <a:xfrm>
            <a:off x="5999644" y="1683421"/>
            <a:ext cx="1428600" cy="1024640"/>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12" name="Rectangle 11">
            <a:extLst>
              <a:ext uri="{FF2B5EF4-FFF2-40B4-BE49-F238E27FC236}">
                <a16:creationId xmlns:a16="http://schemas.microsoft.com/office/drawing/2014/main" id="{465A7410-5FE0-4A23-B8DC-B3F1F07B2CCD}"/>
              </a:ext>
            </a:extLst>
          </p:cNvPr>
          <p:cNvSpPr/>
          <p:nvPr/>
        </p:nvSpPr>
        <p:spPr>
          <a:xfrm>
            <a:off x="6487930" y="2069027"/>
            <a:ext cx="841550" cy="51874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13" name="TextBox 12">
            <a:extLst>
              <a:ext uri="{FF2B5EF4-FFF2-40B4-BE49-F238E27FC236}">
                <a16:creationId xmlns:a16="http://schemas.microsoft.com/office/drawing/2014/main" id="{55905B36-CB37-46AB-B4B3-C4B3C8F2331A}"/>
              </a:ext>
            </a:extLst>
          </p:cNvPr>
          <p:cNvSpPr txBox="1"/>
          <p:nvPr/>
        </p:nvSpPr>
        <p:spPr>
          <a:xfrm>
            <a:off x="6487930" y="2055798"/>
            <a:ext cx="841550" cy="577081"/>
          </a:xfrm>
          <a:prstGeom prst="rect">
            <a:avLst/>
          </a:prstGeom>
          <a:solidFill>
            <a:srgbClr val="6699FF"/>
          </a:solidFill>
        </p:spPr>
        <p:txBody>
          <a:bodyPr wrap="square" rtlCol="0">
            <a:spAutoFit/>
          </a:bodyPr>
          <a:lstStyle/>
          <a:p>
            <a:pPr algn="ctr" defTabSz="914378"/>
            <a:r>
              <a:rPr lang="nl-NL" sz="1050" dirty="0">
                <a:solidFill>
                  <a:srgbClr val="FFFFFF"/>
                </a:solidFill>
              </a:rPr>
              <a:t>Container Image for </a:t>
            </a:r>
            <a:r>
              <a:rPr lang="nl-NL" sz="1050" dirty="0" err="1">
                <a:solidFill>
                  <a:srgbClr val="FFFFFF"/>
                </a:solidFill>
              </a:rPr>
              <a:t>Function</a:t>
            </a:r>
            <a:endParaRPr lang="en-NL" sz="1050" dirty="0">
              <a:solidFill>
                <a:srgbClr val="FFFFFF"/>
              </a:solidFill>
            </a:endParaRPr>
          </a:p>
        </p:txBody>
      </p:sp>
      <p:sp>
        <p:nvSpPr>
          <p:cNvPr id="14" name="TextBox 13">
            <a:extLst>
              <a:ext uri="{FF2B5EF4-FFF2-40B4-BE49-F238E27FC236}">
                <a16:creationId xmlns:a16="http://schemas.microsoft.com/office/drawing/2014/main" id="{FAFB592D-2763-4938-9710-38DB81C67DA4}"/>
              </a:ext>
            </a:extLst>
          </p:cNvPr>
          <p:cNvSpPr txBox="1"/>
          <p:nvPr/>
        </p:nvSpPr>
        <p:spPr>
          <a:xfrm>
            <a:off x="5915345" y="1709410"/>
            <a:ext cx="1102800" cy="253916"/>
          </a:xfrm>
          <a:prstGeom prst="rect">
            <a:avLst/>
          </a:prstGeom>
          <a:noFill/>
        </p:spPr>
        <p:txBody>
          <a:bodyPr wrap="square" rtlCol="0">
            <a:spAutoFit/>
          </a:bodyPr>
          <a:lstStyle/>
          <a:p>
            <a:pPr algn="ctr" defTabSz="914378"/>
            <a:r>
              <a:rPr lang="nl-NL" sz="1050" dirty="0">
                <a:solidFill>
                  <a:srgbClr val="FFFFFF"/>
                </a:solidFill>
              </a:rPr>
              <a:t>OCIR</a:t>
            </a:r>
            <a:endParaRPr lang="en-NL" sz="1050" dirty="0">
              <a:solidFill>
                <a:srgbClr val="FFFFFF"/>
              </a:solidFill>
            </a:endParaRPr>
          </a:p>
        </p:txBody>
      </p:sp>
      <p:sp>
        <p:nvSpPr>
          <p:cNvPr id="15" name="Rectangle 14">
            <a:extLst>
              <a:ext uri="{FF2B5EF4-FFF2-40B4-BE49-F238E27FC236}">
                <a16:creationId xmlns:a16="http://schemas.microsoft.com/office/drawing/2014/main" id="{855E10BE-4809-4142-8C42-5BE336F84302}"/>
              </a:ext>
            </a:extLst>
          </p:cNvPr>
          <p:cNvSpPr/>
          <p:nvPr/>
        </p:nvSpPr>
        <p:spPr>
          <a:xfrm>
            <a:off x="1296237" y="1800661"/>
            <a:ext cx="3361174" cy="25461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17" name="Rectangle 16">
            <a:extLst>
              <a:ext uri="{FF2B5EF4-FFF2-40B4-BE49-F238E27FC236}">
                <a16:creationId xmlns:a16="http://schemas.microsoft.com/office/drawing/2014/main" id="{0184131C-E439-4CBA-AE3B-10239C8DEA57}"/>
              </a:ext>
            </a:extLst>
          </p:cNvPr>
          <p:cNvSpPr/>
          <p:nvPr/>
        </p:nvSpPr>
        <p:spPr>
          <a:xfrm>
            <a:off x="1435345" y="1847908"/>
            <a:ext cx="3078878" cy="2364356"/>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19" name="Rectangle 18">
            <a:extLst>
              <a:ext uri="{FF2B5EF4-FFF2-40B4-BE49-F238E27FC236}">
                <a16:creationId xmlns:a16="http://schemas.microsoft.com/office/drawing/2014/main" id="{FF7B59AF-A00C-4FFF-B513-110821B7AEC6}"/>
              </a:ext>
            </a:extLst>
          </p:cNvPr>
          <p:cNvSpPr/>
          <p:nvPr/>
        </p:nvSpPr>
        <p:spPr>
          <a:xfrm>
            <a:off x="1626115" y="3156255"/>
            <a:ext cx="1046066" cy="287405"/>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20" name="TextBox 19">
            <a:extLst>
              <a:ext uri="{FF2B5EF4-FFF2-40B4-BE49-F238E27FC236}">
                <a16:creationId xmlns:a16="http://schemas.microsoft.com/office/drawing/2014/main" id="{55337CE2-6799-415A-A477-7222F4838203}"/>
              </a:ext>
            </a:extLst>
          </p:cNvPr>
          <p:cNvSpPr txBox="1"/>
          <p:nvPr/>
        </p:nvSpPr>
        <p:spPr>
          <a:xfrm>
            <a:off x="1514669" y="3185224"/>
            <a:ext cx="1240030" cy="253916"/>
          </a:xfrm>
          <a:prstGeom prst="rect">
            <a:avLst/>
          </a:prstGeom>
          <a:noFill/>
        </p:spPr>
        <p:txBody>
          <a:bodyPr wrap="square" rtlCol="0">
            <a:spAutoFit/>
          </a:bodyPr>
          <a:lstStyle/>
          <a:p>
            <a:pPr algn="ctr" defTabSz="914378"/>
            <a:r>
              <a:rPr lang="en-GB" sz="1050" dirty="0">
                <a:solidFill>
                  <a:srgbClr val="FFFFFF"/>
                </a:solidFill>
              </a:rPr>
              <a:t>OCI CLI</a:t>
            </a:r>
            <a:endParaRPr lang="en-NL" sz="1050" dirty="0">
              <a:solidFill>
                <a:srgbClr val="FFFFFF"/>
              </a:solidFill>
            </a:endParaRPr>
          </a:p>
        </p:txBody>
      </p:sp>
      <p:sp>
        <p:nvSpPr>
          <p:cNvPr id="21" name="Rectangle: Rounded Corners 20">
            <a:extLst>
              <a:ext uri="{FF2B5EF4-FFF2-40B4-BE49-F238E27FC236}">
                <a16:creationId xmlns:a16="http://schemas.microsoft.com/office/drawing/2014/main" id="{7ACA639A-E5B2-484F-833A-F5B629E3F6D0}"/>
              </a:ext>
            </a:extLst>
          </p:cNvPr>
          <p:cNvSpPr/>
          <p:nvPr/>
        </p:nvSpPr>
        <p:spPr>
          <a:xfrm>
            <a:off x="3194356" y="2100361"/>
            <a:ext cx="1100294" cy="5595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sz="1050" dirty="0">
                <a:solidFill>
                  <a:srgbClr val="FFFFFF"/>
                </a:solidFill>
                <a:latin typeface="Arial" panose="020B0604020202020204"/>
              </a:rPr>
              <a:t>Project </a:t>
            </a:r>
            <a:r>
              <a:rPr lang="en-GB" sz="1050" dirty="0" err="1">
                <a:solidFill>
                  <a:srgbClr val="FFFFFF"/>
                </a:solidFill>
                <a:latin typeface="Arial" panose="020B0604020202020204"/>
              </a:rPr>
              <a:t>Fn</a:t>
            </a:r>
            <a:r>
              <a:rPr lang="en-GB" sz="1050" dirty="0">
                <a:solidFill>
                  <a:srgbClr val="FFFFFF"/>
                </a:solidFill>
                <a:latin typeface="Arial" panose="020B0604020202020204"/>
              </a:rPr>
              <a:t> </a:t>
            </a:r>
            <a:endParaRPr lang="en-NL" sz="1050" dirty="0">
              <a:solidFill>
                <a:srgbClr val="FFFFFF"/>
              </a:solidFill>
              <a:latin typeface="Arial" panose="020B0604020202020204"/>
            </a:endParaRPr>
          </a:p>
        </p:txBody>
      </p:sp>
      <p:sp>
        <p:nvSpPr>
          <p:cNvPr id="23" name="Rectangle 22">
            <a:extLst>
              <a:ext uri="{FF2B5EF4-FFF2-40B4-BE49-F238E27FC236}">
                <a16:creationId xmlns:a16="http://schemas.microsoft.com/office/drawing/2014/main" id="{4D3038D5-4944-4BC2-BA84-0F844C387477}"/>
              </a:ext>
            </a:extLst>
          </p:cNvPr>
          <p:cNvSpPr/>
          <p:nvPr/>
        </p:nvSpPr>
        <p:spPr>
          <a:xfrm>
            <a:off x="2839129" y="2759416"/>
            <a:ext cx="567261" cy="3391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sz="900" dirty="0">
                <a:solidFill>
                  <a:srgbClr val="FFFFFF"/>
                </a:solidFill>
                <a:latin typeface="Arial" panose="020B0604020202020204"/>
              </a:rPr>
              <a:t>OCI Config</a:t>
            </a:r>
            <a:endParaRPr lang="en-NL" sz="900" dirty="0">
              <a:solidFill>
                <a:srgbClr val="FFFFFF"/>
              </a:solidFill>
              <a:latin typeface="Arial" panose="020B0604020202020204"/>
            </a:endParaRPr>
          </a:p>
        </p:txBody>
      </p:sp>
      <p:sp>
        <p:nvSpPr>
          <p:cNvPr id="24" name="Freeform: Shape 23">
            <a:extLst>
              <a:ext uri="{FF2B5EF4-FFF2-40B4-BE49-F238E27FC236}">
                <a16:creationId xmlns:a16="http://schemas.microsoft.com/office/drawing/2014/main" id="{2D50B7B9-4B96-411D-AD68-76A00FB619B8}"/>
              </a:ext>
            </a:extLst>
          </p:cNvPr>
          <p:cNvSpPr/>
          <p:nvPr/>
        </p:nvSpPr>
        <p:spPr>
          <a:xfrm>
            <a:off x="3300163" y="2644722"/>
            <a:ext cx="143911" cy="144208"/>
          </a:xfrm>
          <a:custGeom>
            <a:avLst/>
            <a:gdLst>
              <a:gd name="connsiteX0" fmla="*/ 131591 w 191881"/>
              <a:gd name="connsiteY0" fmla="*/ 0 h 192277"/>
              <a:gd name="connsiteX1" fmla="*/ 962 w 191881"/>
              <a:gd name="connsiteY1" fmla="*/ 190919 h 192277"/>
              <a:gd name="connsiteX2" fmla="*/ 191881 w 191881"/>
              <a:gd name="connsiteY2" fmla="*/ 70338 h 192277"/>
            </a:gdLst>
            <a:ahLst/>
            <a:cxnLst>
              <a:cxn ang="0">
                <a:pos x="connsiteX0" y="connsiteY0"/>
              </a:cxn>
              <a:cxn ang="0">
                <a:pos x="connsiteX1" y="connsiteY1"/>
              </a:cxn>
              <a:cxn ang="0">
                <a:pos x="connsiteX2" y="connsiteY2"/>
              </a:cxn>
            </a:cxnLst>
            <a:rect l="l" t="t" r="r" b="b"/>
            <a:pathLst>
              <a:path w="191881" h="192277">
                <a:moveTo>
                  <a:pt x="131591" y="0"/>
                </a:moveTo>
                <a:cubicBezTo>
                  <a:pt x="61252" y="89598"/>
                  <a:pt x="-9086" y="179196"/>
                  <a:pt x="962" y="190919"/>
                </a:cubicBezTo>
                <a:cubicBezTo>
                  <a:pt x="11010" y="202642"/>
                  <a:pt x="101445" y="136490"/>
                  <a:pt x="191881" y="7033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25" name="Freeform: Shape 24">
            <a:extLst>
              <a:ext uri="{FF2B5EF4-FFF2-40B4-BE49-F238E27FC236}">
                <a16:creationId xmlns:a16="http://schemas.microsoft.com/office/drawing/2014/main" id="{50E051AB-EEFB-49DC-8080-CAEBFE3009AE}"/>
              </a:ext>
            </a:extLst>
          </p:cNvPr>
          <p:cNvSpPr/>
          <p:nvPr/>
        </p:nvSpPr>
        <p:spPr>
          <a:xfrm>
            <a:off x="2667838" y="2876850"/>
            <a:ext cx="173723" cy="167296"/>
          </a:xfrm>
          <a:custGeom>
            <a:avLst/>
            <a:gdLst>
              <a:gd name="connsiteX0" fmla="*/ 0 w 231630"/>
              <a:gd name="connsiteY0" fmla="*/ 132625 h 223061"/>
              <a:gd name="connsiteX1" fmla="*/ 231113 w 231630"/>
              <a:gd name="connsiteY1" fmla="*/ 1997 h 223061"/>
              <a:gd name="connsiteX2" fmla="*/ 50242 w 231630"/>
              <a:gd name="connsiteY2" fmla="*/ 223061 h 223061"/>
            </a:gdLst>
            <a:ahLst/>
            <a:cxnLst>
              <a:cxn ang="0">
                <a:pos x="connsiteX0" y="connsiteY0"/>
              </a:cxn>
              <a:cxn ang="0">
                <a:pos x="connsiteX1" y="connsiteY1"/>
              </a:cxn>
              <a:cxn ang="0">
                <a:pos x="connsiteX2" y="connsiteY2"/>
              </a:cxn>
            </a:cxnLst>
            <a:rect l="l" t="t" r="r" b="b"/>
            <a:pathLst>
              <a:path w="231630" h="223061">
                <a:moveTo>
                  <a:pt x="0" y="132625"/>
                </a:moveTo>
                <a:cubicBezTo>
                  <a:pt x="111369" y="59774"/>
                  <a:pt x="222739" y="-13076"/>
                  <a:pt x="231113" y="1997"/>
                </a:cubicBezTo>
                <a:cubicBezTo>
                  <a:pt x="239487" y="17070"/>
                  <a:pt x="144864" y="120065"/>
                  <a:pt x="50242" y="22306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26" name="Rectangle 25">
            <a:extLst>
              <a:ext uri="{FF2B5EF4-FFF2-40B4-BE49-F238E27FC236}">
                <a16:creationId xmlns:a16="http://schemas.microsoft.com/office/drawing/2014/main" id="{551FE205-C425-4857-B665-B637090F8FA2}"/>
              </a:ext>
            </a:extLst>
          </p:cNvPr>
          <p:cNvSpPr/>
          <p:nvPr/>
        </p:nvSpPr>
        <p:spPr>
          <a:xfrm>
            <a:off x="3459142" y="2763772"/>
            <a:ext cx="977485" cy="648119"/>
          </a:xfrm>
          <a:prstGeom prst="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sp>
        <p:nvSpPr>
          <p:cNvPr id="27" name="TextBox 26">
            <a:extLst>
              <a:ext uri="{FF2B5EF4-FFF2-40B4-BE49-F238E27FC236}">
                <a16:creationId xmlns:a16="http://schemas.microsoft.com/office/drawing/2014/main" id="{0FA56B3E-6649-4A70-AF3A-7F5F05B79666}"/>
              </a:ext>
            </a:extLst>
          </p:cNvPr>
          <p:cNvSpPr txBox="1"/>
          <p:nvPr/>
        </p:nvSpPr>
        <p:spPr>
          <a:xfrm>
            <a:off x="3447528" y="2740756"/>
            <a:ext cx="1005334" cy="738664"/>
          </a:xfrm>
          <a:prstGeom prst="rect">
            <a:avLst/>
          </a:prstGeom>
          <a:noFill/>
        </p:spPr>
        <p:txBody>
          <a:bodyPr wrap="square" rtlCol="0">
            <a:spAutoFit/>
          </a:bodyPr>
          <a:lstStyle/>
          <a:p>
            <a:pPr algn="ctr" defTabSz="914378"/>
            <a:r>
              <a:rPr lang="en-GB" sz="1050" dirty="0">
                <a:solidFill>
                  <a:srgbClr val="FFFFFF"/>
                </a:solidFill>
              </a:rPr>
              <a:t>Docker Container with Function &amp; Runtime</a:t>
            </a:r>
            <a:endParaRPr lang="en-NL" sz="1050" dirty="0">
              <a:solidFill>
                <a:srgbClr val="FFFFFF"/>
              </a:solidFill>
            </a:endParaRPr>
          </a:p>
        </p:txBody>
      </p:sp>
      <p:sp>
        <p:nvSpPr>
          <p:cNvPr id="28" name="Freeform: Shape 27">
            <a:extLst>
              <a:ext uri="{FF2B5EF4-FFF2-40B4-BE49-F238E27FC236}">
                <a16:creationId xmlns:a16="http://schemas.microsoft.com/office/drawing/2014/main" id="{B9C75408-8DA0-460F-8BCF-258D480153BB}"/>
              </a:ext>
            </a:extLst>
          </p:cNvPr>
          <p:cNvSpPr/>
          <p:nvPr/>
        </p:nvSpPr>
        <p:spPr>
          <a:xfrm>
            <a:off x="4431325" y="2343273"/>
            <a:ext cx="2117690" cy="761162"/>
          </a:xfrm>
          <a:custGeom>
            <a:avLst/>
            <a:gdLst>
              <a:gd name="connsiteX0" fmla="*/ 0 w 2823587"/>
              <a:gd name="connsiteY0" fmla="*/ 1014883 h 1014883"/>
              <a:gd name="connsiteX1" fmla="*/ 1155560 w 2823587"/>
              <a:gd name="connsiteY1" fmla="*/ 271305 h 1014883"/>
              <a:gd name="connsiteX2" fmla="*/ 2823587 w 2823587"/>
              <a:gd name="connsiteY2" fmla="*/ 0 h 1014883"/>
            </a:gdLst>
            <a:ahLst/>
            <a:cxnLst>
              <a:cxn ang="0">
                <a:pos x="connsiteX0" y="connsiteY0"/>
              </a:cxn>
              <a:cxn ang="0">
                <a:pos x="connsiteX1" y="connsiteY1"/>
              </a:cxn>
              <a:cxn ang="0">
                <a:pos x="connsiteX2" y="connsiteY2"/>
              </a:cxn>
            </a:cxnLst>
            <a:rect l="l" t="t" r="r" b="b"/>
            <a:pathLst>
              <a:path w="2823587" h="1014883">
                <a:moveTo>
                  <a:pt x="0" y="1014883"/>
                </a:moveTo>
                <a:cubicBezTo>
                  <a:pt x="342481" y="727667"/>
                  <a:pt x="684962" y="440452"/>
                  <a:pt x="1155560" y="271305"/>
                </a:cubicBezTo>
                <a:cubicBezTo>
                  <a:pt x="1626158" y="102158"/>
                  <a:pt x="2823587" y="0"/>
                  <a:pt x="2823587"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050">
              <a:solidFill>
                <a:srgbClr val="FFFFFF"/>
              </a:solidFill>
              <a:latin typeface="Arial" panose="020B0604020202020204"/>
            </a:endParaRPr>
          </a:p>
        </p:txBody>
      </p:sp>
      <p:cxnSp>
        <p:nvCxnSpPr>
          <p:cNvPr id="29" name="Connector: Elbow 28">
            <a:extLst>
              <a:ext uri="{FF2B5EF4-FFF2-40B4-BE49-F238E27FC236}">
                <a16:creationId xmlns:a16="http://schemas.microsoft.com/office/drawing/2014/main" id="{946BCDA4-0312-4C85-BB7F-AEEEA30762A2}"/>
              </a:ext>
            </a:extLst>
          </p:cNvPr>
          <p:cNvCxnSpPr>
            <a:stCxn id="8" idx="2"/>
            <a:endCxn id="13" idx="3"/>
          </p:cNvCxnSpPr>
          <p:nvPr/>
        </p:nvCxnSpPr>
        <p:spPr>
          <a:xfrm rot="5400000">
            <a:off x="7060308" y="1685485"/>
            <a:ext cx="928027" cy="3896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20EB632D-36E1-4B04-A1C6-88D3F3608813}"/>
              </a:ext>
            </a:extLst>
          </p:cNvPr>
          <p:cNvSpPr txBox="1"/>
          <p:nvPr/>
        </p:nvSpPr>
        <p:spPr>
          <a:xfrm>
            <a:off x="5043331" y="2578327"/>
            <a:ext cx="583814" cy="253916"/>
          </a:xfrm>
          <a:prstGeom prst="rect">
            <a:avLst/>
          </a:prstGeom>
          <a:noFill/>
        </p:spPr>
        <p:txBody>
          <a:bodyPr wrap="none" rtlCol="0">
            <a:spAutoFit/>
          </a:bodyPr>
          <a:lstStyle/>
          <a:p>
            <a:pPr defTabSz="914378"/>
            <a:r>
              <a:rPr lang="en-GB" sz="1050" dirty="0"/>
              <a:t>deploy</a:t>
            </a:r>
            <a:endParaRPr lang="en-NL" sz="1050" dirty="0"/>
          </a:p>
        </p:txBody>
      </p:sp>
      <p:sp>
        <p:nvSpPr>
          <p:cNvPr id="32" name="TextBox 31">
            <a:extLst>
              <a:ext uri="{FF2B5EF4-FFF2-40B4-BE49-F238E27FC236}">
                <a16:creationId xmlns:a16="http://schemas.microsoft.com/office/drawing/2014/main" id="{7B7BFD03-831F-4E87-B527-D299B2A4880F}"/>
              </a:ext>
            </a:extLst>
          </p:cNvPr>
          <p:cNvSpPr txBox="1"/>
          <p:nvPr/>
        </p:nvSpPr>
        <p:spPr>
          <a:xfrm>
            <a:off x="1996381" y="184121"/>
            <a:ext cx="575799" cy="253916"/>
          </a:xfrm>
          <a:prstGeom prst="rect">
            <a:avLst/>
          </a:prstGeom>
          <a:noFill/>
        </p:spPr>
        <p:txBody>
          <a:bodyPr wrap="none" rtlCol="0">
            <a:spAutoFit/>
          </a:bodyPr>
          <a:lstStyle/>
          <a:p>
            <a:pPr defTabSz="914378"/>
            <a:r>
              <a:rPr lang="en-GB" sz="1050" dirty="0"/>
              <a:t>invoke</a:t>
            </a:r>
            <a:endParaRPr lang="en-NL" sz="1050" dirty="0"/>
          </a:p>
        </p:txBody>
      </p:sp>
      <p:sp>
        <p:nvSpPr>
          <p:cNvPr id="33" name="Freeform: Shape 32">
            <a:extLst>
              <a:ext uri="{FF2B5EF4-FFF2-40B4-BE49-F238E27FC236}">
                <a16:creationId xmlns:a16="http://schemas.microsoft.com/office/drawing/2014/main" id="{AE62832E-746A-4DAB-A70C-52FAD98F2F9C}"/>
              </a:ext>
            </a:extLst>
          </p:cNvPr>
          <p:cNvSpPr/>
          <p:nvPr/>
        </p:nvSpPr>
        <p:spPr>
          <a:xfrm>
            <a:off x="1899140" y="729854"/>
            <a:ext cx="5403501" cy="2476530"/>
          </a:xfrm>
          <a:custGeom>
            <a:avLst/>
            <a:gdLst>
              <a:gd name="connsiteX0" fmla="*/ 0 w 7204668"/>
              <a:gd name="connsiteY0" fmla="*/ 2201465 h 2911878"/>
              <a:gd name="connsiteX1" fmla="*/ 190918 w 7204668"/>
              <a:gd name="connsiteY1" fmla="*/ 2894801 h 2911878"/>
              <a:gd name="connsiteX2" fmla="*/ 602901 w 7204668"/>
              <a:gd name="connsiteY2" fmla="*/ 2472770 h 2911878"/>
              <a:gd name="connsiteX3" fmla="*/ 1678074 w 7204668"/>
              <a:gd name="connsiteY3" fmla="*/ 181746 h 2911878"/>
              <a:gd name="connsiteX4" fmla="*/ 7204668 w 7204668"/>
              <a:gd name="connsiteY4" fmla="*/ 312375 h 29118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4668" h="2911878">
                <a:moveTo>
                  <a:pt x="0" y="2201465"/>
                </a:moveTo>
                <a:cubicBezTo>
                  <a:pt x="45217" y="2525524"/>
                  <a:pt x="90435" y="2849584"/>
                  <a:pt x="190918" y="2894801"/>
                </a:cubicBezTo>
                <a:cubicBezTo>
                  <a:pt x="291401" y="2940018"/>
                  <a:pt x="355042" y="2924946"/>
                  <a:pt x="602901" y="2472770"/>
                </a:cubicBezTo>
                <a:cubicBezTo>
                  <a:pt x="850760" y="2020594"/>
                  <a:pt x="577780" y="541812"/>
                  <a:pt x="1678074" y="181746"/>
                </a:cubicBezTo>
                <a:cubicBezTo>
                  <a:pt x="2778369" y="-178320"/>
                  <a:pt x="4991518" y="67027"/>
                  <a:pt x="7204668" y="312375"/>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378"/>
            <a:endParaRPr lang="en-NL" sz="1050">
              <a:solidFill>
                <a:srgbClr val="FFFFFF"/>
              </a:solidFill>
              <a:latin typeface="Arial" panose="020B0604020202020204"/>
            </a:endParaRPr>
          </a:p>
        </p:txBody>
      </p:sp>
      <p:sp>
        <p:nvSpPr>
          <p:cNvPr id="34" name="TextBox 33">
            <a:extLst>
              <a:ext uri="{FF2B5EF4-FFF2-40B4-BE49-F238E27FC236}">
                <a16:creationId xmlns:a16="http://schemas.microsoft.com/office/drawing/2014/main" id="{5823634E-E1ED-49DE-9455-4DFE3BD038CD}"/>
              </a:ext>
            </a:extLst>
          </p:cNvPr>
          <p:cNvSpPr txBox="1"/>
          <p:nvPr/>
        </p:nvSpPr>
        <p:spPr>
          <a:xfrm>
            <a:off x="3162282" y="511144"/>
            <a:ext cx="575799" cy="253916"/>
          </a:xfrm>
          <a:prstGeom prst="rect">
            <a:avLst/>
          </a:prstGeom>
          <a:noFill/>
        </p:spPr>
        <p:txBody>
          <a:bodyPr wrap="none" rtlCol="0">
            <a:spAutoFit/>
          </a:bodyPr>
          <a:lstStyle/>
          <a:p>
            <a:pPr defTabSz="914378"/>
            <a:r>
              <a:rPr lang="en-GB" sz="1050" dirty="0"/>
              <a:t>invoke</a:t>
            </a:r>
            <a:endParaRPr lang="en-NL" sz="1050" dirty="0"/>
          </a:p>
        </p:txBody>
      </p:sp>
      <p:sp>
        <p:nvSpPr>
          <p:cNvPr id="35" name="TextBox 34">
            <a:extLst>
              <a:ext uri="{FF2B5EF4-FFF2-40B4-BE49-F238E27FC236}">
                <a16:creationId xmlns:a16="http://schemas.microsoft.com/office/drawing/2014/main" id="{953CE5E7-A99E-4461-970D-4427B0699F13}"/>
              </a:ext>
            </a:extLst>
          </p:cNvPr>
          <p:cNvSpPr txBox="1"/>
          <p:nvPr/>
        </p:nvSpPr>
        <p:spPr>
          <a:xfrm>
            <a:off x="380233" y="2251925"/>
            <a:ext cx="1616148" cy="415498"/>
          </a:xfrm>
          <a:prstGeom prst="rect">
            <a:avLst/>
          </a:prstGeom>
          <a:solidFill>
            <a:schemeClr val="bg1">
              <a:lumMod val="75000"/>
            </a:schemeClr>
          </a:solidFill>
          <a:ln>
            <a:solidFill>
              <a:schemeClr val="accent1"/>
            </a:solidFill>
          </a:ln>
        </p:spPr>
        <p:txBody>
          <a:bodyPr wrap="none" rtlCol="0">
            <a:spAutoFit/>
          </a:bodyPr>
          <a:lstStyle/>
          <a:p>
            <a:pPr defTabSz="914378"/>
            <a:r>
              <a:rPr lang="en-GB" sz="1050" dirty="0" err="1"/>
              <a:t>oci</a:t>
            </a:r>
            <a:r>
              <a:rPr lang="en-GB" sz="1050" dirty="0"/>
              <a:t> </a:t>
            </a:r>
            <a:r>
              <a:rPr lang="en-GB" sz="1050" dirty="0" err="1"/>
              <a:t>fn</a:t>
            </a:r>
            <a:r>
              <a:rPr lang="en-GB" sz="1050" dirty="0"/>
              <a:t> function invoke …</a:t>
            </a:r>
          </a:p>
          <a:p>
            <a:pPr defTabSz="914378"/>
            <a:r>
              <a:rPr lang="en-GB" sz="1050" dirty="0" err="1"/>
              <a:t>oci</a:t>
            </a:r>
            <a:r>
              <a:rPr lang="en-GB" sz="1050" dirty="0"/>
              <a:t> raw-request …</a:t>
            </a:r>
            <a:endParaRPr lang="en-NL" sz="1050" dirty="0"/>
          </a:p>
        </p:txBody>
      </p:sp>
      <p:pic>
        <p:nvPicPr>
          <p:cNvPr id="3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6EBF726-34E6-4ACB-A071-06D2DA579E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8974" y="1969979"/>
            <a:ext cx="753026" cy="31267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8EECB0C-D5F1-4B41-A95B-F34594EAED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409" y="3235407"/>
            <a:ext cx="341939" cy="28722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C9B7228E-5E3D-4B22-8CB5-09A01C904686}"/>
              </a:ext>
            </a:extLst>
          </p:cNvPr>
          <p:cNvSpPr txBox="1"/>
          <p:nvPr/>
        </p:nvSpPr>
        <p:spPr>
          <a:xfrm>
            <a:off x="1950207" y="4414703"/>
            <a:ext cx="1968488" cy="200055"/>
          </a:xfrm>
          <a:prstGeom prst="rect">
            <a:avLst/>
          </a:prstGeom>
          <a:noFill/>
        </p:spPr>
        <p:txBody>
          <a:bodyPr wrap="none" lIns="0" tIns="0" rIns="0" bIns="0" rtlCol="0">
            <a:spAutoFit/>
          </a:bodyPr>
          <a:lstStyle/>
          <a:p>
            <a:r>
              <a:rPr lang="nl-NL" sz="1300" dirty="0"/>
              <a:t>Development Environment</a:t>
            </a:r>
            <a:endParaRPr lang="en-NL" sz="1300" dirty="0" err="1"/>
          </a:p>
        </p:txBody>
      </p:sp>
      <p:sp>
        <p:nvSpPr>
          <p:cNvPr id="38" name="TextBox 37">
            <a:extLst>
              <a:ext uri="{FF2B5EF4-FFF2-40B4-BE49-F238E27FC236}">
                <a16:creationId xmlns:a16="http://schemas.microsoft.com/office/drawing/2014/main" id="{D58A6AE5-C78B-400D-AB0D-8F89523737E9}"/>
              </a:ext>
            </a:extLst>
          </p:cNvPr>
          <p:cNvSpPr txBox="1"/>
          <p:nvPr/>
        </p:nvSpPr>
        <p:spPr>
          <a:xfrm>
            <a:off x="5969106" y="2808771"/>
            <a:ext cx="2450992" cy="200055"/>
          </a:xfrm>
          <a:prstGeom prst="rect">
            <a:avLst/>
          </a:prstGeom>
          <a:noFill/>
        </p:spPr>
        <p:txBody>
          <a:bodyPr wrap="none" lIns="0" tIns="0" rIns="0" bIns="0" rtlCol="0">
            <a:spAutoFit/>
          </a:bodyPr>
          <a:lstStyle/>
          <a:p>
            <a:r>
              <a:rPr lang="nl-NL" sz="1300" dirty="0"/>
              <a:t>Test &amp; </a:t>
            </a:r>
            <a:r>
              <a:rPr lang="nl-NL" sz="1300" dirty="0" err="1"/>
              <a:t>Production</a:t>
            </a:r>
            <a:r>
              <a:rPr lang="nl-NL" sz="1300" dirty="0"/>
              <a:t> </a:t>
            </a:r>
            <a:r>
              <a:rPr lang="nl-NL" sz="1300" dirty="0" err="1"/>
              <a:t>Environmentd</a:t>
            </a:r>
            <a:endParaRPr lang="en-NL" sz="1300" dirty="0" err="1"/>
          </a:p>
        </p:txBody>
      </p:sp>
      <p:pic>
        <p:nvPicPr>
          <p:cNvPr id="41" name="Content Placeholder 40" descr="Document">
            <a:extLst>
              <a:ext uri="{FF2B5EF4-FFF2-40B4-BE49-F238E27FC236}">
                <a16:creationId xmlns:a16="http://schemas.microsoft.com/office/drawing/2014/main" id="{02E7DA1A-6E0B-4DD2-A236-D73C090A783C}"/>
              </a:ext>
            </a:extLst>
          </p:cNvPr>
          <p:cNvPicPr>
            <a:picLocks noGrp="1" noChangeAspect="1"/>
          </p:cNvPicPr>
          <p:nvPr>
            <p:ph idx="1"/>
          </p:nvPr>
        </p:nvPicPr>
        <p:blipFill>
          <a:blip r:embed="rId4">
            <a:extLst>
              <a:ext uri="{96DAC541-7B7A-43D3-8B79-37D633B846F1}">
                <asvg:svgBlip xmlns:asvg="http://schemas.microsoft.com/office/drawing/2016/SVG/main" r:embed="rId5"/>
              </a:ext>
            </a:extLst>
          </a:blip>
          <a:stretch>
            <a:fillRect/>
          </a:stretch>
        </p:blipFill>
        <p:spPr>
          <a:xfrm>
            <a:off x="2873752" y="3435932"/>
            <a:ext cx="573776" cy="573776"/>
          </a:xfrm>
        </p:spPr>
      </p:pic>
      <p:sp>
        <p:nvSpPr>
          <p:cNvPr id="42" name="TextBox 41">
            <a:extLst>
              <a:ext uri="{FF2B5EF4-FFF2-40B4-BE49-F238E27FC236}">
                <a16:creationId xmlns:a16="http://schemas.microsoft.com/office/drawing/2014/main" id="{72202FE0-FF07-4236-84CA-9595F9EB2650}"/>
              </a:ext>
            </a:extLst>
          </p:cNvPr>
          <p:cNvSpPr txBox="1"/>
          <p:nvPr/>
        </p:nvSpPr>
        <p:spPr>
          <a:xfrm flipH="1">
            <a:off x="2974784" y="3954238"/>
            <a:ext cx="556729" cy="200055"/>
          </a:xfrm>
          <a:prstGeom prst="rect">
            <a:avLst/>
          </a:prstGeom>
          <a:noFill/>
        </p:spPr>
        <p:txBody>
          <a:bodyPr wrap="square" lIns="0" tIns="0" rIns="0" bIns="0" rtlCol="0">
            <a:spAutoFit/>
          </a:bodyPr>
          <a:lstStyle/>
          <a:p>
            <a:r>
              <a:rPr lang="nl-NL" sz="1300" dirty="0"/>
              <a:t>Code</a:t>
            </a:r>
            <a:endParaRPr lang="en-NL" sz="1300" dirty="0" err="1"/>
          </a:p>
        </p:txBody>
      </p:sp>
      <p:cxnSp>
        <p:nvCxnSpPr>
          <p:cNvPr id="44" name="Straight Arrow Connector 43">
            <a:extLst>
              <a:ext uri="{FF2B5EF4-FFF2-40B4-BE49-F238E27FC236}">
                <a16:creationId xmlns:a16="http://schemas.microsoft.com/office/drawing/2014/main" id="{ED731EC2-2E5C-4D19-8FE4-ADD58B8EFAE1}"/>
              </a:ext>
            </a:extLst>
          </p:cNvPr>
          <p:cNvCxnSpPr/>
          <p:nvPr/>
        </p:nvCxnSpPr>
        <p:spPr>
          <a:xfrm flipV="1">
            <a:off x="3459142" y="3443660"/>
            <a:ext cx="189957" cy="2791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Freeform: Shape 44">
            <a:extLst>
              <a:ext uri="{FF2B5EF4-FFF2-40B4-BE49-F238E27FC236}">
                <a16:creationId xmlns:a16="http://schemas.microsoft.com/office/drawing/2014/main" id="{3C7FC10B-0F37-4ADA-B762-6EA41A854C5E}"/>
              </a:ext>
            </a:extLst>
          </p:cNvPr>
          <p:cNvSpPr/>
          <p:nvPr/>
        </p:nvSpPr>
        <p:spPr>
          <a:xfrm>
            <a:off x="554400" y="337465"/>
            <a:ext cx="6753600" cy="656135"/>
          </a:xfrm>
          <a:custGeom>
            <a:avLst/>
            <a:gdLst>
              <a:gd name="connsiteX0" fmla="*/ 0 w 6753600"/>
              <a:gd name="connsiteY0" fmla="*/ 656135 h 656135"/>
              <a:gd name="connsiteX1" fmla="*/ 2628000 w 6753600"/>
              <a:gd name="connsiteY1" fmla="*/ 935 h 656135"/>
              <a:gd name="connsiteX2" fmla="*/ 6753600 w 6753600"/>
              <a:gd name="connsiteY2" fmla="*/ 540935 h 656135"/>
            </a:gdLst>
            <a:ahLst/>
            <a:cxnLst>
              <a:cxn ang="0">
                <a:pos x="connsiteX0" y="connsiteY0"/>
              </a:cxn>
              <a:cxn ang="0">
                <a:pos x="connsiteX1" y="connsiteY1"/>
              </a:cxn>
              <a:cxn ang="0">
                <a:pos x="connsiteX2" y="connsiteY2"/>
              </a:cxn>
            </a:cxnLst>
            <a:rect l="l" t="t" r="r" b="b"/>
            <a:pathLst>
              <a:path w="6753600" h="656135">
                <a:moveTo>
                  <a:pt x="0" y="656135"/>
                </a:moveTo>
                <a:cubicBezTo>
                  <a:pt x="751200" y="338135"/>
                  <a:pt x="1502400" y="20135"/>
                  <a:pt x="2628000" y="935"/>
                </a:cubicBezTo>
                <a:cubicBezTo>
                  <a:pt x="3753600" y="-18265"/>
                  <a:pt x="5253600" y="261335"/>
                  <a:pt x="6753600" y="540935"/>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914378"/>
            <a:endParaRPr lang="en-NL" sz="1050">
              <a:solidFill>
                <a:srgbClr val="FFFFFF"/>
              </a:solidFill>
              <a:latin typeface="Arial" panose="020B0604020202020204"/>
            </a:endParaRPr>
          </a:p>
        </p:txBody>
      </p:sp>
    </p:spTree>
    <p:extLst>
      <p:ext uri="{BB962C8B-B14F-4D97-AF65-F5344CB8AC3E}">
        <p14:creationId xmlns:p14="http://schemas.microsoft.com/office/powerpoint/2010/main" val="234347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2854-638D-4135-835E-FCE1BDC0D1F8}"/>
              </a:ext>
            </a:extLst>
          </p:cNvPr>
          <p:cNvSpPr>
            <a:spLocks noGrp="1"/>
          </p:cNvSpPr>
          <p:nvPr>
            <p:ph type="title"/>
          </p:nvPr>
        </p:nvSpPr>
        <p:spPr/>
        <p:txBody>
          <a:bodyPr/>
          <a:lstStyle/>
          <a:p>
            <a:r>
              <a:rPr lang="nl-NL" dirty="0" err="1"/>
              <a:t>Characteristics</a:t>
            </a:r>
            <a:r>
              <a:rPr lang="nl-NL" dirty="0"/>
              <a:t> of Cloud Native Applications </a:t>
            </a:r>
            <a:endParaRPr lang="en-NL" dirty="0"/>
          </a:p>
        </p:txBody>
      </p:sp>
      <p:sp>
        <p:nvSpPr>
          <p:cNvPr id="3" name="Content Placeholder 2">
            <a:extLst>
              <a:ext uri="{FF2B5EF4-FFF2-40B4-BE49-F238E27FC236}">
                <a16:creationId xmlns:a16="http://schemas.microsoft.com/office/drawing/2014/main" id="{24D04663-587B-4899-9EE4-93FCE9CB58AC}"/>
              </a:ext>
            </a:extLst>
          </p:cNvPr>
          <p:cNvSpPr>
            <a:spLocks noGrp="1"/>
          </p:cNvSpPr>
          <p:nvPr>
            <p:ph idx="1"/>
          </p:nvPr>
        </p:nvSpPr>
        <p:spPr>
          <a:xfrm>
            <a:off x="720002" y="855315"/>
            <a:ext cx="7921973" cy="3780000"/>
          </a:xfrm>
        </p:spPr>
        <p:txBody>
          <a:bodyPr/>
          <a:lstStyle/>
          <a:p>
            <a:r>
              <a:rPr lang="nl-NL" dirty="0"/>
              <a:t>Modern – born in </a:t>
            </a:r>
            <a:r>
              <a:rPr lang="nl-NL" dirty="0" err="1"/>
              <a:t>the</a:t>
            </a:r>
            <a:r>
              <a:rPr lang="nl-NL" dirty="0"/>
              <a:t> </a:t>
            </a:r>
            <a:r>
              <a:rPr lang="nl-NL" dirty="0" err="1"/>
              <a:t>cloud</a:t>
            </a:r>
            <a:r>
              <a:rPr lang="nl-NL" dirty="0"/>
              <a:t> (era)</a:t>
            </a:r>
          </a:p>
          <a:p>
            <a:r>
              <a:rPr lang="nl-NL" dirty="0" err="1"/>
              <a:t>Emphasis</a:t>
            </a:r>
            <a:r>
              <a:rPr lang="nl-NL" dirty="0"/>
              <a:t> on </a:t>
            </a:r>
            <a:r>
              <a:rPr lang="nl-NL" dirty="0" err="1"/>
              <a:t>interaction</a:t>
            </a:r>
            <a:r>
              <a:rPr lang="nl-NL" dirty="0"/>
              <a:t> (</a:t>
            </a:r>
            <a:r>
              <a:rPr lang="nl-NL" dirty="0" err="1"/>
              <a:t>and</a:t>
            </a:r>
            <a:r>
              <a:rPr lang="nl-NL" dirty="0"/>
              <a:t> </a:t>
            </a:r>
            <a:r>
              <a:rPr lang="nl-NL" dirty="0" err="1"/>
              <a:t>decoupling</a:t>
            </a:r>
            <a:r>
              <a:rPr lang="nl-NL" dirty="0"/>
              <a:t>) points: </a:t>
            </a:r>
          </a:p>
          <a:p>
            <a:pPr marL="514350" indent="-285750"/>
            <a:r>
              <a:rPr lang="nl-NL" dirty="0" err="1"/>
              <a:t>Between</a:t>
            </a:r>
            <a:r>
              <a:rPr lang="nl-NL" dirty="0"/>
              <a:t> </a:t>
            </a:r>
            <a:r>
              <a:rPr lang="nl-NL" dirty="0" err="1"/>
              <a:t>custom</a:t>
            </a:r>
            <a:r>
              <a:rPr lang="nl-NL" dirty="0"/>
              <a:t> </a:t>
            </a:r>
            <a:r>
              <a:rPr lang="nl-NL" dirty="0" err="1"/>
              <a:t>components</a:t>
            </a:r>
            <a:r>
              <a:rPr lang="nl-NL" dirty="0"/>
              <a:t>: </a:t>
            </a:r>
            <a:r>
              <a:rPr lang="nl-NL" dirty="0" err="1"/>
              <a:t>APIs</a:t>
            </a:r>
            <a:r>
              <a:rPr lang="nl-NL" dirty="0"/>
              <a:t>, Events / </a:t>
            </a:r>
            <a:r>
              <a:rPr lang="nl-NL" dirty="0" err="1"/>
              <a:t>message</a:t>
            </a:r>
            <a:r>
              <a:rPr lang="nl-NL" dirty="0"/>
              <a:t> format</a:t>
            </a:r>
          </a:p>
          <a:p>
            <a:pPr marL="514350" indent="-285750"/>
            <a:r>
              <a:rPr lang="nl-NL" dirty="0" err="1"/>
              <a:t>From</a:t>
            </a:r>
            <a:r>
              <a:rPr lang="nl-NL" dirty="0"/>
              <a:t> </a:t>
            </a:r>
            <a:r>
              <a:rPr lang="nl-NL" dirty="0" err="1"/>
              <a:t>custom</a:t>
            </a:r>
            <a:r>
              <a:rPr lang="nl-NL" dirty="0"/>
              <a:t> </a:t>
            </a:r>
            <a:r>
              <a:rPr lang="nl-NL" dirty="0" err="1"/>
              <a:t>to</a:t>
            </a:r>
            <a:r>
              <a:rPr lang="nl-NL" dirty="0"/>
              <a:t> PaaS Services: Service </a:t>
            </a:r>
            <a:r>
              <a:rPr lang="nl-NL" dirty="0" err="1"/>
              <a:t>APIs</a:t>
            </a:r>
            <a:r>
              <a:rPr lang="nl-NL" dirty="0"/>
              <a:t>, Formats </a:t>
            </a:r>
            <a:r>
              <a:rPr lang="nl-NL" dirty="0" err="1"/>
              <a:t>and</a:t>
            </a:r>
            <a:r>
              <a:rPr lang="nl-NL" dirty="0"/>
              <a:t> </a:t>
            </a:r>
            <a:r>
              <a:rPr lang="nl-NL" dirty="0" err="1"/>
              <a:t>Protocols</a:t>
            </a:r>
            <a:endParaRPr lang="nl-NL" dirty="0"/>
          </a:p>
          <a:p>
            <a:r>
              <a:rPr lang="nl-NL" dirty="0" err="1"/>
              <a:t>Less</a:t>
            </a:r>
            <a:r>
              <a:rPr lang="nl-NL" dirty="0"/>
              <a:t> </a:t>
            </a:r>
            <a:r>
              <a:rPr lang="nl-NL" dirty="0" err="1"/>
              <a:t>emphasis</a:t>
            </a:r>
            <a:r>
              <a:rPr lang="nl-NL" dirty="0"/>
              <a:t> on [</a:t>
            </a:r>
            <a:r>
              <a:rPr lang="nl-NL" dirty="0" err="1"/>
              <a:t>and</a:t>
            </a:r>
            <a:r>
              <a:rPr lang="nl-NL" dirty="0"/>
              <a:t> </a:t>
            </a:r>
            <a:r>
              <a:rPr lang="nl-NL" dirty="0" err="1"/>
              <a:t>insulation</a:t>
            </a:r>
            <a:r>
              <a:rPr lang="nl-NL" dirty="0"/>
              <a:t> </a:t>
            </a:r>
            <a:r>
              <a:rPr lang="nl-NL" dirty="0" err="1"/>
              <a:t>from</a:t>
            </a:r>
            <a:r>
              <a:rPr lang="nl-NL" dirty="0"/>
              <a:t>?] </a:t>
            </a:r>
            <a:r>
              <a:rPr lang="nl-NL" i="1" dirty="0" err="1"/>
              <a:t>implementation</a:t>
            </a:r>
            <a:r>
              <a:rPr lang="nl-NL" dirty="0"/>
              <a:t> of PaaS (platform) services</a:t>
            </a:r>
          </a:p>
          <a:p>
            <a:pPr lvl="1"/>
            <a:r>
              <a:rPr lang="nl-NL" dirty="0" err="1"/>
              <a:t>Key</a:t>
            </a:r>
            <a:r>
              <a:rPr lang="nl-NL" dirty="0"/>
              <a:t> are </a:t>
            </a:r>
            <a:r>
              <a:rPr lang="nl-NL" dirty="0" err="1"/>
              <a:t>industry</a:t>
            </a:r>
            <a:r>
              <a:rPr lang="nl-NL" dirty="0"/>
              <a:t> standard </a:t>
            </a:r>
            <a:r>
              <a:rPr lang="nl-NL" dirty="0" err="1"/>
              <a:t>APIs</a:t>
            </a:r>
            <a:r>
              <a:rPr lang="nl-NL" dirty="0"/>
              <a:t> </a:t>
            </a:r>
            <a:r>
              <a:rPr lang="nl-NL" dirty="0" err="1"/>
              <a:t>that</a:t>
            </a:r>
            <a:r>
              <a:rPr lang="nl-NL" dirty="0"/>
              <a:t> are </a:t>
            </a:r>
            <a:r>
              <a:rPr lang="nl-NL" dirty="0" err="1"/>
              <a:t>implemented</a:t>
            </a:r>
            <a:r>
              <a:rPr lang="nl-NL" dirty="0"/>
              <a:t> </a:t>
            </a:r>
            <a:r>
              <a:rPr lang="nl-NL" dirty="0" err="1"/>
              <a:t>by</a:t>
            </a:r>
            <a:r>
              <a:rPr lang="nl-NL" dirty="0"/>
              <a:t> </a:t>
            </a:r>
            <a:r>
              <a:rPr lang="nl-NL" dirty="0" err="1"/>
              <a:t>many</a:t>
            </a:r>
            <a:r>
              <a:rPr lang="nl-NL" dirty="0"/>
              <a:t> different services</a:t>
            </a:r>
          </a:p>
          <a:p>
            <a:r>
              <a:rPr lang="nl-NL" dirty="0" err="1"/>
              <a:t>Custom</a:t>
            </a:r>
            <a:r>
              <a:rPr lang="nl-NL" dirty="0"/>
              <a:t> code in small, </a:t>
            </a:r>
            <a:r>
              <a:rPr lang="nl-NL" dirty="0" err="1"/>
              <a:t>simple</a:t>
            </a:r>
            <a:r>
              <a:rPr lang="nl-NL" dirty="0"/>
              <a:t> units</a:t>
            </a:r>
          </a:p>
          <a:p>
            <a:r>
              <a:rPr lang="nl-NL" dirty="0"/>
              <a:t>No explicit </a:t>
            </a:r>
            <a:r>
              <a:rPr lang="nl-NL" dirty="0" err="1"/>
              <a:t>Infrastructure</a:t>
            </a:r>
            <a:r>
              <a:rPr lang="nl-NL" dirty="0"/>
              <a:t> (</a:t>
            </a:r>
            <a:r>
              <a:rPr lang="nl-NL" dirty="0" err="1"/>
              <a:t>serverless</a:t>
            </a:r>
            <a:r>
              <a:rPr lang="nl-NL" dirty="0"/>
              <a:t>, software </a:t>
            </a:r>
            <a:r>
              <a:rPr lang="nl-NL" dirty="0" err="1"/>
              <a:t>defined</a:t>
            </a:r>
            <a:r>
              <a:rPr lang="nl-NL" dirty="0"/>
              <a:t>) &amp; </a:t>
            </a:r>
            <a:r>
              <a:rPr lang="nl-NL" dirty="0" err="1"/>
              <a:t>managed</a:t>
            </a:r>
            <a:r>
              <a:rPr lang="nl-NL" dirty="0"/>
              <a:t> Platform </a:t>
            </a:r>
            <a:r>
              <a:rPr lang="nl-NL" dirty="0" err="1"/>
              <a:t>components</a:t>
            </a:r>
            <a:endParaRPr lang="nl-NL" dirty="0"/>
          </a:p>
          <a:p>
            <a:r>
              <a:rPr lang="nl-NL" dirty="0" err="1"/>
              <a:t>Stateless</a:t>
            </a:r>
            <a:r>
              <a:rPr lang="nl-NL" dirty="0"/>
              <a:t> </a:t>
            </a:r>
            <a:r>
              <a:rPr lang="nl-NL" dirty="0" err="1"/>
              <a:t>and</a:t>
            </a:r>
            <a:r>
              <a:rPr lang="nl-NL" dirty="0"/>
              <a:t> </a:t>
            </a:r>
            <a:r>
              <a:rPr lang="nl-NL" dirty="0" err="1"/>
              <a:t>Dynamically</a:t>
            </a:r>
            <a:r>
              <a:rPr lang="nl-NL" dirty="0"/>
              <a:t> </a:t>
            </a:r>
            <a:r>
              <a:rPr lang="nl-NL" dirty="0" err="1"/>
              <a:t>Scalable</a:t>
            </a:r>
            <a:r>
              <a:rPr lang="nl-NL" dirty="0"/>
              <a:t> (</a:t>
            </a:r>
            <a:r>
              <a:rPr lang="nl-NL" dirty="0" err="1"/>
              <a:t>Elastic</a:t>
            </a:r>
            <a:r>
              <a:rPr lang="nl-NL" dirty="0"/>
              <a:t>) – </a:t>
            </a:r>
            <a:r>
              <a:rPr lang="nl-NL" dirty="0" err="1"/>
              <a:t>expand</a:t>
            </a:r>
            <a:r>
              <a:rPr lang="nl-NL" dirty="0"/>
              <a:t> </a:t>
            </a:r>
            <a:r>
              <a:rPr lang="nl-NL" dirty="0" err="1"/>
              <a:t>and</a:t>
            </a:r>
            <a:r>
              <a:rPr lang="nl-NL" dirty="0"/>
              <a:t> contract</a:t>
            </a:r>
          </a:p>
          <a:p>
            <a:r>
              <a:rPr lang="nl-NL" dirty="0" err="1"/>
              <a:t>Pay</a:t>
            </a:r>
            <a:r>
              <a:rPr lang="nl-NL" dirty="0"/>
              <a:t> per </a:t>
            </a:r>
            <a:r>
              <a:rPr lang="nl-NL" dirty="0" err="1"/>
              <a:t>Use</a:t>
            </a:r>
            <a:endParaRPr lang="nl-NL" dirty="0"/>
          </a:p>
          <a:p>
            <a:r>
              <a:rPr lang="nl-NL" dirty="0"/>
              <a:t>Automation – no hands on ACC </a:t>
            </a:r>
            <a:r>
              <a:rPr lang="nl-NL" dirty="0" err="1"/>
              <a:t>and</a:t>
            </a:r>
            <a:r>
              <a:rPr lang="nl-NL" dirty="0"/>
              <a:t> </a:t>
            </a:r>
            <a:r>
              <a:rPr lang="nl-NL" dirty="0" err="1"/>
              <a:t>Production</a:t>
            </a:r>
            <a:r>
              <a:rPr lang="nl-NL" dirty="0"/>
              <a:t> (speed, </a:t>
            </a:r>
            <a:r>
              <a:rPr lang="nl-NL" dirty="0" err="1"/>
              <a:t>repeatability</a:t>
            </a:r>
            <a:r>
              <a:rPr lang="nl-NL" dirty="0"/>
              <a:t>, </a:t>
            </a:r>
            <a:r>
              <a:rPr lang="nl-NL" dirty="0" err="1"/>
              <a:t>dynamic</a:t>
            </a:r>
            <a:r>
              <a:rPr lang="nl-NL" dirty="0"/>
              <a:t> </a:t>
            </a:r>
            <a:r>
              <a:rPr lang="nl-NL" dirty="0" err="1"/>
              <a:t>adjustment</a:t>
            </a:r>
            <a:r>
              <a:rPr lang="nl-NL" dirty="0"/>
              <a:t>) </a:t>
            </a:r>
          </a:p>
          <a:p>
            <a:pPr lvl="1"/>
            <a:r>
              <a:rPr lang="nl-NL" dirty="0" err="1"/>
              <a:t>Infrastructure</a:t>
            </a:r>
            <a:r>
              <a:rPr lang="nl-NL" dirty="0"/>
              <a:t>/Platform as Code &amp; Application CI/CD [</a:t>
            </a:r>
            <a:r>
              <a:rPr lang="nl-NL" dirty="0" err="1"/>
              <a:t>pipelines</a:t>
            </a:r>
            <a:r>
              <a:rPr lang="nl-NL" dirty="0"/>
              <a:t>]</a:t>
            </a:r>
          </a:p>
          <a:p>
            <a:endParaRPr lang="en-NL" dirty="0"/>
          </a:p>
          <a:p>
            <a:endParaRPr lang="en-NL" dirty="0"/>
          </a:p>
        </p:txBody>
      </p:sp>
      <p:sp>
        <p:nvSpPr>
          <p:cNvPr id="4" name="Footer Placeholder 3">
            <a:extLst>
              <a:ext uri="{FF2B5EF4-FFF2-40B4-BE49-F238E27FC236}">
                <a16:creationId xmlns:a16="http://schemas.microsoft.com/office/drawing/2014/main" id="{6AF3F4AD-9193-4A1C-807F-B51D01D81BE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D0CD6F42-6BCE-4FA5-8DCD-528050B7D274}"/>
              </a:ext>
            </a:extLst>
          </p:cNvPr>
          <p:cNvPicPr>
            <a:picLocks noChangeAspect="1"/>
          </p:cNvPicPr>
          <p:nvPr/>
        </p:nvPicPr>
        <p:blipFill>
          <a:blip r:embed="rId3"/>
          <a:stretch>
            <a:fillRect/>
          </a:stretch>
        </p:blipFill>
        <p:spPr>
          <a:xfrm>
            <a:off x="6445624" y="55420"/>
            <a:ext cx="2590799" cy="1473159"/>
          </a:xfrm>
          <a:prstGeom prst="rect">
            <a:avLst/>
          </a:prstGeom>
          <a:solidFill>
            <a:schemeClr val="bg1"/>
          </a:solidFill>
        </p:spPr>
      </p:pic>
      <p:sp>
        <p:nvSpPr>
          <p:cNvPr id="6" name="Oval 5">
            <a:extLst>
              <a:ext uri="{FF2B5EF4-FFF2-40B4-BE49-F238E27FC236}">
                <a16:creationId xmlns:a16="http://schemas.microsoft.com/office/drawing/2014/main" id="{20CB67E7-AE02-4B7F-928C-ED080E10BED7}"/>
              </a:ext>
            </a:extLst>
          </p:cNvPr>
          <p:cNvSpPr/>
          <p:nvPr/>
        </p:nvSpPr>
        <p:spPr>
          <a:xfrm>
            <a:off x="2901600" y="2764800"/>
            <a:ext cx="10944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347CE0-39AB-402D-B4E0-6D205DFCE67C}"/>
              </a:ext>
            </a:extLst>
          </p:cNvPr>
          <p:cNvSpPr/>
          <p:nvPr/>
        </p:nvSpPr>
        <p:spPr>
          <a:xfrm>
            <a:off x="719998" y="3051315"/>
            <a:ext cx="3348001"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5DE45EF-5917-4BA0-9ADE-BF42F07CFE88}"/>
              </a:ext>
            </a:extLst>
          </p:cNvPr>
          <p:cNvSpPr/>
          <p:nvPr/>
        </p:nvSpPr>
        <p:spPr>
          <a:xfrm>
            <a:off x="719998" y="3633030"/>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955C3E-08F5-403C-9FC4-192F944D3F3C}"/>
              </a:ext>
            </a:extLst>
          </p:cNvPr>
          <p:cNvSpPr/>
          <p:nvPr/>
        </p:nvSpPr>
        <p:spPr>
          <a:xfrm>
            <a:off x="835197" y="871200"/>
            <a:ext cx="777604"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FC27CD-48CA-49E7-9E8A-DC90DFB75014}"/>
              </a:ext>
            </a:extLst>
          </p:cNvPr>
          <p:cNvSpPr/>
          <p:nvPr/>
        </p:nvSpPr>
        <p:spPr>
          <a:xfrm>
            <a:off x="799198" y="3306173"/>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463D6A6-06FD-41CC-98DE-7BF95160C1C0}"/>
              </a:ext>
            </a:extLst>
          </p:cNvPr>
          <p:cNvSpPr/>
          <p:nvPr/>
        </p:nvSpPr>
        <p:spPr>
          <a:xfrm>
            <a:off x="2190000" y="2478285"/>
            <a:ext cx="18060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2D336-E1FF-4632-9C7C-48BE8B254722}"/>
              </a:ext>
            </a:extLst>
          </p:cNvPr>
          <p:cNvSpPr/>
          <p:nvPr/>
        </p:nvSpPr>
        <p:spPr>
          <a:xfrm>
            <a:off x="5385597" y="4017355"/>
            <a:ext cx="349326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Functions</a:t>
            </a:r>
          </a:p>
        </p:txBody>
      </p:sp>
      <p:sp>
        <p:nvSpPr>
          <p:cNvPr id="13" name="Oval 12">
            <a:extLst>
              <a:ext uri="{FF2B5EF4-FFF2-40B4-BE49-F238E27FC236}">
                <a16:creationId xmlns:a16="http://schemas.microsoft.com/office/drawing/2014/main" id="{BB3ED197-B7E3-45A6-94C3-0199CDBD1D98}"/>
              </a:ext>
            </a:extLst>
          </p:cNvPr>
          <p:cNvSpPr/>
          <p:nvPr/>
        </p:nvSpPr>
        <p:spPr>
          <a:xfrm>
            <a:off x="4968000" y="4154400"/>
            <a:ext cx="4075200" cy="7602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0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P spid="11" grpId="0" animBg="1"/>
      <p:bldP spid="12" grpId="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6C20283-73E0-40EC-8AD8-057F581F64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 y="0"/>
            <a:ext cx="9141714"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endParaRPr lang="en-US" sz="1350" kern="1200">
              <a:solidFill>
                <a:prstClr val="white"/>
              </a:solidFill>
              <a:latin typeface="Calibri" panose="020F0502020204030204"/>
            </a:endParaRPr>
          </a:p>
        </p:txBody>
      </p:sp>
      <p:sp>
        <p:nvSpPr>
          <p:cNvPr id="12" name="Freeform 28">
            <a:extLst>
              <a:ext uri="{FF2B5EF4-FFF2-40B4-BE49-F238E27FC236}">
                <a16:creationId xmlns:a16="http://schemas.microsoft.com/office/drawing/2014/main" id="{3FCC729B-E528-40C3-82D3-BA4375575E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720090" y="0"/>
            <a:ext cx="8413996" cy="5143500"/>
          </a:xfrm>
          <a:custGeom>
            <a:avLst/>
            <a:gdLst>
              <a:gd name="connsiteX0" fmla="*/ 0 w 11218661"/>
              <a:gd name="connsiteY0" fmla="*/ 0 h 6858000"/>
              <a:gd name="connsiteX1" fmla="*/ 8042507 w 11218661"/>
              <a:gd name="connsiteY1" fmla="*/ 0 h 6858000"/>
              <a:gd name="connsiteX2" fmla="*/ 11218661 w 11218661"/>
              <a:gd name="connsiteY2" fmla="*/ 6858000 h 6858000"/>
              <a:gd name="connsiteX3" fmla="*/ 0 w 112186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218661" h="6858000">
                <a:moveTo>
                  <a:pt x="0" y="0"/>
                </a:moveTo>
                <a:lnTo>
                  <a:pt x="8042507" y="0"/>
                </a:lnTo>
                <a:lnTo>
                  <a:pt x="11218661"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14" name="Freeform 26">
            <a:extLst>
              <a:ext uri="{FF2B5EF4-FFF2-40B4-BE49-F238E27FC236}">
                <a16:creationId xmlns:a16="http://schemas.microsoft.com/office/drawing/2014/main" id="{58F1FB8D-1842-4A04-998D-6CF047AB27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065186" y="0"/>
            <a:ext cx="8078814" cy="5143500"/>
          </a:xfrm>
          <a:custGeom>
            <a:avLst/>
            <a:gdLst>
              <a:gd name="connsiteX0" fmla="*/ 0 w 10771752"/>
              <a:gd name="connsiteY0" fmla="*/ 0 h 6858000"/>
              <a:gd name="connsiteX1" fmla="*/ 7595598 w 10771752"/>
              <a:gd name="connsiteY1" fmla="*/ 0 h 6858000"/>
              <a:gd name="connsiteX2" fmla="*/ 10771752 w 10771752"/>
              <a:gd name="connsiteY2" fmla="*/ 6858000 h 6858000"/>
              <a:gd name="connsiteX3" fmla="*/ 0 w 1077175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771752" h="6858000">
                <a:moveTo>
                  <a:pt x="0" y="0"/>
                </a:moveTo>
                <a:lnTo>
                  <a:pt x="7595598" y="0"/>
                </a:lnTo>
                <a:lnTo>
                  <a:pt x="10771752" y="6858000"/>
                </a:lnTo>
                <a:lnTo>
                  <a:pt x="0" y="685800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F4DBD8EA-DC6D-4620-85BA-1C7B82D6BCD1}"/>
              </a:ext>
            </a:extLst>
          </p:cNvPr>
          <p:cNvSpPr>
            <a:spLocks noGrp="1"/>
          </p:cNvSpPr>
          <p:nvPr>
            <p:ph type="title"/>
          </p:nvPr>
        </p:nvSpPr>
        <p:spPr>
          <a:xfrm>
            <a:off x="3288030" y="273844"/>
            <a:ext cx="5373370" cy="994172"/>
          </a:xfrm>
        </p:spPr>
        <p:txBody>
          <a:bodyPr vert="horz" lIns="68580" tIns="34290" rIns="68580" bIns="34290" rtlCol="0" anchor="ctr">
            <a:normAutofit/>
          </a:bodyPr>
          <a:lstStyle/>
          <a:p>
            <a:r>
              <a:rPr lang="en-US" kern="1200">
                <a:solidFill>
                  <a:schemeClr val="tx1"/>
                </a:solidFill>
                <a:latin typeface="+mj-lt"/>
                <a:ea typeface="+mj-ea"/>
                <a:cs typeface="+mj-cs"/>
              </a:rPr>
              <a:t>Object Storage</a:t>
            </a:r>
          </a:p>
        </p:txBody>
      </p:sp>
      <p:pic>
        <p:nvPicPr>
          <p:cNvPr id="5" name="Picture 4">
            <a:extLst>
              <a:ext uri="{FF2B5EF4-FFF2-40B4-BE49-F238E27FC236}">
                <a16:creationId xmlns:a16="http://schemas.microsoft.com/office/drawing/2014/main" id="{F1ED08F3-9E47-4B4F-B629-EF028A00B5E5}"/>
              </a:ext>
            </a:extLst>
          </p:cNvPr>
          <p:cNvPicPr>
            <a:picLocks noChangeAspect="1"/>
          </p:cNvPicPr>
          <p:nvPr/>
        </p:nvPicPr>
        <p:blipFill>
          <a:blip r:embed="rId2"/>
          <a:stretch>
            <a:fillRect/>
          </a:stretch>
        </p:blipFill>
        <p:spPr>
          <a:xfrm>
            <a:off x="360045" y="1900124"/>
            <a:ext cx="2569468" cy="1342890"/>
          </a:xfrm>
          <a:prstGeom prst="rect">
            <a:avLst/>
          </a:prstGeom>
        </p:spPr>
      </p:pic>
      <p:sp>
        <p:nvSpPr>
          <p:cNvPr id="3" name="Content Placeholder 2">
            <a:extLst>
              <a:ext uri="{FF2B5EF4-FFF2-40B4-BE49-F238E27FC236}">
                <a16:creationId xmlns:a16="http://schemas.microsoft.com/office/drawing/2014/main" id="{12EF92BA-3869-4A8B-9AE2-04FE96DE2AEE}"/>
              </a:ext>
            </a:extLst>
          </p:cNvPr>
          <p:cNvSpPr>
            <a:spLocks noGrp="1"/>
          </p:cNvSpPr>
          <p:nvPr>
            <p:ph idx="1"/>
          </p:nvPr>
        </p:nvSpPr>
        <p:spPr>
          <a:xfrm>
            <a:off x="3290637" y="1516951"/>
            <a:ext cx="5370763" cy="3115771"/>
          </a:xfrm>
        </p:spPr>
        <p:txBody>
          <a:bodyPr vert="horz" lIns="68580" tIns="34290" rIns="68580" bIns="34290" rtlCol="0">
            <a:normAutofit/>
          </a:bodyPr>
          <a:lstStyle/>
          <a:p>
            <a:r>
              <a:rPr lang="en-US" sz="1500" dirty="0"/>
              <a:t>“an internet-scale, high-performance storage platform that offers reliable and cost-efficient data durability. </a:t>
            </a:r>
            <a:br>
              <a:rPr lang="en-US" sz="1500" dirty="0"/>
            </a:br>
            <a:r>
              <a:rPr lang="en-US" sz="1500" dirty="0"/>
              <a:t>The Object Storage service can store an unlimited amount of unstructured data of any content type, including analytic data and rich content, like images and videos.”</a:t>
            </a:r>
            <a:br>
              <a:rPr lang="en-US" sz="1500" dirty="0"/>
            </a:br>
            <a:br>
              <a:rPr lang="en-US" sz="1500" dirty="0"/>
            </a:br>
            <a:endParaRPr lang="en-US" sz="1500" dirty="0"/>
          </a:p>
          <a:p>
            <a:r>
              <a:rPr lang="en-US" sz="1500" dirty="0"/>
              <a:t>Note: use  </a:t>
            </a:r>
            <a:r>
              <a:rPr lang="en-US" sz="1500" b="1" dirty="0"/>
              <a:t>Archive Storage</a:t>
            </a:r>
            <a:r>
              <a:rPr lang="en-US" sz="1500" dirty="0"/>
              <a:t> for data which you rarely access, but that must be retained and preserved for long periods of time. </a:t>
            </a:r>
          </a:p>
          <a:p>
            <a:pPr lvl="1"/>
            <a:r>
              <a:rPr lang="en-US" sz="1500" dirty="0"/>
              <a:t>The cost efficiency of the Archive Storage tier offsets the longer lead time required to access the data.</a:t>
            </a:r>
          </a:p>
        </p:txBody>
      </p:sp>
      <p:sp>
        <p:nvSpPr>
          <p:cNvPr id="4" name="Footer Placeholder 3">
            <a:extLst>
              <a:ext uri="{FF2B5EF4-FFF2-40B4-BE49-F238E27FC236}">
                <a16:creationId xmlns:a16="http://schemas.microsoft.com/office/drawing/2014/main" id="{8C60E7D6-EB47-4A14-A3B7-C1E07F74F3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2105821176"/>
      </p:ext>
    </p:extLst>
  </p:cSld>
  <p:clrMapOvr>
    <a:overrideClrMapping bg1="dk1" tx1="lt1" bg2="dk2" tx2="lt2" accent1="accent1" accent2="accent2" accent3="accent3" accent4="accent4" accent5="accent5" accent6="accent6" hlink="hlink" folHlink="folHlink"/>
  </p:clrMapOvr>
</p:sld>
</file>

<file path=ppt/slides/slide51.xml><?xml version="1.0" encoding="utf-8"?>
<p:sld xmlns:a="http://schemas.openxmlformats.org/drawingml/2006/main" xmlns:r="http://schemas.openxmlformats.org/officeDocument/2006/relationships" xmlns:p="http://schemas.openxmlformats.org/presentationml/2006/main" show="0">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E1FC7B4-E4A7-4452-B413-1A623E3A72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493"/>
            <a:ext cx="9144000" cy="5145993"/>
          </a:xfrm>
          <a:prstGeom prst="rect">
            <a:avLst/>
          </a:prstGeom>
          <a:solidFill>
            <a:schemeClr val="bg1">
              <a:alpha val="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3" name="Freeform 13">
            <a:extLst>
              <a:ext uri="{FF2B5EF4-FFF2-40B4-BE49-F238E27FC236}">
                <a16:creationId xmlns:a16="http://schemas.microsoft.com/office/drawing/2014/main" id="{E0709AF0-24F0-4486-B189-BE6386BDB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40066" cy="51435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defRPr/>
            </a:pPr>
            <a:endParaRPr lang="en-US" sz="1350" kern="1200">
              <a:solidFill>
                <a:prstClr val="white"/>
              </a:solidFill>
              <a:latin typeface="Calibri" panose="020F0502020204030204"/>
            </a:endParaRPr>
          </a:p>
        </p:txBody>
      </p:sp>
      <p:sp>
        <p:nvSpPr>
          <p:cNvPr id="15" name="Freeform 11">
            <a:extLst>
              <a:ext uri="{FF2B5EF4-FFF2-40B4-BE49-F238E27FC236}">
                <a16:creationId xmlns:a16="http://schemas.microsoft.com/office/drawing/2014/main" id="{FBE3B62F-5853-4A3C-B050-6186351A71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686050" cy="51435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defTabSz="685800">
              <a:buClrTx/>
              <a:defRPr/>
            </a:pPr>
            <a:endParaRPr lang="en-US" sz="1350" kern="1200">
              <a:solidFill>
                <a:prstClr val="white"/>
              </a:solidFill>
              <a:latin typeface="Calibri" panose="020F0502020204030204"/>
            </a:endParaRPr>
          </a:p>
        </p:txBody>
      </p:sp>
      <p:sp>
        <p:nvSpPr>
          <p:cNvPr id="2" name="Title 1">
            <a:extLst>
              <a:ext uri="{FF2B5EF4-FFF2-40B4-BE49-F238E27FC236}">
                <a16:creationId xmlns:a16="http://schemas.microsoft.com/office/drawing/2014/main" id="{F4DBD8EA-DC6D-4620-85BA-1C7B82D6BCD1}"/>
              </a:ext>
            </a:extLst>
          </p:cNvPr>
          <p:cNvSpPr>
            <a:spLocks noGrp="1"/>
          </p:cNvSpPr>
          <p:nvPr>
            <p:ph type="title"/>
          </p:nvPr>
        </p:nvSpPr>
        <p:spPr>
          <a:xfrm>
            <a:off x="718995" y="704606"/>
            <a:ext cx="7796283" cy="994172"/>
          </a:xfrm>
        </p:spPr>
        <p:txBody>
          <a:bodyPr vert="horz" lIns="68580" tIns="34290" rIns="68580" bIns="34290" rtlCol="0" anchor="ctr">
            <a:normAutofit/>
          </a:bodyPr>
          <a:lstStyle/>
          <a:p>
            <a:r>
              <a:rPr lang="en-US" kern="1200">
                <a:solidFill>
                  <a:schemeClr val="tx1"/>
                </a:solidFill>
                <a:latin typeface="+mj-lt"/>
                <a:ea typeface="+mj-ea"/>
                <a:cs typeface="+mj-cs"/>
              </a:rPr>
              <a:t>Object Storage</a:t>
            </a:r>
          </a:p>
        </p:txBody>
      </p:sp>
      <p:pic>
        <p:nvPicPr>
          <p:cNvPr id="6" name="Picture 5">
            <a:extLst>
              <a:ext uri="{FF2B5EF4-FFF2-40B4-BE49-F238E27FC236}">
                <a16:creationId xmlns:a16="http://schemas.microsoft.com/office/drawing/2014/main" id="{5F9ADA1C-54E0-4126-A87F-D135556DD0AF}"/>
              </a:ext>
            </a:extLst>
          </p:cNvPr>
          <p:cNvPicPr>
            <a:picLocks noChangeAspect="1"/>
          </p:cNvPicPr>
          <p:nvPr/>
        </p:nvPicPr>
        <p:blipFill>
          <a:blip r:embed="rId2"/>
          <a:stretch>
            <a:fillRect/>
          </a:stretch>
        </p:blipFill>
        <p:spPr>
          <a:xfrm>
            <a:off x="6364412" y="2571750"/>
            <a:ext cx="2592510" cy="851155"/>
          </a:xfrm>
          <a:prstGeom prst="rect">
            <a:avLst/>
          </a:prstGeom>
        </p:spPr>
      </p:pic>
      <p:sp>
        <p:nvSpPr>
          <p:cNvPr id="3" name="Content Placeholder 2">
            <a:extLst>
              <a:ext uri="{FF2B5EF4-FFF2-40B4-BE49-F238E27FC236}">
                <a16:creationId xmlns:a16="http://schemas.microsoft.com/office/drawing/2014/main" id="{12EF92BA-3869-4A8B-9AE2-04FE96DE2AEE}"/>
              </a:ext>
            </a:extLst>
          </p:cNvPr>
          <p:cNvSpPr>
            <a:spLocks noGrp="1"/>
          </p:cNvSpPr>
          <p:nvPr>
            <p:ph idx="1"/>
          </p:nvPr>
        </p:nvSpPr>
        <p:spPr>
          <a:xfrm>
            <a:off x="1793081" y="1633852"/>
            <a:ext cx="5165838" cy="3366773"/>
          </a:xfrm>
        </p:spPr>
        <p:txBody>
          <a:bodyPr vert="horz" lIns="68580" tIns="34290" rIns="68580" bIns="34290" rtlCol="0">
            <a:normAutofit/>
          </a:bodyPr>
          <a:lstStyle/>
          <a:p>
            <a:r>
              <a:rPr lang="en-US" sz="1350" dirty="0"/>
              <a:t>A </a:t>
            </a:r>
            <a:r>
              <a:rPr lang="en-US" sz="1350" i="1" dirty="0"/>
              <a:t>regional</a:t>
            </a:r>
            <a:r>
              <a:rPr lang="en-US" sz="1350" dirty="0"/>
              <a:t> service – not tied to a compute instance or even an AD</a:t>
            </a:r>
          </a:p>
          <a:p>
            <a:r>
              <a:rPr lang="en-US" sz="1350" dirty="0"/>
              <a:t>Organized in Namespaces, Buckets (similar to Folders) and Objects</a:t>
            </a:r>
          </a:p>
          <a:p>
            <a:r>
              <a:rPr lang="en-US" sz="1350" dirty="0"/>
              <a:t>Max Object Size is 10TiB (in parts of max 50 </a:t>
            </a:r>
            <a:r>
              <a:rPr lang="en-US" sz="1350" dirty="0" err="1"/>
              <a:t>GiB</a:t>
            </a:r>
            <a:r>
              <a:rPr lang="en-US" sz="1350" dirty="0"/>
              <a:t>)	</a:t>
            </a:r>
          </a:p>
          <a:p>
            <a:pPr lvl="1"/>
            <a:r>
              <a:rPr lang="en-US" sz="1350" dirty="0"/>
              <a:t>one tebibyte (1 </a:t>
            </a:r>
            <a:r>
              <a:rPr lang="en-US" sz="1350" dirty="0" err="1"/>
              <a:t>TiB</a:t>
            </a:r>
            <a:r>
              <a:rPr lang="en-US" sz="1350" dirty="0"/>
              <a:t>) is approximately equal to 1.1 TB</a:t>
            </a:r>
          </a:p>
          <a:p>
            <a:r>
              <a:rPr lang="en-US" sz="1350" dirty="0"/>
              <a:t>Object Storage is </a:t>
            </a:r>
            <a:r>
              <a:rPr lang="en-US" sz="1350" i="1" dirty="0"/>
              <a:t>Always Free</a:t>
            </a:r>
            <a:r>
              <a:rPr lang="en-US" sz="1350" dirty="0"/>
              <a:t> eligible</a:t>
            </a:r>
          </a:p>
          <a:p>
            <a:r>
              <a:rPr lang="en-US" sz="1350" dirty="0"/>
              <a:t>Object Storage provides</a:t>
            </a:r>
          </a:p>
          <a:p>
            <a:pPr lvl="1"/>
            <a:r>
              <a:rPr lang="en-US" sz="1350" dirty="0"/>
              <a:t>Durability – multiple copies, automatically maintained</a:t>
            </a:r>
          </a:p>
          <a:p>
            <a:pPr lvl="1"/>
            <a:r>
              <a:rPr lang="en-US" sz="1350" dirty="0"/>
              <a:t>Encryption - 256-bit Advanced Encryption Standard (AES-256)</a:t>
            </a:r>
          </a:p>
          <a:p>
            <a:pPr lvl="1"/>
            <a:r>
              <a:rPr lang="en-US" sz="1350" dirty="0"/>
              <a:t>S3 Compatible REST API</a:t>
            </a:r>
          </a:p>
          <a:p>
            <a:pPr lvl="1"/>
            <a:r>
              <a:rPr lang="en-US" sz="1350" dirty="0"/>
              <a:t>HDFS Connector (to act as backend for Spark and Hadoop MapReduce)</a:t>
            </a:r>
          </a:p>
          <a:p>
            <a:pPr lvl="1"/>
            <a:r>
              <a:rPr lang="en-US" sz="1350" dirty="0"/>
              <a:t>Pre-authorized requests for time-limited, direct access </a:t>
            </a:r>
          </a:p>
          <a:p>
            <a:pPr lvl="1"/>
            <a:r>
              <a:rPr lang="en-US" sz="1350" dirty="0"/>
              <a:t>Life Cycle Rules</a:t>
            </a:r>
          </a:p>
        </p:txBody>
      </p:sp>
      <p:sp>
        <p:nvSpPr>
          <p:cNvPr id="4" name="Footer Placeholder 3">
            <a:extLst>
              <a:ext uri="{FF2B5EF4-FFF2-40B4-BE49-F238E27FC236}">
                <a16:creationId xmlns:a16="http://schemas.microsoft.com/office/drawing/2014/main" id="{E3B94322-12FE-4AA0-BC71-B5013652B1C1}"/>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595685727"/>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err="1"/>
              <a:t>Function</a:t>
            </a:r>
            <a:r>
              <a:rPr lang="nl-NL" dirty="0"/>
              <a:t> </a:t>
            </a:r>
            <a:r>
              <a:rPr lang="nl-NL" i="1" dirty="0"/>
              <a:t>tweet-</a:t>
            </a:r>
            <a:r>
              <a:rPr lang="nl-NL" i="1" dirty="0" err="1"/>
              <a:t>summarizer</a:t>
            </a:r>
            <a:r>
              <a:rPr lang="nl-NL" dirty="0"/>
              <a:t> in </a:t>
            </a:r>
            <a:r>
              <a:rPr lang="nl-NL" dirty="0" err="1"/>
              <a:t>application</a:t>
            </a:r>
            <a:r>
              <a:rPr lang="nl-NL" dirty="0"/>
              <a:t> </a:t>
            </a:r>
            <a:r>
              <a:rPr lang="nl-NL" i="1" dirty="0"/>
              <a:t>lab1</a:t>
            </a:r>
            <a:r>
              <a:rPr lang="nl-NL" dirty="0"/>
              <a:t> </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11" name="Content Placeholder 10">
            <a:extLst>
              <a:ext uri="{FF2B5EF4-FFF2-40B4-BE49-F238E27FC236}">
                <a16:creationId xmlns:a16="http://schemas.microsoft.com/office/drawing/2014/main" id="{3D4B2DED-485D-462E-A838-DC4534E5EDC6}"/>
              </a:ext>
            </a:extLst>
          </p:cNvPr>
          <p:cNvSpPr>
            <a:spLocks noGrp="1"/>
          </p:cNvSpPr>
          <p:nvPr>
            <p:ph idx="1"/>
          </p:nvPr>
        </p:nvSpPr>
        <p:spPr/>
        <p:txBody>
          <a:bodyPr/>
          <a:lstStyle/>
          <a:p>
            <a:endParaRPr lang="en-NL"/>
          </a:p>
        </p:txBody>
      </p:sp>
      <p:pic>
        <p:nvPicPr>
          <p:cNvPr id="1026" name="Picture 2">
            <a:extLst>
              <a:ext uri="{FF2B5EF4-FFF2-40B4-BE49-F238E27FC236}">
                <a16:creationId xmlns:a16="http://schemas.microsoft.com/office/drawing/2014/main" id="{108BB995-705D-4BF5-B735-62CC2D40F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0798" y="1080000"/>
            <a:ext cx="8424001" cy="33213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1682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80F08-29B2-445C-85E8-73837B232693}"/>
              </a:ext>
            </a:extLst>
          </p:cNvPr>
          <p:cNvSpPr>
            <a:spLocks noGrp="1"/>
          </p:cNvSpPr>
          <p:nvPr>
            <p:ph type="title"/>
          </p:nvPr>
        </p:nvSpPr>
        <p:spPr/>
        <p:txBody>
          <a:bodyPr/>
          <a:lstStyle/>
          <a:p>
            <a:r>
              <a:rPr lang="nl-NL" dirty="0" err="1"/>
              <a:t>Function</a:t>
            </a:r>
            <a:r>
              <a:rPr lang="nl-NL" dirty="0"/>
              <a:t> </a:t>
            </a:r>
            <a:r>
              <a:rPr lang="nl-NL" i="1" dirty="0"/>
              <a:t>tweet-</a:t>
            </a:r>
            <a:r>
              <a:rPr lang="nl-NL" i="1" dirty="0" err="1"/>
              <a:t>summarizer</a:t>
            </a:r>
            <a:r>
              <a:rPr lang="nl-NL" dirty="0"/>
              <a:t> – source code in GitHub</a:t>
            </a:r>
            <a:endParaRPr lang="en-NL" dirty="0"/>
          </a:p>
        </p:txBody>
      </p:sp>
      <p:sp>
        <p:nvSpPr>
          <p:cNvPr id="3" name="Content Placeholder 2">
            <a:extLst>
              <a:ext uri="{FF2B5EF4-FFF2-40B4-BE49-F238E27FC236}">
                <a16:creationId xmlns:a16="http://schemas.microsoft.com/office/drawing/2014/main" id="{6EDCEAC2-5C32-43FB-BC41-A47AABDB33FD}"/>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6AAC905-C076-49B2-B598-278A091E1107}"/>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hlinkClick r:id="rId2"/>
            <a:extLst>
              <a:ext uri="{FF2B5EF4-FFF2-40B4-BE49-F238E27FC236}">
                <a16:creationId xmlns:a16="http://schemas.microsoft.com/office/drawing/2014/main" id="{D4B638CD-F6EA-4731-A76E-1431C87C7778}"/>
              </a:ext>
            </a:extLst>
          </p:cNvPr>
          <p:cNvPicPr>
            <a:picLocks noChangeAspect="1"/>
          </p:cNvPicPr>
          <p:nvPr/>
        </p:nvPicPr>
        <p:blipFill>
          <a:blip r:embed="rId3"/>
          <a:stretch>
            <a:fillRect/>
          </a:stretch>
        </p:blipFill>
        <p:spPr>
          <a:xfrm>
            <a:off x="548080" y="936000"/>
            <a:ext cx="7875917" cy="372695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70888FEB-0708-47C3-8CDA-6EC672D3E969}"/>
              </a:ext>
            </a:extLst>
          </p:cNvPr>
          <p:cNvSpPr txBox="1"/>
          <p:nvPr/>
        </p:nvSpPr>
        <p:spPr>
          <a:xfrm>
            <a:off x="6149591" y="4750904"/>
            <a:ext cx="2994409" cy="200055"/>
          </a:xfrm>
          <a:prstGeom prst="rect">
            <a:avLst/>
          </a:prstGeom>
          <a:noFill/>
        </p:spPr>
        <p:txBody>
          <a:bodyPr wrap="none" lIns="0" tIns="0" rIns="0" bIns="0" rtlCol="0">
            <a:spAutoFit/>
          </a:bodyPr>
          <a:lstStyle/>
          <a:p>
            <a:r>
              <a:rPr lang="nl-NL" sz="1300" dirty="0">
                <a:solidFill>
                  <a:schemeClr val="bg1">
                    <a:lumMod val="50000"/>
                  </a:schemeClr>
                </a:solidFill>
              </a:rPr>
              <a:t>Sources:</a:t>
            </a:r>
            <a:r>
              <a:rPr lang="nl-NL" sz="1300" b="1" dirty="0">
                <a:solidFill>
                  <a:schemeClr val="bg1">
                    <a:lumMod val="50000"/>
                  </a:schemeClr>
                </a:solidFill>
              </a:rPr>
              <a:t> bit.ly/cloud-native-latam2020</a:t>
            </a:r>
            <a:endParaRPr lang="en-NL" sz="1300" b="1" dirty="0" err="1">
              <a:solidFill>
                <a:schemeClr val="bg1">
                  <a:lumMod val="50000"/>
                </a:schemeClr>
              </a:solidFill>
            </a:endParaRPr>
          </a:p>
        </p:txBody>
      </p:sp>
      <p:pic>
        <p:nvPicPr>
          <p:cNvPr id="7" name="Picture 4">
            <a:extLst>
              <a:ext uri="{FF2B5EF4-FFF2-40B4-BE49-F238E27FC236}">
                <a16:creationId xmlns:a16="http://schemas.microsoft.com/office/drawing/2014/main" id="{C1D3A0D8-9412-46FE-88B4-B152A229C4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000" y="1796849"/>
            <a:ext cx="1050000" cy="643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03063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a:xfrm>
            <a:off x="719998" y="288000"/>
            <a:ext cx="6883201" cy="504000"/>
          </a:xfrm>
        </p:spPr>
        <p:txBody>
          <a:bodyPr/>
          <a:lstStyle/>
          <a:p>
            <a:r>
              <a:rPr lang="nl-NL" dirty="0" err="1"/>
              <a:t>Configuration</a:t>
            </a:r>
            <a:r>
              <a:rPr lang="nl-NL" dirty="0"/>
              <a:t> </a:t>
            </a:r>
            <a:r>
              <a:rPr lang="nl-NL" dirty="0" err="1"/>
              <a:t>Settings</a:t>
            </a:r>
            <a:r>
              <a:rPr lang="nl-NL" dirty="0"/>
              <a:t> for </a:t>
            </a:r>
            <a:r>
              <a:rPr lang="nl-NL" dirty="0" err="1"/>
              <a:t>Function</a:t>
            </a:r>
            <a:r>
              <a:rPr lang="nl-NL" dirty="0"/>
              <a:t> </a:t>
            </a:r>
            <a:r>
              <a:rPr lang="nl-NL" i="1" dirty="0"/>
              <a:t>tweet-</a:t>
            </a:r>
            <a:r>
              <a:rPr lang="nl-NL" i="1" dirty="0" err="1"/>
              <a:t>summarizer</a:t>
            </a:r>
            <a:r>
              <a:rPr lang="nl-NL" dirty="0"/>
              <a:t>  </a:t>
            </a:r>
            <a:br>
              <a:rPr lang="nl-NL" dirty="0"/>
            </a:br>
            <a:r>
              <a:rPr lang="nl-NL" dirty="0" err="1"/>
              <a:t>result</a:t>
            </a:r>
            <a:r>
              <a:rPr lang="nl-NL" dirty="0"/>
              <a:t> in environment variables </a:t>
            </a:r>
            <a:r>
              <a:rPr lang="nl-NL" dirty="0" err="1"/>
              <a:t>accessible</a:t>
            </a:r>
            <a:r>
              <a:rPr lang="nl-NL" dirty="0"/>
              <a:t> </a:t>
            </a:r>
            <a:r>
              <a:rPr lang="nl-NL" dirty="0" err="1"/>
              <a:t>within</a:t>
            </a:r>
            <a:r>
              <a:rPr lang="nl-NL" dirty="0"/>
              <a:t> </a:t>
            </a:r>
            <a:r>
              <a:rPr lang="nl-NL" dirty="0" err="1"/>
              <a:t>the</a:t>
            </a:r>
            <a:r>
              <a:rPr lang="nl-NL" dirty="0"/>
              <a:t> </a:t>
            </a:r>
            <a:r>
              <a:rPr lang="nl-NL" dirty="0" err="1"/>
              <a:t>function</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pic>
        <p:nvPicPr>
          <p:cNvPr id="5" name="Snagit_SNG847">
            <a:extLst>
              <a:ext uri="{FF2B5EF4-FFF2-40B4-BE49-F238E27FC236}">
                <a16:creationId xmlns:a16="http://schemas.microsoft.com/office/drawing/2014/main" id="{CD3A2EB1-A689-4960-AF25-FE273D8EF0B0}"/>
              </a:ext>
            </a:extLst>
          </p:cNvPr>
          <p:cNvPicPr>
            <a:picLocks noGrp="1" noChangeAspect="1"/>
          </p:cNvPicPr>
          <p:nvPr>
            <p:ph idx="1"/>
          </p:nvPr>
        </p:nvPicPr>
        <p:blipFill>
          <a:blip r:embed="rId2"/>
          <a:stretch>
            <a:fillRect/>
          </a:stretch>
        </p:blipFill>
        <p:spPr>
          <a:xfrm>
            <a:off x="773462" y="1008081"/>
            <a:ext cx="6560775" cy="3779838"/>
          </a:xfrm>
          <a:prstGeom prst="rect">
            <a:avLst/>
          </a:prstGeom>
          <a:ln>
            <a:noFill/>
          </a:ln>
          <a:effectLst>
            <a:outerShdw blurRad="292100" dist="139700" dir="2700000" algn="tl" rotWithShape="0">
              <a:srgbClr val="333333">
                <a:alpha val="65000"/>
              </a:srgbClr>
            </a:outerShdw>
          </a:effectLst>
        </p:spPr>
      </p:pic>
      <p:pic>
        <p:nvPicPr>
          <p:cNvPr id="8" name="Picture 4">
            <a:extLst>
              <a:ext uri="{FF2B5EF4-FFF2-40B4-BE49-F238E27FC236}">
                <a16:creationId xmlns:a16="http://schemas.microsoft.com/office/drawing/2014/main" id="{F6A329FE-4FDD-4E94-97EA-56119CB061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48000" y="1249649"/>
            <a:ext cx="1050000" cy="64312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2E367DD6-A387-4A7D-8C98-838BB65AAEB2}"/>
              </a:ext>
            </a:extLst>
          </p:cNvPr>
          <p:cNvCxnSpPr/>
          <p:nvPr/>
        </p:nvCxnSpPr>
        <p:spPr>
          <a:xfrm>
            <a:off x="6696000" y="3866400"/>
            <a:ext cx="12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DC15C52B-D4D4-498A-8FE8-951AB398E5A4}"/>
              </a:ext>
            </a:extLst>
          </p:cNvPr>
          <p:cNvGrpSpPr/>
          <p:nvPr/>
        </p:nvGrpSpPr>
        <p:grpSpPr>
          <a:xfrm>
            <a:off x="7603199" y="3412009"/>
            <a:ext cx="953417" cy="722010"/>
            <a:chOff x="303130" y="1040872"/>
            <a:chExt cx="1283748" cy="1283748"/>
          </a:xfrm>
        </p:grpSpPr>
        <p:pic>
          <p:nvPicPr>
            <p:cNvPr id="13" name="Graphic 64">
              <a:extLst>
                <a:ext uri="{FF2B5EF4-FFF2-40B4-BE49-F238E27FC236}">
                  <a16:creationId xmlns:a16="http://schemas.microsoft.com/office/drawing/2014/main" id="{694941C6-8032-4DAF-BC2D-18C785A4730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3130" y="1040872"/>
              <a:ext cx="1283748" cy="1283748"/>
            </a:xfrm>
            <a:prstGeom prst="rect">
              <a:avLst/>
            </a:prstGeom>
          </p:spPr>
        </p:pic>
        <p:sp>
          <p:nvSpPr>
            <p:cNvPr id="14" name="Rectangle 13">
              <a:extLst>
                <a:ext uri="{FF2B5EF4-FFF2-40B4-BE49-F238E27FC236}">
                  <a16:creationId xmlns:a16="http://schemas.microsoft.com/office/drawing/2014/main" id="{85FAC1A8-A382-4D35-919E-AF2528284511}"/>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spTree>
    <p:extLst>
      <p:ext uri="{BB962C8B-B14F-4D97-AF65-F5344CB8AC3E}">
        <p14:creationId xmlns:p14="http://schemas.microsoft.com/office/powerpoint/2010/main" val="153044738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FA291C-F7DE-40D5-A4D2-349F9C330375}"/>
              </a:ext>
            </a:extLst>
          </p:cNvPr>
          <p:cNvSpPr>
            <a:spLocks noGrp="1"/>
          </p:cNvSpPr>
          <p:nvPr>
            <p:ph type="title"/>
          </p:nvPr>
        </p:nvSpPr>
        <p:spPr/>
        <p:txBody>
          <a:bodyPr/>
          <a:lstStyle/>
          <a:p>
            <a:r>
              <a:rPr lang="nl-NL" dirty="0"/>
              <a:t>Object Storage – Bucket for twitter </a:t>
            </a:r>
            <a:r>
              <a:rPr lang="nl-NL" dirty="0" err="1"/>
              <a:t>reports</a:t>
            </a:r>
            <a:endParaRPr lang="en-NL" dirty="0"/>
          </a:p>
        </p:txBody>
      </p:sp>
      <p:pic>
        <p:nvPicPr>
          <p:cNvPr id="6" name="Snagit_SNG85F">
            <a:extLst>
              <a:ext uri="{FF2B5EF4-FFF2-40B4-BE49-F238E27FC236}">
                <a16:creationId xmlns:a16="http://schemas.microsoft.com/office/drawing/2014/main" id="{78FA0010-E09E-4206-8972-67CF0E9E2519}"/>
              </a:ext>
            </a:extLst>
          </p:cNvPr>
          <p:cNvPicPr>
            <a:picLocks noGrp="1" noChangeAspect="1"/>
          </p:cNvPicPr>
          <p:nvPr>
            <p:ph idx="1"/>
          </p:nvPr>
        </p:nvPicPr>
        <p:blipFill>
          <a:blip r:embed="rId2"/>
          <a:stretch>
            <a:fillRect/>
          </a:stretch>
        </p:blipFill>
        <p:spPr>
          <a:xfrm>
            <a:off x="720948" y="792000"/>
            <a:ext cx="6925451" cy="385789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E46660A-29E0-4A3C-BF94-27435CB3AE17}"/>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28135666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Serverless</a:t>
            </a:r>
            <a:r>
              <a:rPr lang="nl-NL" dirty="0"/>
              <a:t> </a:t>
            </a:r>
            <a:r>
              <a:rPr lang="nl-NL" dirty="0" err="1"/>
              <a:t>Function</a:t>
            </a:r>
            <a:br>
              <a:rPr lang="nl-NL" dirty="0"/>
            </a:br>
            <a:r>
              <a:rPr lang="nl-NL" dirty="0"/>
              <a:t>&amp; Object Storage</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069112" y="14643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307034"/>
            <a:ext cx="1298280" cy="69518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nl-NL" sz="1050" dirty="0"/>
          </a:p>
          <a:p>
            <a:pPr algn="ctr"/>
            <a:r>
              <a:rPr lang="nl-NL" sz="1050" dirty="0"/>
              <a:t>Tweet </a:t>
            </a:r>
            <a:r>
              <a:rPr lang="nl-NL" sz="1050" dirty="0" err="1"/>
              <a:t>Summarizer</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443928" y="20993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16200000" flipV="1">
            <a:off x="3804042" y="1845281"/>
            <a:ext cx="728490" cy="195015"/>
          </a:xfrm>
          <a:prstGeom prst="bentConnector3">
            <a:avLst>
              <a:gd name="adj1" fmla="val 3265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465514" y="1686969"/>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18987" y="20506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9408" y="1281624"/>
            <a:ext cx="422382" cy="422382"/>
          </a:xfrm>
          <a:prstGeom prst="rect">
            <a:avLst/>
          </a:prstGeom>
        </p:spPr>
      </p:pic>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F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 name="Footer Placeholder 1">
            <a:extLst>
              <a:ext uri="{FF2B5EF4-FFF2-40B4-BE49-F238E27FC236}">
                <a16:creationId xmlns:a16="http://schemas.microsoft.com/office/drawing/2014/main" id="{FE752ED7-5C13-4E48-8E22-34D6E8AA1475}"/>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3" name="TextBox 72">
            <a:extLst>
              <a:ext uri="{FF2B5EF4-FFF2-40B4-BE49-F238E27FC236}">
                <a16:creationId xmlns:a16="http://schemas.microsoft.com/office/drawing/2014/main" id="{A829BA33-5722-42A9-BB66-999A32A8AAD0}"/>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7" name="Group 76">
            <a:extLst>
              <a:ext uri="{FF2B5EF4-FFF2-40B4-BE49-F238E27FC236}">
                <a16:creationId xmlns:a16="http://schemas.microsoft.com/office/drawing/2014/main" id="{5A9BAC66-BE52-4683-8643-64ABFDF8C51F}"/>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053294A1-A699-4687-AFB8-8FAC171010F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8DCD8F14-B9DC-4CD3-A2CC-2895B8219017}"/>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C2AB0948-A352-4A4B-8E48-0F3F1E83CDE6}"/>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1" name="Speech Bubble: Rectangle with Corners Rounded 80">
            <a:extLst>
              <a:ext uri="{FF2B5EF4-FFF2-40B4-BE49-F238E27FC236}">
                <a16:creationId xmlns:a16="http://schemas.microsoft.com/office/drawing/2014/main" id="{26B2FFF3-C3B5-4D37-AAFE-A6101EABE766}"/>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
        <p:nvSpPr>
          <p:cNvPr id="84" name="Speech Bubble: Rectangle with Corners Rounded 83">
            <a:extLst>
              <a:ext uri="{FF2B5EF4-FFF2-40B4-BE49-F238E27FC236}">
                <a16:creationId xmlns:a16="http://schemas.microsoft.com/office/drawing/2014/main" id="{C1A4481E-329C-4EA6-8757-0B4B63E8D620}"/>
              </a:ext>
            </a:extLst>
          </p:cNvPr>
          <p:cNvSpPr/>
          <p:nvPr/>
        </p:nvSpPr>
        <p:spPr>
          <a:xfrm>
            <a:off x="2374662" y="2386283"/>
            <a:ext cx="1043428" cy="512311"/>
          </a:xfrm>
          <a:prstGeom prst="wedgeRoundRectCallout">
            <a:avLst>
              <a:gd name="adj1" fmla="val 44000"/>
              <a:gd name="adj2" fmla="val 1175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Tree>
    <p:extLst>
      <p:ext uri="{BB962C8B-B14F-4D97-AF65-F5344CB8AC3E}">
        <p14:creationId xmlns:p14="http://schemas.microsoft.com/office/powerpoint/2010/main" val="6504120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Public </a:t>
            </a:r>
            <a:r>
              <a:rPr lang="nl-NL" dirty="0" err="1"/>
              <a:t>and</a:t>
            </a:r>
            <a:r>
              <a:rPr lang="nl-NL" dirty="0"/>
              <a:t> </a:t>
            </a:r>
            <a:r>
              <a:rPr lang="nl-NL" dirty="0" err="1"/>
              <a:t>Managed</a:t>
            </a:r>
            <a:br>
              <a:rPr lang="nl-NL" dirty="0"/>
            </a:br>
            <a:r>
              <a:rPr lang="nl-NL" dirty="0"/>
              <a:t>Access </a:t>
            </a:r>
            <a:r>
              <a:rPr lang="nl-NL" dirty="0" err="1"/>
              <a:t>to</a:t>
            </a:r>
            <a:r>
              <a:rPr lang="nl-NL" dirty="0"/>
              <a:t> </a:t>
            </a:r>
            <a:r>
              <a:rPr lang="nl-NL" dirty="0" err="1"/>
              <a:t>Function</a:t>
            </a:r>
            <a:r>
              <a:rPr lang="nl-NL" dirty="0"/>
              <a:t> Tweet </a:t>
            </a:r>
            <a:r>
              <a:rPr lang="nl-NL" dirty="0" err="1"/>
              <a:t>Summarizer</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9408" y="1281624"/>
            <a:ext cx="422382" cy="422382"/>
          </a:xfrm>
          <a:prstGeom prst="rect">
            <a:avLst/>
          </a:prstGeom>
        </p:spPr>
      </p:pic>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F8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73" name="Speech Bubble: Rectangle with Corners Rounded 72">
            <a:extLst>
              <a:ext uri="{FF2B5EF4-FFF2-40B4-BE49-F238E27FC236}">
                <a16:creationId xmlns:a16="http://schemas.microsoft.com/office/drawing/2014/main" id="{76A38767-C4DE-4497-862C-38A749143EF2}"/>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2" name="Footer Placeholder 1">
            <a:extLst>
              <a:ext uri="{FF2B5EF4-FFF2-40B4-BE49-F238E27FC236}">
                <a16:creationId xmlns:a16="http://schemas.microsoft.com/office/drawing/2014/main" id="{DBC73353-685D-478F-91E0-E82F17296D9B}"/>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0" name="TextBox 69">
            <a:extLst>
              <a:ext uri="{FF2B5EF4-FFF2-40B4-BE49-F238E27FC236}">
                <a16:creationId xmlns:a16="http://schemas.microsoft.com/office/drawing/2014/main" id="{62B77BC5-B3D4-405B-8CA7-FF42596AC7A2}"/>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7" name="Group 76">
            <a:extLst>
              <a:ext uri="{FF2B5EF4-FFF2-40B4-BE49-F238E27FC236}">
                <a16:creationId xmlns:a16="http://schemas.microsoft.com/office/drawing/2014/main" id="{E685DD39-A65E-497F-8606-5FBEF49441FE}"/>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22DBBB3D-2063-4D3B-BFF0-B6CBBBA53B54}"/>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372E1D4F-5DC3-4037-8C25-CD979365236E}"/>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2EF89880-AAB3-4FCD-BECD-05FF6A306EDC}"/>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Rectangle: Rounded Corners 56">
            <a:extLst>
              <a:ext uri="{FF2B5EF4-FFF2-40B4-BE49-F238E27FC236}">
                <a16:creationId xmlns:a16="http://schemas.microsoft.com/office/drawing/2014/main" id="{0CF7AA27-8335-4A1A-872F-51626295CBA2}"/>
              </a:ext>
            </a:extLst>
          </p:cNvPr>
          <p:cNvSpPr/>
          <p:nvPr/>
        </p:nvSpPr>
        <p:spPr>
          <a:xfrm>
            <a:off x="3616654" y="2307034"/>
            <a:ext cx="1298280" cy="69518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nl-NL" sz="1050" dirty="0"/>
          </a:p>
          <a:p>
            <a:pPr algn="ctr"/>
            <a:r>
              <a:rPr lang="nl-NL" sz="1050" dirty="0"/>
              <a:t>Tweet </a:t>
            </a:r>
            <a:r>
              <a:rPr lang="nl-NL" sz="1050" dirty="0" err="1"/>
              <a:t>Summarizer</a:t>
            </a:r>
            <a:endParaRPr lang="en-NL" sz="1050" dirty="0"/>
          </a:p>
        </p:txBody>
      </p:sp>
    </p:spTree>
    <p:extLst>
      <p:ext uri="{BB962C8B-B14F-4D97-AF65-F5344CB8AC3E}">
        <p14:creationId xmlns:p14="http://schemas.microsoft.com/office/powerpoint/2010/main" val="3232367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86DC-09EE-4E56-97D8-3F49D8A2FE7C}"/>
              </a:ext>
            </a:extLst>
          </p:cNvPr>
          <p:cNvSpPr>
            <a:spLocks noGrp="1"/>
          </p:cNvSpPr>
          <p:nvPr>
            <p:ph type="title"/>
          </p:nvPr>
        </p:nvSpPr>
        <p:spPr/>
        <p:txBody>
          <a:bodyPr/>
          <a:lstStyle/>
          <a:p>
            <a:r>
              <a:rPr lang="nl-NL" dirty="0"/>
              <a:t>API Gateway</a:t>
            </a:r>
            <a:endParaRPr lang="en-NL" dirty="0"/>
          </a:p>
        </p:txBody>
      </p:sp>
      <p:sp>
        <p:nvSpPr>
          <p:cNvPr id="3" name="Content Placeholder 2">
            <a:extLst>
              <a:ext uri="{FF2B5EF4-FFF2-40B4-BE49-F238E27FC236}">
                <a16:creationId xmlns:a16="http://schemas.microsoft.com/office/drawing/2014/main" id="{E1100BEB-CBDA-4EC9-A97F-DF0C5B519DFB}"/>
              </a:ext>
            </a:extLst>
          </p:cNvPr>
          <p:cNvSpPr>
            <a:spLocks noGrp="1"/>
          </p:cNvSpPr>
          <p:nvPr>
            <p:ph idx="1"/>
          </p:nvPr>
        </p:nvSpPr>
        <p:spPr>
          <a:xfrm>
            <a:off x="720004" y="936000"/>
            <a:ext cx="6623999" cy="3780000"/>
          </a:xfrm>
        </p:spPr>
        <p:txBody>
          <a:bodyPr/>
          <a:lstStyle/>
          <a:p>
            <a:r>
              <a:rPr lang="nl-NL" dirty="0"/>
              <a:t>Handle HTTP calls:</a:t>
            </a:r>
          </a:p>
          <a:p>
            <a:pPr lvl="1"/>
            <a:r>
              <a:rPr lang="nl-NL" dirty="0" err="1"/>
              <a:t>Authorize</a:t>
            </a:r>
            <a:endParaRPr lang="nl-NL" dirty="0"/>
          </a:p>
          <a:p>
            <a:pPr lvl="1"/>
            <a:r>
              <a:rPr lang="nl-NL" dirty="0"/>
              <a:t>Route</a:t>
            </a:r>
          </a:p>
          <a:p>
            <a:pPr lvl="1"/>
            <a:r>
              <a:rPr lang="nl-NL" dirty="0"/>
              <a:t>Map</a:t>
            </a:r>
          </a:p>
          <a:p>
            <a:pPr lvl="1"/>
            <a:r>
              <a:rPr lang="nl-NL" dirty="0"/>
              <a:t>Monitor/ Audit</a:t>
            </a:r>
          </a:p>
          <a:p>
            <a:r>
              <a:rPr lang="nl-NL" dirty="0"/>
              <a:t>GA was </a:t>
            </a:r>
            <a:br>
              <a:rPr lang="nl-NL" dirty="0"/>
            </a:br>
            <a:r>
              <a:rPr lang="nl-NL" dirty="0" err="1"/>
              <a:t>Mid</a:t>
            </a:r>
            <a:r>
              <a:rPr lang="nl-NL" dirty="0"/>
              <a:t> December 2019</a:t>
            </a:r>
          </a:p>
          <a:p>
            <a:endParaRPr lang="en-NL" dirty="0"/>
          </a:p>
        </p:txBody>
      </p:sp>
      <p:sp>
        <p:nvSpPr>
          <p:cNvPr id="4" name="Footer Placeholder 3">
            <a:extLst>
              <a:ext uri="{FF2B5EF4-FFF2-40B4-BE49-F238E27FC236}">
                <a16:creationId xmlns:a16="http://schemas.microsoft.com/office/drawing/2014/main" id="{A1182959-CC61-438F-A011-FA06A3F8C80C}"/>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7F2FAC98-D8BC-444B-A060-0EAF15A03DE0}"/>
              </a:ext>
            </a:extLst>
          </p:cNvPr>
          <p:cNvSpPr/>
          <p:nvPr/>
        </p:nvSpPr>
        <p:spPr>
          <a:xfrm>
            <a:off x="4940753" y="1271468"/>
            <a:ext cx="2294223" cy="3302955"/>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6" name="Rectangle 5">
            <a:extLst>
              <a:ext uri="{FF2B5EF4-FFF2-40B4-BE49-F238E27FC236}">
                <a16:creationId xmlns:a16="http://schemas.microsoft.com/office/drawing/2014/main" id="{0D7797CF-BD5F-4BEA-B22D-5C6A1A1C8531}"/>
              </a:ext>
            </a:extLst>
          </p:cNvPr>
          <p:cNvSpPr/>
          <p:nvPr/>
        </p:nvSpPr>
        <p:spPr>
          <a:xfrm>
            <a:off x="4511164" y="2565774"/>
            <a:ext cx="798295" cy="749707"/>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200">
              <a:solidFill>
                <a:srgbClr val="FFFFFF"/>
              </a:solidFill>
              <a:latin typeface="Arial" panose="020B0604020202020204"/>
            </a:endParaRPr>
          </a:p>
        </p:txBody>
      </p:sp>
      <p:sp>
        <p:nvSpPr>
          <p:cNvPr id="7" name="TextBox 6">
            <a:extLst>
              <a:ext uri="{FF2B5EF4-FFF2-40B4-BE49-F238E27FC236}">
                <a16:creationId xmlns:a16="http://schemas.microsoft.com/office/drawing/2014/main" id="{A6FA17FB-C75F-470E-B654-5D613B36C08F}"/>
              </a:ext>
            </a:extLst>
          </p:cNvPr>
          <p:cNvSpPr txBox="1"/>
          <p:nvPr/>
        </p:nvSpPr>
        <p:spPr>
          <a:xfrm>
            <a:off x="4452007" y="2713160"/>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8" name="TextBox 7">
            <a:extLst>
              <a:ext uri="{FF2B5EF4-FFF2-40B4-BE49-F238E27FC236}">
                <a16:creationId xmlns:a16="http://schemas.microsoft.com/office/drawing/2014/main" id="{474A4DBB-A865-4AFC-B9B7-B68D8CF19A97}"/>
              </a:ext>
            </a:extLst>
          </p:cNvPr>
          <p:cNvSpPr txBox="1"/>
          <p:nvPr/>
        </p:nvSpPr>
        <p:spPr>
          <a:xfrm>
            <a:off x="5309459" y="4600041"/>
            <a:ext cx="1803699" cy="253916"/>
          </a:xfrm>
          <a:prstGeom prst="rect">
            <a:avLst/>
          </a:prstGeom>
          <a:noFill/>
        </p:spPr>
        <p:txBody>
          <a:bodyPr wrap="none" rtlCol="0">
            <a:spAutoFit/>
          </a:bodyPr>
          <a:lstStyle/>
          <a:p>
            <a:pPr defTabSz="914378"/>
            <a:r>
              <a:rPr lang="nl-NL" sz="1050" dirty="0"/>
              <a:t>Oracle Cloud </a:t>
            </a:r>
            <a:r>
              <a:rPr lang="nl-NL" sz="1050" dirty="0" err="1"/>
              <a:t>Infrastructure</a:t>
            </a:r>
            <a:endParaRPr lang="en-NL" sz="1050" dirty="0"/>
          </a:p>
        </p:txBody>
      </p:sp>
      <p:sp>
        <p:nvSpPr>
          <p:cNvPr id="9" name="Rectangle 8">
            <a:extLst>
              <a:ext uri="{FF2B5EF4-FFF2-40B4-BE49-F238E27FC236}">
                <a16:creationId xmlns:a16="http://schemas.microsoft.com/office/drawing/2014/main" id="{1ED1CADB-CA89-4249-887D-C7AA465B08E8}"/>
              </a:ext>
            </a:extLst>
          </p:cNvPr>
          <p:cNvSpPr/>
          <p:nvPr/>
        </p:nvSpPr>
        <p:spPr>
          <a:xfrm>
            <a:off x="7464726" y="2713161"/>
            <a:ext cx="1525447" cy="9972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837D12EF-0FC3-44EB-A1C4-71A47F0994F9}"/>
              </a:ext>
            </a:extLst>
          </p:cNvPr>
          <p:cNvSpPr txBox="1"/>
          <p:nvPr/>
        </p:nvSpPr>
        <p:spPr>
          <a:xfrm>
            <a:off x="7596798" y="2977249"/>
            <a:ext cx="1261300"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3rd party HTTP </a:t>
            </a:r>
            <a:r>
              <a:rPr lang="nl-NL" sz="1100" dirty="0" err="1">
                <a:solidFill>
                  <a:srgbClr val="FFFFFF"/>
                </a:solidFill>
              </a:rPr>
              <a:t>endpoint</a:t>
            </a:r>
            <a:endParaRPr lang="en-NL" sz="1100" dirty="0">
              <a:solidFill>
                <a:srgbClr val="FFFFFF"/>
              </a:solidFill>
            </a:endParaRPr>
          </a:p>
        </p:txBody>
      </p:sp>
      <p:sp>
        <p:nvSpPr>
          <p:cNvPr id="11" name="Rectangle 10">
            <a:extLst>
              <a:ext uri="{FF2B5EF4-FFF2-40B4-BE49-F238E27FC236}">
                <a16:creationId xmlns:a16="http://schemas.microsoft.com/office/drawing/2014/main" id="{D1E207C8-268C-4B14-BF5D-E3B6CB576EA1}"/>
              </a:ext>
            </a:extLst>
          </p:cNvPr>
          <p:cNvSpPr/>
          <p:nvPr/>
        </p:nvSpPr>
        <p:spPr>
          <a:xfrm>
            <a:off x="6220889" y="1845537"/>
            <a:ext cx="737409" cy="4868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2" name="TextBox 11">
            <a:extLst>
              <a:ext uri="{FF2B5EF4-FFF2-40B4-BE49-F238E27FC236}">
                <a16:creationId xmlns:a16="http://schemas.microsoft.com/office/drawing/2014/main" id="{196583BF-18F5-4CC2-AB5C-D87CE480515C}"/>
              </a:ext>
            </a:extLst>
          </p:cNvPr>
          <p:cNvSpPr txBox="1"/>
          <p:nvPr/>
        </p:nvSpPr>
        <p:spPr>
          <a:xfrm>
            <a:off x="6220889" y="1960429"/>
            <a:ext cx="737409" cy="261610"/>
          </a:xfrm>
          <a:prstGeom prst="rect">
            <a:avLst/>
          </a:prstGeom>
          <a:noFill/>
        </p:spPr>
        <p:txBody>
          <a:bodyPr wrap="square" rtlCol="0">
            <a:spAutoFit/>
          </a:bodyPr>
          <a:lstStyle/>
          <a:p>
            <a:pPr algn="ctr" defTabSz="914378"/>
            <a:r>
              <a:rPr lang="nl-NL" sz="1100" dirty="0" err="1">
                <a:solidFill>
                  <a:srgbClr val="FFFFFF"/>
                </a:solidFill>
              </a:rPr>
              <a:t>Function</a:t>
            </a:r>
            <a:endParaRPr lang="en-NL" sz="1100" dirty="0">
              <a:solidFill>
                <a:srgbClr val="FFFFFF"/>
              </a:solidFill>
            </a:endParaRPr>
          </a:p>
        </p:txBody>
      </p:sp>
      <p:sp>
        <p:nvSpPr>
          <p:cNvPr id="13" name="Rectangle 12">
            <a:extLst>
              <a:ext uri="{FF2B5EF4-FFF2-40B4-BE49-F238E27FC236}">
                <a16:creationId xmlns:a16="http://schemas.microsoft.com/office/drawing/2014/main" id="{2A79F924-D13A-46B7-8799-2715CECBEE04}"/>
              </a:ext>
            </a:extLst>
          </p:cNvPr>
          <p:cNvSpPr/>
          <p:nvPr/>
        </p:nvSpPr>
        <p:spPr>
          <a:xfrm>
            <a:off x="5405757" y="2785029"/>
            <a:ext cx="359350" cy="2899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4" name="TextBox 13">
            <a:extLst>
              <a:ext uri="{FF2B5EF4-FFF2-40B4-BE49-F238E27FC236}">
                <a16:creationId xmlns:a16="http://schemas.microsoft.com/office/drawing/2014/main" id="{C243D767-DFAE-44EB-AA4F-0398BDD08FF3}"/>
              </a:ext>
            </a:extLst>
          </p:cNvPr>
          <p:cNvSpPr txBox="1"/>
          <p:nvPr/>
        </p:nvSpPr>
        <p:spPr>
          <a:xfrm>
            <a:off x="5216726" y="2810645"/>
            <a:ext cx="737409" cy="230832"/>
          </a:xfrm>
          <a:prstGeom prst="rect">
            <a:avLst/>
          </a:prstGeom>
          <a:noFill/>
        </p:spPr>
        <p:txBody>
          <a:bodyPr wrap="square" rtlCol="0">
            <a:spAutoFit/>
          </a:bodyPr>
          <a:lstStyle/>
          <a:p>
            <a:pPr algn="ctr" defTabSz="914378"/>
            <a:r>
              <a:rPr lang="nl-NL" sz="900" dirty="0">
                <a:solidFill>
                  <a:srgbClr val="FFFFFF"/>
                </a:solidFill>
              </a:rPr>
              <a:t>Stock</a:t>
            </a:r>
            <a:endParaRPr lang="en-NL" sz="900" dirty="0">
              <a:solidFill>
                <a:srgbClr val="FFFFFF"/>
              </a:solidFill>
            </a:endParaRPr>
          </a:p>
        </p:txBody>
      </p:sp>
      <p:cxnSp>
        <p:nvCxnSpPr>
          <p:cNvPr id="15" name="Connector: Elbow 14">
            <a:extLst>
              <a:ext uri="{FF2B5EF4-FFF2-40B4-BE49-F238E27FC236}">
                <a16:creationId xmlns:a16="http://schemas.microsoft.com/office/drawing/2014/main" id="{FC768DD6-9C38-49E9-9D4B-0B3AA096D3FA}"/>
              </a:ext>
            </a:extLst>
          </p:cNvPr>
          <p:cNvCxnSpPr>
            <a:cxnSpLocks/>
          </p:cNvCxnSpPr>
          <p:nvPr/>
        </p:nvCxnSpPr>
        <p:spPr>
          <a:xfrm flipV="1">
            <a:off x="5309459" y="2146990"/>
            <a:ext cx="911430" cy="52176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9513DF-780D-493C-91BD-CF961585A61A}"/>
              </a:ext>
            </a:extLst>
          </p:cNvPr>
          <p:cNvCxnSpPr>
            <a:cxnSpLocks/>
            <a:stCxn id="14" idx="1"/>
          </p:cNvCxnSpPr>
          <p:nvPr/>
        </p:nvCxnSpPr>
        <p:spPr>
          <a:xfrm>
            <a:off x="5216726" y="2926061"/>
            <a:ext cx="189030" cy="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413D365-1A19-48BA-944D-423DD50B013E}"/>
              </a:ext>
            </a:extLst>
          </p:cNvPr>
          <p:cNvCxnSpPr>
            <a:cxnSpLocks/>
          </p:cNvCxnSpPr>
          <p:nvPr/>
        </p:nvCxnSpPr>
        <p:spPr>
          <a:xfrm>
            <a:off x="5309459" y="3125657"/>
            <a:ext cx="2155267" cy="4369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21E62C-848E-451E-8313-FE4CF806A258}"/>
              </a:ext>
            </a:extLst>
          </p:cNvPr>
          <p:cNvSpPr/>
          <p:nvPr/>
        </p:nvSpPr>
        <p:spPr>
          <a:xfrm>
            <a:off x="5793027" y="3710412"/>
            <a:ext cx="855724" cy="77902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9" name="TextBox 18">
            <a:extLst>
              <a:ext uri="{FF2B5EF4-FFF2-40B4-BE49-F238E27FC236}">
                <a16:creationId xmlns:a16="http://schemas.microsoft.com/office/drawing/2014/main" id="{9D1119E5-256F-4F7B-9336-53C4123D79C8}"/>
              </a:ext>
            </a:extLst>
          </p:cNvPr>
          <p:cNvSpPr txBox="1"/>
          <p:nvPr/>
        </p:nvSpPr>
        <p:spPr>
          <a:xfrm>
            <a:off x="5852185" y="3865486"/>
            <a:ext cx="737409" cy="507831"/>
          </a:xfrm>
          <a:prstGeom prst="rect">
            <a:avLst/>
          </a:prstGeom>
          <a:noFill/>
        </p:spPr>
        <p:txBody>
          <a:bodyPr wrap="square" rtlCol="0">
            <a:spAutoFit/>
          </a:bodyPr>
          <a:lstStyle/>
          <a:p>
            <a:pPr algn="ctr" defTabSz="914378"/>
            <a:r>
              <a:rPr lang="nl-NL" sz="900" dirty="0" err="1">
                <a:solidFill>
                  <a:srgbClr val="FFFFFF"/>
                </a:solidFill>
              </a:rPr>
              <a:t>Any</a:t>
            </a:r>
            <a:r>
              <a:rPr lang="nl-NL" sz="900" dirty="0">
                <a:solidFill>
                  <a:srgbClr val="FFFFFF"/>
                </a:solidFill>
              </a:rPr>
              <a:t> HTTP </a:t>
            </a:r>
            <a:r>
              <a:rPr lang="nl-NL" sz="900" dirty="0" err="1">
                <a:solidFill>
                  <a:srgbClr val="FFFFFF"/>
                </a:solidFill>
              </a:rPr>
              <a:t>Endpoint</a:t>
            </a:r>
            <a:r>
              <a:rPr lang="nl-NL" sz="900" dirty="0">
                <a:solidFill>
                  <a:srgbClr val="FFFFFF"/>
                </a:solidFill>
              </a:rPr>
              <a:t> on OCI</a:t>
            </a:r>
            <a:endParaRPr lang="en-NL" sz="900" dirty="0">
              <a:solidFill>
                <a:srgbClr val="FFFFFF"/>
              </a:solidFill>
            </a:endParaRPr>
          </a:p>
        </p:txBody>
      </p:sp>
      <p:cxnSp>
        <p:nvCxnSpPr>
          <p:cNvPr id="20" name="Connector: Elbow 19">
            <a:extLst>
              <a:ext uri="{FF2B5EF4-FFF2-40B4-BE49-F238E27FC236}">
                <a16:creationId xmlns:a16="http://schemas.microsoft.com/office/drawing/2014/main" id="{0D444460-B615-40A0-BD9E-67DB78D63304}"/>
              </a:ext>
            </a:extLst>
          </p:cNvPr>
          <p:cNvCxnSpPr>
            <a:cxnSpLocks/>
            <a:endCxn id="18" idx="1"/>
          </p:cNvCxnSpPr>
          <p:nvPr/>
        </p:nvCxnSpPr>
        <p:spPr>
          <a:xfrm rot="16200000" flipH="1">
            <a:off x="5091346" y="3398244"/>
            <a:ext cx="815997" cy="58736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B72F467-2E5D-46CB-95D2-6B6ACAF13C5B}"/>
              </a:ext>
            </a:extLst>
          </p:cNvPr>
          <p:cNvSpPr/>
          <p:nvPr/>
        </p:nvSpPr>
        <p:spPr>
          <a:xfrm>
            <a:off x="6685491" y="4101302"/>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2" name="TextBox 21">
            <a:extLst>
              <a:ext uri="{FF2B5EF4-FFF2-40B4-BE49-F238E27FC236}">
                <a16:creationId xmlns:a16="http://schemas.microsoft.com/office/drawing/2014/main" id="{6D77797B-C16B-4A98-A6C1-DE9C32B1AF50}"/>
              </a:ext>
            </a:extLst>
          </p:cNvPr>
          <p:cNvSpPr txBox="1"/>
          <p:nvPr/>
        </p:nvSpPr>
        <p:spPr>
          <a:xfrm>
            <a:off x="6661551" y="4098629"/>
            <a:ext cx="359350" cy="200055"/>
          </a:xfrm>
          <a:prstGeom prst="rect">
            <a:avLst/>
          </a:prstGeom>
          <a:noFill/>
        </p:spPr>
        <p:txBody>
          <a:bodyPr wrap="square" rtlCol="0">
            <a:spAutoFit/>
          </a:bodyPr>
          <a:lstStyle/>
          <a:p>
            <a:pPr algn="ctr" defTabSz="914378"/>
            <a:r>
              <a:rPr lang="nl-NL" sz="700" dirty="0">
                <a:solidFill>
                  <a:srgbClr val="FFFFFF"/>
                </a:solidFill>
              </a:rPr>
              <a:t>OIC</a:t>
            </a:r>
            <a:endParaRPr lang="en-NL" sz="700" dirty="0">
              <a:solidFill>
                <a:srgbClr val="FFFFFF"/>
              </a:solidFill>
            </a:endParaRPr>
          </a:p>
        </p:txBody>
      </p:sp>
      <p:sp>
        <p:nvSpPr>
          <p:cNvPr id="23" name="Rectangle 22">
            <a:extLst>
              <a:ext uri="{FF2B5EF4-FFF2-40B4-BE49-F238E27FC236}">
                <a16:creationId xmlns:a16="http://schemas.microsoft.com/office/drawing/2014/main" id="{D49B21D3-D0DB-4E01-80FC-22D9B8290EF6}"/>
              </a:ext>
            </a:extLst>
          </p:cNvPr>
          <p:cNvSpPr/>
          <p:nvPr/>
        </p:nvSpPr>
        <p:spPr>
          <a:xfrm>
            <a:off x="6687213" y="3828143"/>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4" name="TextBox 23">
            <a:extLst>
              <a:ext uri="{FF2B5EF4-FFF2-40B4-BE49-F238E27FC236}">
                <a16:creationId xmlns:a16="http://schemas.microsoft.com/office/drawing/2014/main" id="{FCD357DE-5776-423E-92FB-05CFB25B46FC}"/>
              </a:ext>
            </a:extLst>
          </p:cNvPr>
          <p:cNvSpPr txBox="1"/>
          <p:nvPr/>
        </p:nvSpPr>
        <p:spPr>
          <a:xfrm>
            <a:off x="6663273" y="3839615"/>
            <a:ext cx="381568" cy="200055"/>
          </a:xfrm>
          <a:prstGeom prst="rect">
            <a:avLst/>
          </a:prstGeom>
          <a:noFill/>
        </p:spPr>
        <p:txBody>
          <a:bodyPr wrap="square" rtlCol="0">
            <a:spAutoFit/>
          </a:bodyPr>
          <a:lstStyle/>
          <a:p>
            <a:pPr algn="ctr" defTabSz="914378"/>
            <a:r>
              <a:rPr lang="nl-NL" sz="700" dirty="0">
                <a:solidFill>
                  <a:srgbClr val="FFFFFF"/>
                </a:solidFill>
              </a:rPr>
              <a:t>OKE</a:t>
            </a:r>
            <a:endParaRPr lang="en-NL" sz="700" dirty="0">
              <a:solidFill>
                <a:srgbClr val="FFFFFF"/>
              </a:solidFill>
            </a:endParaRPr>
          </a:p>
        </p:txBody>
      </p:sp>
      <p:sp>
        <p:nvSpPr>
          <p:cNvPr id="25" name="Rectangle 24">
            <a:extLst>
              <a:ext uri="{FF2B5EF4-FFF2-40B4-BE49-F238E27FC236}">
                <a16:creationId xmlns:a16="http://schemas.microsoft.com/office/drawing/2014/main" id="{9185DD03-9A24-45D8-95C5-730213F98CF4}"/>
              </a:ext>
            </a:extLst>
          </p:cNvPr>
          <p:cNvSpPr/>
          <p:nvPr/>
        </p:nvSpPr>
        <p:spPr>
          <a:xfrm>
            <a:off x="6687621" y="3562204"/>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26" name="TextBox 25">
            <a:extLst>
              <a:ext uri="{FF2B5EF4-FFF2-40B4-BE49-F238E27FC236}">
                <a16:creationId xmlns:a16="http://schemas.microsoft.com/office/drawing/2014/main" id="{B87FF654-8DA4-48E3-9604-563AC52308CC}"/>
              </a:ext>
            </a:extLst>
          </p:cNvPr>
          <p:cNvSpPr txBox="1"/>
          <p:nvPr/>
        </p:nvSpPr>
        <p:spPr>
          <a:xfrm>
            <a:off x="6663681" y="3573675"/>
            <a:ext cx="359350" cy="215444"/>
          </a:xfrm>
          <a:prstGeom prst="rect">
            <a:avLst/>
          </a:prstGeom>
          <a:noFill/>
        </p:spPr>
        <p:txBody>
          <a:bodyPr wrap="square" rtlCol="0">
            <a:spAutoFit/>
          </a:bodyPr>
          <a:lstStyle/>
          <a:p>
            <a:pPr algn="ctr" defTabSz="914378"/>
            <a:r>
              <a:rPr lang="nl-NL" sz="800" dirty="0">
                <a:solidFill>
                  <a:srgbClr val="FFFFFF"/>
                </a:solidFill>
              </a:rPr>
              <a:t>VM</a:t>
            </a:r>
            <a:endParaRPr lang="en-NL" sz="800" dirty="0">
              <a:solidFill>
                <a:srgbClr val="FFFFFF"/>
              </a:solidFill>
            </a:endParaRPr>
          </a:p>
        </p:txBody>
      </p:sp>
      <p:sp>
        <p:nvSpPr>
          <p:cNvPr id="27" name="Rectangle 26">
            <a:extLst>
              <a:ext uri="{FF2B5EF4-FFF2-40B4-BE49-F238E27FC236}">
                <a16:creationId xmlns:a16="http://schemas.microsoft.com/office/drawing/2014/main" id="{14024EAB-7AF9-4DA2-B239-775266207C04}"/>
              </a:ext>
            </a:extLst>
          </p:cNvPr>
          <p:cNvSpPr/>
          <p:nvPr/>
        </p:nvSpPr>
        <p:spPr>
          <a:xfrm>
            <a:off x="6688649" y="4336526"/>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8" name="TextBox 27">
            <a:extLst>
              <a:ext uri="{FF2B5EF4-FFF2-40B4-BE49-F238E27FC236}">
                <a16:creationId xmlns:a16="http://schemas.microsoft.com/office/drawing/2014/main" id="{FFBC58AA-2FC7-4939-AB74-64D8C14B087D}"/>
              </a:ext>
            </a:extLst>
          </p:cNvPr>
          <p:cNvSpPr txBox="1"/>
          <p:nvPr/>
        </p:nvSpPr>
        <p:spPr>
          <a:xfrm>
            <a:off x="6664709" y="4333855"/>
            <a:ext cx="359350" cy="200055"/>
          </a:xfrm>
          <a:prstGeom prst="rect">
            <a:avLst/>
          </a:prstGeom>
          <a:noFill/>
        </p:spPr>
        <p:txBody>
          <a:bodyPr wrap="square" rtlCol="0">
            <a:spAutoFit/>
          </a:bodyPr>
          <a:lstStyle/>
          <a:p>
            <a:pPr algn="ctr" defTabSz="914378"/>
            <a:r>
              <a:rPr lang="nl-NL" sz="700" dirty="0">
                <a:solidFill>
                  <a:srgbClr val="FFFFFF"/>
                </a:solidFill>
              </a:rPr>
              <a:t>…</a:t>
            </a:r>
            <a:endParaRPr lang="en-NL" sz="700" dirty="0">
              <a:solidFill>
                <a:srgbClr val="FFFFFF"/>
              </a:solidFill>
            </a:endParaRPr>
          </a:p>
        </p:txBody>
      </p:sp>
      <p:sp>
        <p:nvSpPr>
          <p:cNvPr id="29" name="Rectangle: Rounded Corners 28">
            <a:extLst>
              <a:ext uri="{FF2B5EF4-FFF2-40B4-BE49-F238E27FC236}">
                <a16:creationId xmlns:a16="http://schemas.microsoft.com/office/drawing/2014/main" id="{60C266ED-39C0-4775-A407-F6C440A4BEBF}"/>
              </a:ext>
            </a:extLst>
          </p:cNvPr>
          <p:cNvSpPr/>
          <p:nvPr/>
        </p:nvSpPr>
        <p:spPr>
          <a:xfrm>
            <a:off x="2909576" y="2615281"/>
            <a:ext cx="930012" cy="657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200" dirty="0" err="1">
                <a:solidFill>
                  <a:srgbClr val="FFFFFF"/>
                </a:solidFill>
                <a:latin typeface="Arial" panose="020B0604020202020204"/>
              </a:rPr>
              <a:t>Any</a:t>
            </a:r>
            <a:r>
              <a:rPr lang="nl-NL" sz="1200" dirty="0">
                <a:solidFill>
                  <a:srgbClr val="FFFFFF"/>
                </a:solidFill>
                <a:latin typeface="Arial" panose="020B0604020202020204"/>
              </a:rPr>
              <a:t> Service </a:t>
            </a:r>
            <a:r>
              <a:rPr lang="nl-NL" sz="1200" dirty="0" err="1">
                <a:solidFill>
                  <a:srgbClr val="FFFFFF"/>
                </a:solidFill>
                <a:latin typeface="Arial" panose="020B0604020202020204"/>
              </a:rPr>
              <a:t>Invoker</a:t>
            </a:r>
            <a:endParaRPr lang="en-NL" sz="1200" dirty="0">
              <a:solidFill>
                <a:srgbClr val="FFFFFF"/>
              </a:solidFill>
              <a:latin typeface="Arial" panose="020B0604020202020204"/>
            </a:endParaRPr>
          </a:p>
        </p:txBody>
      </p:sp>
      <p:cxnSp>
        <p:nvCxnSpPr>
          <p:cNvPr id="30" name="Straight Arrow Connector 29">
            <a:extLst>
              <a:ext uri="{FF2B5EF4-FFF2-40B4-BE49-F238E27FC236}">
                <a16:creationId xmlns:a16="http://schemas.microsoft.com/office/drawing/2014/main" id="{37C785FC-6F32-461D-9CB3-67AA6DEF699C}"/>
              </a:ext>
            </a:extLst>
          </p:cNvPr>
          <p:cNvCxnSpPr>
            <a:cxnSpLocks/>
            <a:stCxn id="29" idx="3"/>
            <a:endCxn id="7" idx="1"/>
          </p:cNvCxnSpPr>
          <p:nvPr/>
        </p:nvCxnSpPr>
        <p:spPr>
          <a:xfrm flipV="1">
            <a:off x="3839588" y="2920909"/>
            <a:ext cx="612419" cy="23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90522A8-1E86-4695-9ABC-9BC054F1ED79}"/>
              </a:ext>
            </a:extLst>
          </p:cNvPr>
          <p:cNvSpPr/>
          <p:nvPr/>
        </p:nvSpPr>
        <p:spPr>
          <a:xfrm>
            <a:off x="2644727" y="612060"/>
            <a:ext cx="2019349" cy="1348368"/>
          </a:xfrm>
          <a:prstGeom prst="wedgeRectCallout">
            <a:avLst>
              <a:gd name="adj1" fmla="val 62230"/>
              <a:gd name="adj2" fmla="val 10086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900">
              <a:solidFill>
                <a:srgbClr val="000000"/>
              </a:solidFill>
              <a:latin typeface="Arial" panose="020B0604020202020204"/>
            </a:endParaRPr>
          </a:p>
        </p:txBody>
      </p:sp>
      <p:sp>
        <p:nvSpPr>
          <p:cNvPr id="32" name="TextBox 31">
            <a:extLst>
              <a:ext uri="{FF2B5EF4-FFF2-40B4-BE49-F238E27FC236}">
                <a16:creationId xmlns:a16="http://schemas.microsoft.com/office/drawing/2014/main" id="{57E51119-1236-42F0-A77A-ED404C289B79}"/>
              </a:ext>
            </a:extLst>
          </p:cNvPr>
          <p:cNvSpPr txBox="1"/>
          <p:nvPr/>
        </p:nvSpPr>
        <p:spPr>
          <a:xfrm>
            <a:off x="2644726" y="565561"/>
            <a:ext cx="2012089" cy="1477328"/>
          </a:xfrm>
          <a:prstGeom prst="rect">
            <a:avLst/>
          </a:prstGeom>
          <a:noFill/>
        </p:spPr>
        <p:txBody>
          <a:bodyPr wrap="none" rtlCol="0">
            <a:spAutoFit/>
          </a:bodyPr>
          <a:lstStyle/>
          <a:p>
            <a:pPr defTabSz="914378"/>
            <a:r>
              <a:rPr lang="nl-NL" sz="900" dirty="0" err="1"/>
              <a:t>Expose</a:t>
            </a:r>
            <a:r>
              <a:rPr lang="nl-NL" sz="900" dirty="0"/>
              <a:t> private </a:t>
            </a:r>
            <a:r>
              <a:rPr lang="nl-NL" sz="900" dirty="0" err="1"/>
              <a:t>endpoints</a:t>
            </a:r>
            <a:r>
              <a:rPr lang="nl-NL" sz="900" dirty="0"/>
              <a:t> </a:t>
            </a:r>
            <a:r>
              <a:rPr lang="nl-NL" sz="900" dirty="0" err="1"/>
              <a:t>publicly</a:t>
            </a:r>
            <a:endParaRPr lang="nl-NL" sz="900" dirty="0"/>
          </a:p>
          <a:p>
            <a:pPr defTabSz="914378"/>
            <a:r>
              <a:rPr lang="nl-NL" sz="900" dirty="0" err="1"/>
              <a:t>Stable</a:t>
            </a:r>
            <a:r>
              <a:rPr lang="nl-NL" sz="900" dirty="0"/>
              <a:t> (public) </a:t>
            </a:r>
            <a:r>
              <a:rPr lang="nl-NL" sz="900" dirty="0" err="1"/>
              <a:t>endpoints</a:t>
            </a:r>
            <a:endParaRPr lang="nl-NL" sz="900" dirty="0"/>
          </a:p>
          <a:p>
            <a:pPr defTabSz="914378"/>
            <a:r>
              <a:rPr lang="nl-NL" sz="900" dirty="0"/>
              <a:t>Routing (</a:t>
            </a:r>
            <a:r>
              <a:rPr lang="nl-NL" sz="900" dirty="0" err="1"/>
              <a:t>verb</a:t>
            </a:r>
            <a:r>
              <a:rPr lang="nl-NL" sz="900" dirty="0"/>
              <a:t> &amp; wildcard </a:t>
            </a:r>
            <a:r>
              <a:rPr lang="nl-NL" sz="900" dirty="0" err="1"/>
              <a:t>based</a:t>
            </a:r>
            <a:r>
              <a:rPr lang="nl-NL" sz="900" dirty="0"/>
              <a:t>)</a:t>
            </a:r>
          </a:p>
          <a:p>
            <a:pPr defTabSz="914378"/>
            <a:r>
              <a:rPr lang="nl-NL" sz="900" dirty="0"/>
              <a:t>Parameter </a:t>
            </a:r>
            <a:r>
              <a:rPr lang="nl-NL" sz="900" dirty="0" err="1"/>
              <a:t>and</a:t>
            </a:r>
            <a:r>
              <a:rPr lang="nl-NL" sz="900" dirty="0"/>
              <a:t> Header </a:t>
            </a:r>
            <a:r>
              <a:rPr lang="nl-NL" sz="900" dirty="0" err="1"/>
              <a:t>mapping</a:t>
            </a:r>
            <a:endParaRPr lang="nl-NL" sz="900" dirty="0"/>
          </a:p>
          <a:p>
            <a:pPr defTabSz="914378"/>
            <a:r>
              <a:rPr lang="nl-NL" sz="900" dirty="0"/>
              <a:t>Request </a:t>
            </a:r>
            <a:r>
              <a:rPr lang="nl-NL" sz="900" dirty="0" err="1"/>
              <a:t>Policies</a:t>
            </a:r>
            <a:endParaRPr lang="nl-NL" sz="900" dirty="0"/>
          </a:p>
          <a:p>
            <a:pPr defTabSz="914378"/>
            <a:r>
              <a:rPr lang="nl-NL" sz="900" dirty="0" err="1"/>
              <a:t>Rate</a:t>
            </a:r>
            <a:r>
              <a:rPr lang="nl-NL" sz="900" dirty="0"/>
              <a:t> </a:t>
            </a:r>
            <a:r>
              <a:rPr lang="nl-NL" sz="900" dirty="0" err="1"/>
              <a:t>limiting</a:t>
            </a:r>
            <a:r>
              <a:rPr lang="nl-NL" sz="900" dirty="0"/>
              <a:t> (per client &amp; </a:t>
            </a:r>
            <a:r>
              <a:rPr lang="nl-NL" sz="900" dirty="0" err="1"/>
              <a:t>general</a:t>
            </a:r>
            <a:r>
              <a:rPr lang="nl-NL" sz="900" dirty="0"/>
              <a:t>)</a:t>
            </a:r>
          </a:p>
          <a:p>
            <a:pPr defTabSz="914378"/>
            <a:r>
              <a:rPr lang="nl-NL" sz="900" dirty="0"/>
              <a:t>CORS (for direct web client access)</a:t>
            </a:r>
          </a:p>
          <a:p>
            <a:pPr defTabSz="914378"/>
            <a:r>
              <a:rPr lang="nl-NL" sz="900" dirty="0" err="1"/>
              <a:t>Metrics</a:t>
            </a:r>
            <a:r>
              <a:rPr lang="nl-NL" sz="900" dirty="0"/>
              <a:t> Monitoring &amp; </a:t>
            </a:r>
            <a:r>
              <a:rPr lang="nl-NL" sz="900" dirty="0" err="1"/>
              <a:t>Logging</a:t>
            </a:r>
            <a:endParaRPr lang="nl-NL" sz="900" dirty="0"/>
          </a:p>
          <a:p>
            <a:pPr defTabSz="914378"/>
            <a:r>
              <a:rPr lang="nl-NL" sz="900" dirty="0" err="1"/>
              <a:t>Authentication</a:t>
            </a:r>
            <a:r>
              <a:rPr lang="nl-NL" sz="900" dirty="0"/>
              <a:t> &amp; </a:t>
            </a:r>
            <a:r>
              <a:rPr lang="nl-NL" sz="900" dirty="0" err="1"/>
              <a:t>Validation</a:t>
            </a:r>
            <a:endParaRPr lang="nl-NL" sz="900" dirty="0"/>
          </a:p>
          <a:p>
            <a:pPr defTabSz="914378"/>
            <a:endParaRPr lang="en-NL" sz="900" dirty="0"/>
          </a:p>
        </p:txBody>
      </p:sp>
    </p:spTree>
    <p:extLst>
      <p:ext uri="{BB962C8B-B14F-4D97-AF65-F5344CB8AC3E}">
        <p14:creationId xmlns:p14="http://schemas.microsoft.com/office/powerpoint/2010/main" val="2872025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8" grpId="0" animBg="1"/>
      <p:bldP spid="19" grpId="0"/>
      <p:bldP spid="21" grpId="0" animBg="1"/>
      <p:bldP spid="22" grpId="0"/>
      <p:bldP spid="23" grpId="0" animBg="1"/>
      <p:bldP spid="24" grpId="0"/>
      <p:bldP spid="25" grpId="0" animBg="1"/>
      <p:bldP spid="26" grpId="0"/>
      <p:bldP spid="27" grpId="0" animBg="1"/>
      <p:bldP spid="28" grpId="0"/>
      <p:bldP spid="31" grpId="0" animBg="1"/>
      <p:bldP spid="32"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2A13-5814-449E-9CCE-ED144784BA22}"/>
              </a:ext>
            </a:extLst>
          </p:cNvPr>
          <p:cNvSpPr>
            <a:spLocks noGrp="1"/>
          </p:cNvSpPr>
          <p:nvPr>
            <p:ph type="title"/>
          </p:nvPr>
        </p:nvSpPr>
        <p:spPr/>
        <p:txBody>
          <a:bodyPr/>
          <a:lstStyle/>
          <a:p>
            <a:r>
              <a:rPr lang="nl-NL" dirty="0"/>
              <a:t>API Gateway </a:t>
            </a:r>
            <a:br>
              <a:rPr lang="nl-NL" dirty="0"/>
            </a:br>
            <a:r>
              <a:rPr lang="nl-NL" dirty="0" err="1"/>
              <a:t>Authorizer</a:t>
            </a:r>
            <a:r>
              <a:rPr lang="nl-NL" dirty="0"/>
              <a:t> </a:t>
            </a:r>
            <a:r>
              <a:rPr lang="nl-NL" dirty="0" err="1"/>
              <a:t>Function</a:t>
            </a:r>
            <a:endParaRPr lang="en-NL" dirty="0"/>
          </a:p>
        </p:txBody>
      </p:sp>
      <p:sp>
        <p:nvSpPr>
          <p:cNvPr id="3" name="Content Placeholder 2">
            <a:extLst>
              <a:ext uri="{FF2B5EF4-FFF2-40B4-BE49-F238E27FC236}">
                <a16:creationId xmlns:a16="http://schemas.microsoft.com/office/drawing/2014/main" id="{1810210F-1A8C-4654-A128-E4F1BD78BF8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1FCCA8A-039E-456B-BE19-9A5A0F1C32F3}"/>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DEF8CEBF-8CD1-41F6-A7F7-831ADC271EAF}"/>
              </a:ext>
            </a:extLst>
          </p:cNvPr>
          <p:cNvSpPr/>
          <p:nvPr/>
        </p:nvSpPr>
        <p:spPr>
          <a:xfrm>
            <a:off x="4320654" y="1860218"/>
            <a:ext cx="3256013" cy="2124869"/>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6" name="Rectangle 5">
            <a:extLst>
              <a:ext uri="{FF2B5EF4-FFF2-40B4-BE49-F238E27FC236}">
                <a16:creationId xmlns:a16="http://schemas.microsoft.com/office/drawing/2014/main" id="{8CF16BC6-8C83-485A-85BC-A839E79178B2}"/>
              </a:ext>
            </a:extLst>
          </p:cNvPr>
          <p:cNvSpPr/>
          <p:nvPr/>
        </p:nvSpPr>
        <p:spPr>
          <a:xfrm>
            <a:off x="3841514" y="2287867"/>
            <a:ext cx="958282" cy="93463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7" name="TextBox 6">
            <a:extLst>
              <a:ext uri="{FF2B5EF4-FFF2-40B4-BE49-F238E27FC236}">
                <a16:creationId xmlns:a16="http://schemas.microsoft.com/office/drawing/2014/main" id="{33EC1B72-F82B-41D3-99D5-B360F0852BF7}"/>
              </a:ext>
            </a:extLst>
          </p:cNvPr>
          <p:cNvSpPr txBox="1"/>
          <p:nvPr/>
        </p:nvSpPr>
        <p:spPr>
          <a:xfrm>
            <a:off x="3895864" y="2471608"/>
            <a:ext cx="849581" cy="430887"/>
          </a:xfrm>
          <a:prstGeom prst="rect">
            <a:avLst/>
          </a:prstGeom>
          <a:noFill/>
        </p:spPr>
        <p:txBody>
          <a:bodyPr wrap="square" rtlCol="0">
            <a:spAutoFit/>
          </a:bodyPr>
          <a:lstStyle/>
          <a:p>
            <a:pPr algn="ctr" defTabSz="914378"/>
            <a:r>
              <a:rPr lang="nl-NL" sz="1100" dirty="0">
                <a:solidFill>
                  <a:srgbClr val="FFFFFF"/>
                </a:solidFill>
              </a:rPr>
              <a:t>API Gateway</a:t>
            </a:r>
            <a:endParaRPr lang="en-NL" sz="1100" dirty="0">
              <a:solidFill>
                <a:srgbClr val="FFFFFF"/>
              </a:solidFill>
            </a:endParaRPr>
          </a:p>
        </p:txBody>
      </p:sp>
      <p:sp>
        <p:nvSpPr>
          <p:cNvPr id="8" name="TextBox 7">
            <a:extLst>
              <a:ext uri="{FF2B5EF4-FFF2-40B4-BE49-F238E27FC236}">
                <a16:creationId xmlns:a16="http://schemas.microsoft.com/office/drawing/2014/main" id="{DC08E4B4-AFE3-493D-A7A2-2346D80206DA}"/>
              </a:ext>
            </a:extLst>
          </p:cNvPr>
          <p:cNvSpPr txBox="1"/>
          <p:nvPr/>
        </p:nvSpPr>
        <p:spPr>
          <a:xfrm>
            <a:off x="5550591" y="4024989"/>
            <a:ext cx="1874231" cy="261610"/>
          </a:xfrm>
          <a:prstGeom prst="rect">
            <a:avLst/>
          </a:prstGeom>
          <a:noFill/>
        </p:spPr>
        <p:txBody>
          <a:bodyPr wrap="none" rtlCol="0">
            <a:spAutoFit/>
          </a:bodyPr>
          <a:lstStyle/>
          <a:p>
            <a:pPr defTabSz="914378"/>
            <a:r>
              <a:rPr lang="nl-NL" sz="1100" dirty="0"/>
              <a:t>Oracle Cloud </a:t>
            </a:r>
            <a:r>
              <a:rPr lang="nl-NL" sz="1100" dirty="0" err="1"/>
              <a:t>Infrastructure</a:t>
            </a:r>
            <a:endParaRPr lang="en-NL" sz="1100" dirty="0"/>
          </a:p>
        </p:txBody>
      </p:sp>
      <p:sp>
        <p:nvSpPr>
          <p:cNvPr id="9" name="Rectangle 8">
            <a:extLst>
              <a:ext uri="{FF2B5EF4-FFF2-40B4-BE49-F238E27FC236}">
                <a16:creationId xmlns:a16="http://schemas.microsoft.com/office/drawing/2014/main" id="{1E964101-6241-402F-8A4B-948609110E8A}"/>
              </a:ext>
            </a:extLst>
          </p:cNvPr>
          <p:cNvSpPr/>
          <p:nvPr/>
        </p:nvSpPr>
        <p:spPr>
          <a:xfrm>
            <a:off x="6305342" y="2055920"/>
            <a:ext cx="1051243" cy="5466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46EA9096-BBF8-4BE9-BE32-A33F8D72DA2C}"/>
              </a:ext>
            </a:extLst>
          </p:cNvPr>
          <p:cNvSpPr txBox="1"/>
          <p:nvPr/>
        </p:nvSpPr>
        <p:spPr>
          <a:xfrm>
            <a:off x="6351822" y="2045681"/>
            <a:ext cx="958282"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backend</a:t>
            </a:r>
            <a:endParaRPr lang="en-NL" sz="1100" dirty="0">
              <a:solidFill>
                <a:srgbClr val="FFFFFF"/>
              </a:solidFill>
            </a:endParaRPr>
          </a:p>
        </p:txBody>
      </p:sp>
      <p:sp>
        <p:nvSpPr>
          <p:cNvPr id="11" name="Rectangle: Rounded Corners 10">
            <a:extLst>
              <a:ext uri="{FF2B5EF4-FFF2-40B4-BE49-F238E27FC236}">
                <a16:creationId xmlns:a16="http://schemas.microsoft.com/office/drawing/2014/main" id="{BE803447-8F13-45FA-A952-336D9CCE2201}"/>
              </a:ext>
            </a:extLst>
          </p:cNvPr>
          <p:cNvSpPr/>
          <p:nvPr/>
        </p:nvSpPr>
        <p:spPr>
          <a:xfrm>
            <a:off x="1681088" y="2067434"/>
            <a:ext cx="1208574" cy="82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100" dirty="0" err="1">
                <a:solidFill>
                  <a:srgbClr val="FFFFFF"/>
                </a:solidFill>
                <a:latin typeface="Arial" panose="020B0604020202020204"/>
              </a:rPr>
              <a:t>Any</a:t>
            </a:r>
            <a:r>
              <a:rPr lang="nl-NL" sz="1100" dirty="0">
                <a:solidFill>
                  <a:srgbClr val="FFFFFF"/>
                </a:solidFill>
                <a:latin typeface="Arial" panose="020B0604020202020204"/>
              </a:rPr>
              <a:t> Service </a:t>
            </a:r>
            <a:r>
              <a:rPr lang="nl-NL" sz="1100" dirty="0" err="1">
                <a:solidFill>
                  <a:srgbClr val="FFFFFF"/>
                </a:solidFill>
                <a:latin typeface="Arial" panose="020B0604020202020204"/>
              </a:rPr>
              <a:t>Invoker</a:t>
            </a:r>
            <a:endParaRPr lang="en-NL" sz="1100" dirty="0">
              <a:solidFill>
                <a:srgbClr val="FFFFFF"/>
              </a:solidFill>
              <a:latin typeface="Arial" panose="020B0604020202020204"/>
            </a:endParaRPr>
          </a:p>
        </p:txBody>
      </p:sp>
      <p:cxnSp>
        <p:nvCxnSpPr>
          <p:cNvPr id="12" name="Straight Arrow Connector 11">
            <a:extLst>
              <a:ext uri="{FF2B5EF4-FFF2-40B4-BE49-F238E27FC236}">
                <a16:creationId xmlns:a16="http://schemas.microsoft.com/office/drawing/2014/main" id="{F372523E-4D76-4313-A88A-314ABD1272F9}"/>
              </a:ext>
            </a:extLst>
          </p:cNvPr>
          <p:cNvCxnSpPr>
            <a:cxnSpLocks/>
            <a:stCxn id="11" idx="3"/>
          </p:cNvCxnSpPr>
          <p:nvPr/>
        </p:nvCxnSpPr>
        <p:spPr>
          <a:xfrm flipV="1">
            <a:off x="2889663" y="2473031"/>
            <a:ext cx="1006201" cy="4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1E570EBD-D438-4BEA-B5F7-488076C18A6C}"/>
              </a:ext>
            </a:extLst>
          </p:cNvPr>
          <p:cNvSpPr/>
          <p:nvPr/>
        </p:nvSpPr>
        <p:spPr>
          <a:xfrm>
            <a:off x="7210410" y="833954"/>
            <a:ext cx="1797247" cy="1026263"/>
          </a:xfrm>
          <a:prstGeom prst="wedgeRectCallout">
            <a:avLst>
              <a:gd name="adj1" fmla="val -56836"/>
              <a:gd name="adj2" fmla="val 9145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4" name="TextBox 13">
            <a:extLst>
              <a:ext uri="{FF2B5EF4-FFF2-40B4-BE49-F238E27FC236}">
                <a16:creationId xmlns:a16="http://schemas.microsoft.com/office/drawing/2014/main" id="{2ACCEC2E-BC43-4A18-8A73-845DA681E4E3}"/>
              </a:ext>
            </a:extLst>
          </p:cNvPr>
          <p:cNvSpPr txBox="1"/>
          <p:nvPr/>
        </p:nvSpPr>
        <p:spPr>
          <a:xfrm>
            <a:off x="7210411" y="820749"/>
            <a:ext cx="1813765" cy="938719"/>
          </a:xfrm>
          <a:prstGeom prst="rect">
            <a:avLst/>
          </a:prstGeom>
          <a:noFill/>
        </p:spPr>
        <p:txBody>
          <a:bodyPr wrap="square" rtlCol="0">
            <a:spAutoFit/>
          </a:bodyPr>
          <a:lstStyle/>
          <a:p>
            <a:pPr defTabSz="914378"/>
            <a:r>
              <a:rPr lang="nl-NL" sz="1100" dirty="0" err="1"/>
              <a:t>Any</a:t>
            </a:r>
            <a:r>
              <a:rPr lang="nl-NL" sz="1100" dirty="0"/>
              <a:t> backend – HTTP </a:t>
            </a:r>
            <a:r>
              <a:rPr lang="nl-NL" sz="1100" dirty="0" err="1"/>
              <a:t>destination</a:t>
            </a:r>
            <a:r>
              <a:rPr lang="nl-NL" sz="1100" dirty="0"/>
              <a:t>, Oracle </a:t>
            </a:r>
            <a:r>
              <a:rPr lang="nl-NL" sz="1100" dirty="0" err="1"/>
              <a:t>Function</a:t>
            </a:r>
            <a:r>
              <a:rPr lang="nl-NL" sz="1100" dirty="0"/>
              <a:t>, Stock Response – </a:t>
            </a:r>
            <a:r>
              <a:rPr lang="nl-NL" sz="1100" dirty="0" err="1"/>
              <a:t>can</a:t>
            </a:r>
            <a:r>
              <a:rPr lang="nl-NL" sz="1100" dirty="0"/>
              <a:t> </a:t>
            </a:r>
            <a:r>
              <a:rPr lang="nl-NL" sz="1100" dirty="0" err="1"/>
              <a:t>be</a:t>
            </a:r>
            <a:r>
              <a:rPr lang="nl-NL" sz="1100" dirty="0"/>
              <a:t> subject </a:t>
            </a:r>
            <a:r>
              <a:rPr lang="nl-NL" sz="1100" dirty="0" err="1"/>
              <a:t>to</a:t>
            </a:r>
            <a:r>
              <a:rPr lang="nl-NL" sz="1100" dirty="0"/>
              <a:t> </a:t>
            </a:r>
            <a:r>
              <a:rPr lang="nl-NL" sz="1100" dirty="0" err="1"/>
              <a:t>an</a:t>
            </a:r>
            <a:r>
              <a:rPr lang="nl-NL" sz="1100" dirty="0"/>
              <a:t> </a:t>
            </a:r>
            <a:r>
              <a:rPr lang="nl-NL" sz="1100" dirty="0" err="1"/>
              <a:t>authorizer</a:t>
            </a:r>
            <a:r>
              <a:rPr lang="nl-NL" sz="1100" dirty="0"/>
              <a:t> </a:t>
            </a:r>
            <a:r>
              <a:rPr lang="nl-NL" sz="1100" dirty="0" err="1"/>
              <a:t>function</a:t>
            </a:r>
            <a:endParaRPr lang="nl-NL" sz="1100" dirty="0"/>
          </a:p>
        </p:txBody>
      </p:sp>
      <p:cxnSp>
        <p:nvCxnSpPr>
          <p:cNvPr id="15" name="Connector: Elbow 14">
            <a:extLst>
              <a:ext uri="{FF2B5EF4-FFF2-40B4-BE49-F238E27FC236}">
                <a16:creationId xmlns:a16="http://schemas.microsoft.com/office/drawing/2014/main" id="{577A56EE-67AA-42A9-A7CC-4EA0F452A540}"/>
              </a:ext>
            </a:extLst>
          </p:cNvPr>
          <p:cNvCxnSpPr>
            <a:cxnSpLocks/>
          </p:cNvCxnSpPr>
          <p:nvPr/>
        </p:nvCxnSpPr>
        <p:spPr>
          <a:xfrm flipV="1">
            <a:off x="4799796" y="2451722"/>
            <a:ext cx="909656" cy="127117"/>
          </a:xfrm>
          <a:prstGeom prst="bentConnector3">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645A26-F119-4D62-A957-8064FC9282A9}"/>
              </a:ext>
            </a:extLst>
          </p:cNvPr>
          <p:cNvSpPr/>
          <p:nvPr/>
        </p:nvSpPr>
        <p:spPr>
          <a:xfrm>
            <a:off x="5550591" y="3269132"/>
            <a:ext cx="958282" cy="6069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7" name="TextBox 16">
            <a:extLst>
              <a:ext uri="{FF2B5EF4-FFF2-40B4-BE49-F238E27FC236}">
                <a16:creationId xmlns:a16="http://schemas.microsoft.com/office/drawing/2014/main" id="{2A2CACB7-15AE-4359-A5C0-BF921FBF570E}"/>
              </a:ext>
            </a:extLst>
          </p:cNvPr>
          <p:cNvSpPr txBox="1"/>
          <p:nvPr/>
        </p:nvSpPr>
        <p:spPr>
          <a:xfrm>
            <a:off x="5501352" y="3324628"/>
            <a:ext cx="1051243" cy="523220"/>
          </a:xfrm>
          <a:prstGeom prst="rect">
            <a:avLst/>
          </a:prstGeom>
          <a:noFill/>
        </p:spPr>
        <p:txBody>
          <a:bodyPr wrap="square" rtlCol="0">
            <a:spAutoFit/>
          </a:bodyPr>
          <a:lstStyle/>
          <a:p>
            <a:pPr algn="ctr" defTabSz="914378"/>
            <a:r>
              <a:rPr lang="nl-NL" dirty="0" err="1">
                <a:solidFill>
                  <a:srgbClr val="FFFFFF"/>
                </a:solidFill>
              </a:rPr>
              <a:t>Authorizer</a:t>
            </a:r>
            <a:r>
              <a:rPr lang="nl-NL" dirty="0">
                <a:solidFill>
                  <a:srgbClr val="FFFFFF"/>
                </a:solidFill>
              </a:rPr>
              <a:t> </a:t>
            </a:r>
            <a:r>
              <a:rPr lang="nl-NL" dirty="0" err="1">
                <a:solidFill>
                  <a:srgbClr val="FFFFFF"/>
                </a:solidFill>
              </a:rPr>
              <a:t>Function</a:t>
            </a:r>
            <a:endParaRPr lang="nl-NL" dirty="0">
              <a:solidFill>
                <a:srgbClr val="FFFFFF"/>
              </a:solidFill>
            </a:endParaRPr>
          </a:p>
        </p:txBody>
      </p:sp>
      <p:sp>
        <p:nvSpPr>
          <p:cNvPr id="18" name="Speech Bubble: Rectangle 17">
            <a:extLst>
              <a:ext uri="{FF2B5EF4-FFF2-40B4-BE49-F238E27FC236}">
                <a16:creationId xmlns:a16="http://schemas.microsoft.com/office/drawing/2014/main" id="{ED1DD3AE-2811-48A9-A27C-8A9C07D0D6F4}"/>
              </a:ext>
            </a:extLst>
          </p:cNvPr>
          <p:cNvSpPr/>
          <p:nvPr/>
        </p:nvSpPr>
        <p:spPr>
          <a:xfrm>
            <a:off x="3020002" y="3701115"/>
            <a:ext cx="1511804" cy="792391"/>
          </a:xfrm>
          <a:prstGeom prst="wedgeRectCallout">
            <a:avLst>
              <a:gd name="adj1" fmla="val 121595"/>
              <a:gd name="adj2" fmla="val -395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9" name="TextBox 18">
            <a:extLst>
              <a:ext uri="{FF2B5EF4-FFF2-40B4-BE49-F238E27FC236}">
                <a16:creationId xmlns:a16="http://schemas.microsoft.com/office/drawing/2014/main" id="{3CFFE613-00A0-4E44-B8F4-F8C1F0B36E70}"/>
              </a:ext>
            </a:extLst>
          </p:cNvPr>
          <p:cNvSpPr txBox="1"/>
          <p:nvPr/>
        </p:nvSpPr>
        <p:spPr>
          <a:xfrm>
            <a:off x="3020002" y="3756551"/>
            <a:ext cx="1511804" cy="769441"/>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that</a:t>
            </a:r>
            <a:r>
              <a:rPr lang="nl-NL" sz="1100" dirty="0"/>
              <a:t> </a:t>
            </a:r>
            <a:r>
              <a:rPr lang="nl-NL" sz="1100" dirty="0" err="1"/>
              <a:t>allows</a:t>
            </a:r>
            <a:r>
              <a:rPr lang="nl-NL" sz="1100" dirty="0"/>
              <a:t> or </a:t>
            </a:r>
            <a:r>
              <a:rPr lang="nl-NL" sz="1100" dirty="0" err="1"/>
              <a:t>denies</a:t>
            </a:r>
            <a:r>
              <a:rPr lang="nl-NL" sz="1100" dirty="0"/>
              <a:t> access </a:t>
            </a:r>
            <a:r>
              <a:rPr lang="nl-NL" sz="1100" dirty="0" err="1"/>
              <a:t>based</a:t>
            </a:r>
            <a:r>
              <a:rPr lang="nl-NL" sz="1100" dirty="0"/>
              <a:t> on Header [Token]</a:t>
            </a:r>
          </a:p>
        </p:txBody>
      </p:sp>
      <p:cxnSp>
        <p:nvCxnSpPr>
          <p:cNvPr id="20" name="Connector: Elbow 19">
            <a:extLst>
              <a:ext uri="{FF2B5EF4-FFF2-40B4-BE49-F238E27FC236}">
                <a16:creationId xmlns:a16="http://schemas.microsoft.com/office/drawing/2014/main" id="{506ADE77-904F-443A-AB1B-3F43F3215EC9}"/>
              </a:ext>
            </a:extLst>
          </p:cNvPr>
          <p:cNvCxnSpPr>
            <a:cxnSpLocks/>
            <a:stCxn id="27" idx="2"/>
            <a:endCxn id="17" idx="1"/>
          </p:cNvCxnSpPr>
          <p:nvPr/>
        </p:nvCxnSpPr>
        <p:spPr>
          <a:xfrm rot="16200000" flipH="1">
            <a:off x="4844469" y="2929355"/>
            <a:ext cx="1012372" cy="301394"/>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id="{2F2E4E42-6E32-4850-9AE0-75167A5FD49E}"/>
              </a:ext>
            </a:extLst>
          </p:cNvPr>
          <p:cNvSpPr/>
          <p:nvPr/>
        </p:nvSpPr>
        <p:spPr>
          <a:xfrm>
            <a:off x="2497240" y="1211995"/>
            <a:ext cx="1648766" cy="510149"/>
          </a:xfrm>
          <a:prstGeom prst="wedgeRectCallout">
            <a:avLst>
              <a:gd name="adj1" fmla="val 4394"/>
              <a:gd name="adj2" fmla="val 201628"/>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2" name="TextBox 21">
            <a:extLst>
              <a:ext uri="{FF2B5EF4-FFF2-40B4-BE49-F238E27FC236}">
                <a16:creationId xmlns:a16="http://schemas.microsoft.com/office/drawing/2014/main" id="{FD4CF59C-D2E3-4387-BEE9-0DFF5CF5D746}"/>
              </a:ext>
            </a:extLst>
          </p:cNvPr>
          <p:cNvSpPr txBox="1"/>
          <p:nvPr/>
        </p:nvSpPr>
        <p:spPr>
          <a:xfrm>
            <a:off x="2470404" y="1251220"/>
            <a:ext cx="1813765" cy="430887"/>
          </a:xfrm>
          <a:prstGeom prst="rect">
            <a:avLst/>
          </a:prstGeom>
          <a:noFill/>
        </p:spPr>
        <p:txBody>
          <a:bodyPr wrap="square" rtlCol="0">
            <a:spAutoFit/>
          </a:bodyPr>
          <a:lstStyle/>
          <a:p>
            <a:pPr defTabSz="914378"/>
            <a:r>
              <a:rPr lang="nl-NL" sz="1100" dirty="0" err="1"/>
              <a:t>Invoke</a:t>
            </a:r>
            <a:r>
              <a:rPr lang="nl-NL" sz="1100" dirty="0"/>
              <a:t> API, </a:t>
            </a:r>
            <a:r>
              <a:rPr lang="nl-NL" sz="1100" dirty="0" err="1"/>
              <a:t>provide</a:t>
            </a:r>
            <a:r>
              <a:rPr lang="nl-NL" sz="1100" dirty="0"/>
              <a:t> token in header</a:t>
            </a:r>
          </a:p>
        </p:txBody>
      </p:sp>
      <p:sp>
        <p:nvSpPr>
          <p:cNvPr id="23" name="Speech Bubble: Rectangle 22">
            <a:extLst>
              <a:ext uri="{FF2B5EF4-FFF2-40B4-BE49-F238E27FC236}">
                <a16:creationId xmlns:a16="http://schemas.microsoft.com/office/drawing/2014/main" id="{F2D82E5D-D061-4BD4-94EF-8F7E19DFD188}"/>
              </a:ext>
            </a:extLst>
          </p:cNvPr>
          <p:cNvSpPr/>
          <p:nvPr/>
        </p:nvSpPr>
        <p:spPr>
          <a:xfrm>
            <a:off x="3544915" y="366804"/>
            <a:ext cx="1948944" cy="703603"/>
          </a:xfrm>
          <a:prstGeom prst="wedgeRectCallout">
            <a:avLst>
              <a:gd name="adj1" fmla="val 6570"/>
              <a:gd name="adj2" fmla="val 1967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4" name="TextBox 23">
            <a:extLst>
              <a:ext uri="{FF2B5EF4-FFF2-40B4-BE49-F238E27FC236}">
                <a16:creationId xmlns:a16="http://schemas.microsoft.com/office/drawing/2014/main" id="{6A55E94E-8F5D-46C2-833F-C0E646733E5E}"/>
              </a:ext>
            </a:extLst>
          </p:cNvPr>
          <p:cNvSpPr txBox="1"/>
          <p:nvPr/>
        </p:nvSpPr>
        <p:spPr>
          <a:xfrm>
            <a:off x="3544916" y="394295"/>
            <a:ext cx="1948944" cy="600164"/>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can</a:t>
            </a:r>
            <a:r>
              <a:rPr lang="nl-NL" sz="1100" dirty="0"/>
              <a:t> </a:t>
            </a:r>
            <a:r>
              <a:rPr lang="nl-NL" sz="1100" dirty="0" err="1"/>
              <a:t>be</a:t>
            </a:r>
            <a:r>
              <a:rPr lang="nl-NL" sz="1100" dirty="0"/>
              <a:t> </a:t>
            </a:r>
            <a:r>
              <a:rPr lang="nl-NL" sz="1100" dirty="0" err="1"/>
              <a:t>configured</a:t>
            </a:r>
            <a:r>
              <a:rPr lang="nl-NL" sz="1100" dirty="0"/>
              <a:t> on Route or on API Deployment</a:t>
            </a:r>
          </a:p>
        </p:txBody>
      </p:sp>
      <p:cxnSp>
        <p:nvCxnSpPr>
          <p:cNvPr id="25" name="Connector: Elbow 24">
            <a:extLst>
              <a:ext uri="{FF2B5EF4-FFF2-40B4-BE49-F238E27FC236}">
                <a16:creationId xmlns:a16="http://schemas.microsoft.com/office/drawing/2014/main" id="{2BD9A424-608D-43C4-B431-59C7663064EE}"/>
              </a:ext>
            </a:extLst>
          </p:cNvPr>
          <p:cNvCxnSpPr>
            <a:cxnSpLocks/>
            <a:stCxn id="26" idx="3"/>
          </p:cNvCxnSpPr>
          <p:nvPr/>
        </p:nvCxnSpPr>
        <p:spPr>
          <a:xfrm>
            <a:off x="5868111" y="2340713"/>
            <a:ext cx="479140" cy="792"/>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8DB11F-8641-4AB3-9C24-39125C09DD14}"/>
              </a:ext>
            </a:extLst>
          </p:cNvPr>
          <p:cNvSpPr/>
          <p:nvPr/>
        </p:nvSpPr>
        <p:spPr>
          <a:xfrm>
            <a:off x="4531806" y="2034047"/>
            <a:ext cx="1336304" cy="61333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dirty="0">
              <a:solidFill>
                <a:srgbClr val="FFFFFF"/>
              </a:solidFill>
              <a:latin typeface="Arial" panose="020B0604020202020204"/>
            </a:endParaRPr>
          </a:p>
        </p:txBody>
      </p:sp>
      <p:sp>
        <p:nvSpPr>
          <p:cNvPr id="27" name="TextBox 26">
            <a:extLst>
              <a:ext uri="{FF2B5EF4-FFF2-40B4-BE49-F238E27FC236}">
                <a16:creationId xmlns:a16="http://schemas.microsoft.com/office/drawing/2014/main" id="{25B4F564-4C4E-449B-B6BF-19137243F661}"/>
              </a:ext>
            </a:extLst>
          </p:cNvPr>
          <p:cNvSpPr txBox="1"/>
          <p:nvPr/>
        </p:nvSpPr>
        <p:spPr>
          <a:xfrm>
            <a:off x="4531806" y="2112201"/>
            <a:ext cx="1336304" cy="461665"/>
          </a:xfrm>
          <a:prstGeom prst="rect">
            <a:avLst/>
          </a:prstGeom>
          <a:noFill/>
        </p:spPr>
        <p:txBody>
          <a:bodyPr wrap="square" rtlCol="0">
            <a:spAutoFit/>
          </a:bodyPr>
          <a:lstStyle/>
          <a:p>
            <a:pPr algn="ctr" defTabSz="914378"/>
            <a:r>
              <a:rPr lang="nl-NL" sz="1200" dirty="0">
                <a:solidFill>
                  <a:srgbClr val="FFFFFF"/>
                </a:solidFill>
              </a:rPr>
              <a:t>API </a:t>
            </a:r>
            <a:r>
              <a:rPr lang="nl-NL" sz="1200" dirty="0" err="1">
                <a:solidFill>
                  <a:srgbClr val="FFFFFF"/>
                </a:solidFill>
              </a:rPr>
              <a:t>deployment</a:t>
            </a:r>
            <a:endParaRPr lang="nl-NL" sz="1200" dirty="0">
              <a:solidFill>
                <a:srgbClr val="FFFFFF"/>
              </a:solidFill>
            </a:endParaRPr>
          </a:p>
          <a:p>
            <a:pPr algn="ctr" defTabSz="914378"/>
            <a:r>
              <a:rPr lang="nl-NL" sz="1200" b="1" dirty="0">
                <a:solidFill>
                  <a:srgbClr val="FFFFFF"/>
                </a:solidFill>
              </a:rPr>
              <a:t>/</a:t>
            </a:r>
            <a:r>
              <a:rPr lang="nl-NL" sz="1200" b="1" dirty="0" err="1">
                <a:solidFill>
                  <a:srgbClr val="FFFFFF"/>
                </a:solidFill>
              </a:rPr>
              <a:t>path</a:t>
            </a:r>
            <a:endParaRPr lang="en-NL" sz="1200" b="1" dirty="0">
              <a:solidFill>
                <a:srgbClr val="FFFFFF"/>
              </a:solidFill>
            </a:endParaRPr>
          </a:p>
        </p:txBody>
      </p:sp>
      <p:sp>
        <p:nvSpPr>
          <p:cNvPr id="28" name="Speech Bubble: Rectangle 27">
            <a:extLst>
              <a:ext uri="{FF2B5EF4-FFF2-40B4-BE49-F238E27FC236}">
                <a16:creationId xmlns:a16="http://schemas.microsoft.com/office/drawing/2014/main" id="{AABE0241-EA58-4B0C-BB5C-704A7FFA1BCF}"/>
              </a:ext>
            </a:extLst>
          </p:cNvPr>
          <p:cNvSpPr/>
          <p:nvPr/>
        </p:nvSpPr>
        <p:spPr>
          <a:xfrm>
            <a:off x="5199958" y="1171052"/>
            <a:ext cx="1948944" cy="703603"/>
          </a:xfrm>
          <a:prstGeom prst="wedgeRectCallout">
            <a:avLst>
              <a:gd name="adj1" fmla="val -4438"/>
              <a:gd name="adj2" fmla="val 109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9" name="TextBox 28">
            <a:extLst>
              <a:ext uri="{FF2B5EF4-FFF2-40B4-BE49-F238E27FC236}">
                <a16:creationId xmlns:a16="http://schemas.microsoft.com/office/drawing/2014/main" id="{6DC69931-946C-4E0E-BA1D-1897A4178F05}"/>
              </a:ext>
            </a:extLst>
          </p:cNvPr>
          <p:cNvSpPr txBox="1"/>
          <p:nvPr/>
        </p:nvSpPr>
        <p:spPr>
          <a:xfrm>
            <a:off x="5199959" y="1198543"/>
            <a:ext cx="1948944" cy="769441"/>
          </a:xfrm>
          <a:prstGeom prst="rect">
            <a:avLst/>
          </a:prstGeom>
          <a:noFill/>
        </p:spPr>
        <p:txBody>
          <a:bodyPr wrap="square" rtlCol="0">
            <a:spAutoFit/>
          </a:bodyPr>
          <a:lstStyle/>
          <a:p>
            <a:pPr defTabSz="914378"/>
            <a:r>
              <a:rPr lang="nl-NL" sz="1100" dirty="0"/>
              <a:t>JSON </a:t>
            </a:r>
            <a:r>
              <a:rPr lang="nl-NL" sz="1100" dirty="0" err="1"/>
              <a:t>returned</a:t>
            </a:r>
            <a:r>
              <a:rPr lang="nl-NL" sz="1100" dirty="0"/>
              <a:t> </a:t>
            </a:r>
            <a:r>
              <a:rPr lang="nl-NL" sz="1100" dirty="0" err="1"/>
              <a:t>by</a:t>
            </a:r>
            <a:r>
              <a:rPr lang="nl-NL" sz="1100" dirty="0"/>
              <a:t> </a:t>
            </a:r>
            <a:r>
              <a:rPr lang="nl-NL" sz="1100" dirty="0" err="1"/>
              <a:t>Authorizer</a:t>
            </a:r>
            <a:r>
              <a:rPr lang="nl-NL" sz="1100" dirty="0"/>
              <a:t> </a:t>
            </a:r>
            <a:r>
              <a:rPr lang="nl-NL" sz="1100" dirty="0" err="1"/>
              <a:t>Function</a:t>
            </a:r>
            <a:r>
              <a:rPr lang="nl-NL" sz="1100" dirty="0"/>
              <a:t> is </a:t>
            </a:r>
            <a:r>
              <a:rPr lang="nl-NL" sz="1100" dirty="0" err="1"/>
              <a:t>embedded</a:t>
            </a:r>
            <a:r>
              <a:rPr lang="nl-NL" sz="1100" dirty="0"/>
              <a:t> in </a:t>
            </a:r>
            <a:r>
              <a:rPr lang="nl-NL" sz="1100" dirty="0" err="1"/>
              <a:t>request</a:t>
            </a:r>
            <a:r>
              <a:rPr lang="nl-NL" sz="1100" dirty="0"/>
              <a:t> </a:t>
            </a:r>
            <a:r>
              <a:rPr lang="nl-NL" sz="1100" dirty="0" err="1"/>
              <a:t>to</a:t>
            </a:r>
            <a:r>
              <a:rPr lang="nl-NL" sz="1100" dirty="0"/>
              <a:t> backend</a:t>
            </a:r>
          </a:p>
        </p:txBody>
      </p:sp>
    </p:spTree>
    <p:extLst>
      <p:ext uri="{BB962C8B-B14F-4D97-AF65-F5344CB8AC3E}">
        <p14:creationId xmlns:p14="http://schemas.microsoft.com/office/powerpoint/2010/main" val="343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8" grpId="0" animBg="1"/>
      <p:bldP spid="19" grpId="0"/>
      <p:bldP spid="21" grpId="0" animBg="1"/>
      <p:bldP spid="22" grpId="0"/>
      <p:bldP spid="23" grpId="0" animBg="1"/>
      <p:bldP spid="24" grpId="0"/>
      <p:bldP spid="28" grpId="0" animBg="1"/>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E35-4472-4DCF-BDD4-BBB8E2F26FA4}"/>
              </a:ext>
            </a:extLst>
          </p:cNvPr>
          <p:cNvSpPr>
            <a:spLocks noGrp="1"/>
          </p:cNvSpPr>
          <p:nvPr>
            <p:ph type="title"/>
          </p:nvPr>
        </p:nvSpPr>
        <p:spPr/>
        <p:txBody>
          <a:bodyPr/>
          <a:lstStyle/>
          <a:p>
            <a:r>
              <a:rPr lang="en-US" dirty="0"/>
              <a:t>What are Functions?</a:t>
            </a:r>
          </a:p>
        </p:txBody>
      </p:sp>
      <p:sp>
        <p:nvSpPr>
          <p:cNvPr id="3" name="Content Placeholder 2">
            <a:extLst>
              <a:ext uri="{FF2B5EF4-FFF2-40B4-BE49-F238E27FC236}">
                <a16:creationId xmlns:a16="http://schemas.microsoft.com/office/drawing/2014/main" id="{E7DBE813-6390-4DDF-9A19-B08654928494}"/>
              </a:ext>
            </a:extLst>
          </p:cNvPr>
          <p:cNvSpPr>
            <a:spLocks noGrp="1"/>
          </p:cNvSpPr>
          <p:nvPr>
            <p:ph idx="1"/>
          </p:nvPr>
        </p:nvSpPr>
        <p:spPr/>
        <p:txBody>
          <a:bodyPr/>
          <a:lstStyle/>
          <a:p>
            <a:r>
              <a:rPr lang="en-US" dirty="0"/>
              <a:t>Stateless Execution Engines that handle one request or event</a:t>
            </a:r>
          </a:p>
          <a:p>
            <a:pPr lvl="1"/>
            <a:r>
              <a:rPr lang="en-US" dirty="0"/>
              <a:t>They can do anything regular applications can do – as long as they can do it in limited time (2-5 minutes max)</a:t>
            </a:r>
          </a:p>
          <a:p>
            <a:r>
              <a:rPr lang="en-US" dirty="0"/>
              <a:t>Serverless: functions are deployed and executed in an abstract, fully managed environment that automatically scales up and down (</a:t>
            </a:r>
            <a:r>
              <a:rPr lang="en-US" dirty="0" err="1"/>
              <a:t>FaaS</a:t>
            </a:r>
            <a:r>
              <a:rPr lang="en-US" dirty="0"/>
              <a:t>)</a:t>
            </a:r>
          </a:p>
          <a:p>
            <a:r>
              <a:rPr lang="en-US" dirty="0"/>
              <a:t>DevOps teams do not need | get to configure VMs, servers, network</a:t>
            </a:r>
          </a:p>
          <a:p>
            <a:r>
              <a:rPr lang="en-US" dirty="0"/>
              <a:t>Pay per execution – and per duration, memory and CPU</a:t>
            </a:r>
          </a:p>
          <a:p>
            <a:r>
              <a:rPr lang="en-US" dirty="0"/>
              <a:t>Glue and worker bees in cloud environments</a:t>
            </a:r>
          </a:p>
          <a:p>
            <a:pPr lvl="1"/>
            <a:r>
              <a:rPr lang="en-US" dirty="0"/>
              <a:t>For both application functionality </a:t>
            </a:r>
            <a:r>
              <a:rPr lang="en-US" i="1" dirty="0"/>
              <a:t>and</a:t>
            </a:r>
            <a:r>
              <a:rPr lang="en-US" dirty="0"/>
              <a:t> Ops-automation</a:t>
            </a:r>
          </a:p>
          <a:p>
            <a:pPr marL="0" indent="0">
              <a:buNone/>
            </a:pPr>
            <a:endParaRPr lang="en-US" dirty="0"/>
          </a:p>
          <a:p>
            <a:pPr lvl="1"/>
            <a:endParaRPr lang="en-US" dirty="0"/>
          </a:p>
        </p:txBody>
      </p:sp>
      <p:sp>
        <p:nvSpPr>
          <p:cNvPr id="4" name="Footer Placeholder 3">
            <a:extLst>
              <a:ext uri="{FF2B5EF4-FFF2-40B4-BE49-F238E27FC236}">
                <a16:creationId xmlns:a16="http://schemas.microsoft.com/office/drawing/2014/main" id="{797975A6-654A-4D9E-8EA1-87FEDE449F7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2280581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21CA-D06C-425A-9E32-737AE3846D97}"/>
              </a:ext>
            </a:extLst>
          </p:cNvPr>
          <p:cNvSpPr>
            <a:spLocks noGrp="1"/>
          </p:cNvSpPr>
          <p:nvPr>
            <p:ph type="title"/>
          </p:nvPr>
        </p:nvSpPr>
        <p:spPr/>
        <p:txBody>
          <a:bodyPr/>
          <a:lstStyle/>
          <a:p>
            <a:r>
              <a:rPr lang="nl-NL" dirty="0"/>
              <a:t>API Gateway </a:t>
            </a:r>
            <a:r>
              <a:rPr lang="nl-NL" dirty="0" err="1"/>
              <a:t>Configuration</a:t>
            </a:r>
            <a:r>
              <a:rPr lang="nl-NL" dirty="0"/>
              <a:t> for public access </a:t>
            </a:r>
            <a:r>
              <a:rPr lang="nl-NL" dirty="0" err="1"/>
              <a:t>to</a:t>
            </a:r>
            <a:r>
              <a:rPr lang="nl-NL" dirty="0"/>
              <a:t> </a:t>
            </a:r>
            <a:r>
              <a:rPr lang="nl-NL" dirty="0" err="1"/>
              <a:t>Function</a:t>
            </a:r>
            <a:endParaRPr lang="en-NL" dirty="0"/>
          </a:p>
        </p:txBody>
      </p:sp>
      <p:pic>
        <p:nvPicPr>
          <p:cNvPr id="6" name="Snagit_SNG862">
            <a:extLst>
              <a:ext uri="{FF2B5EF4-FFF2-40B4-BE49-F238E27FC236}">
                <a16:creationId xmlns:a16="http://schemas.microsoft.com/office/drawing/2014/main" id="{BEDCEB96-BFA2-40A7-A102-E14EE4E55417}"/>
              </a:ext>
            </a:extLst>
          </p:cNvPr>
          <p:cNvPicPr>
            <a:picLocks noGrp="1" noChangeAspect="1"/>
          </p:cNvPicPr>
          <p:nvPr>
            <p:ph idx="1"/>
          </p:nvPr>
        </p:nvPicPr>
        <p:blipFill>
          <a:blip r:embed="rId2"/>
          <a:stretch>
            <a:fillRect/>
          </a:stretch>
        </p:blipFill>
        <p:spPr>
          <a:xfrm>
            <a:off x="719999" y="709775"/>
            <a:ext cx="6623050" cy="372394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E87FC9C-ADCE-4249-8DFF-F728298E6CAA}"/>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6">
            <a:extLst>
              <a:ext uri="{FF2B5EF4-FFF2-40B4-BE49-F238E27FC236}">
                <a16:creationId xmlns:a16="http://schemas.microsoft.com/office/drawing/2014/main" id="{90E7A165-3266-4472-890E-C3737D5F5C7B}"/>
              </a:ext>
            </a:extLst>
          </p:cNvPr>
          <p:cNvPicPr>
            <a:picLocks noChangeAspect="1"/>
          </p:cNvPicPr>
          <p:nvPr/>
        </p:nvPicPr>
        <p:blipFill>
          <a:blip r:embed="rId3"/>
          <a:stretch>
            <a:fillRect/>
          </a:stretch>
        </p:blipFill>
        <p:spPr>
          <a:xfrm>
            <a:off x="104400" y="4601475"/>
            <a:ext cx="8935200" cy="292045"/>
          </a:xfrm>
          <a:prstGeom prst="rect">
            <a:avLst/>
          </a:prstGeom>
        </p:spPr>
      </p:pic>
      <p:sp>
        <p:nvSpPr>
          <p:cNvPr id="8" name="Freeform: Shape 7">
            <a:extLst>
              <a:ext uri="{FF2B5EF4-FFF2-40B4-BE49-F238E27FC236}">
                <a16:creationId xmlns:a16="http://schemas.microsoft.com/office/drawing/2014/main" id="{51492D41-5C9D-4BCF-9B06-0EBA914EA80B}"/>
              </a:ext>
            </a:extLst>
          </p:cNvPr>
          <p:cNvSpPr/>
          <p:nvPr/>
        </p:nvSpPr>
        <p:spPr>
          <a:xfrm>
            <a:off x="3333600" y="2059200"/>
            <a:ext cx="3730355" cy="2635200"/>
          </a:xfrm>
          <a:custGeom>
            <a:avLst/>
            <a:gdLst>
              <a:gd name="connsiteX0" fmla="*/ 3189600 w 3730355"/>
              <a:gd name="connsiteY0" fmla="*/ 2635200 h 2635200"/>
              <a:gd name="connsiteX1" fmla="*/ 3477600 w 3730355"/>
              <a:gd name="connsiteY1" fmla="*/ 612000 h 2635200"/>
              <a:gd name="connsiteX2" fmla="*/ 0 w 3730355"/>
              <a:gd name="connsiteY2" fmla="*/ 0 h 2635200"/>
            </a:gdLst>
            <a:ahLst/>
            <a:cxnLst>
              <a:cxn ang="0">
                <a:pos x="connsiteX0" y="connsiteY0"/>
              </a:cxn>
              <a:cxn ang="0">
                <a:pos x="connsiteX1" y="connsiteY1"/>
              </a:cxn>
              <a:cxn ang="0">
                <a:pos x="connsiteX2" y="connsiteY2"/>
              </a:cxn>
            </a:cxnLst>
            <a:rect l="l" t="t" r="r" b="b"/>
            <a:pathLst>
              <a:path w="3730355" h="2635200">
                <a:moveTo>
                  <a:pt x="3189600" y="2635200"/>
                </a:moveTo>
                <a:cubicBezTo>
                  <a:pt x="3599400" y="1843200"/>
                  <a:pt x="4009200" y="1051200"/>
                  <a:pt x="3477600" y="612000"/>
                </a:cubicBezTo>
                <a:cubicBezTo>
                  <a:pt x="2946000" y="172800"/>
                  <a:pt x="1473000" y="86400"/>
                  <a:pt x="0" y="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8197357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Public </a:t>
            </a:r>
            <a:r>
              <a:rPr lang="nl-NL" dirty="0" err="1"/>
              <a:t>and</a:t>
            </a:r>
            <a:r>
              <a:rPr lang="nl-NL" dirty="0"/>
              <a:t> </a:t>
            </a:r>
            <a:r>
              <a:rPr lang="nl-NL" dirty="0" err="1"/>
              <a:t>Managed</a:t>
            </a:r>
            <a:br>
              <a:rPr lang="nl-NL" dirty="0"/>
            </a:br>
            <a:r>
              <a:rPr lang="nl-NL" dirty="0"/>
              <a:t>Access </a:t>
            </a:r>
            <a:r>
              <a:rPr lang="nl-NL" dirty="0" err="1"/>
              <a:t>to</a:t>
            </a:r>
            <a:r>
              <a:rPr lang="nl-NL" dirty="0"/>
              <a:t> </a:t>
            </a:r>
            <a:r>
              <a:rPr lang="nl-NL" dirty="0" err="1"/>
              <a:t>Function</a:t>
            </a:r>
            <a:r>
              <a:rPr lang="nl-NL" dirty="0"/>
              <a:t> Tweet </a:t>
            </a:r>
            <a:r>
              <a:rPr lang="nl-NL" dirty="0" err="1"/>
              <a:t>Summarizer</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914934" y="-2109056"/>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257317" y="-176848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120575" y="-2074057"/>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465514" y="-1995937"/>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5" name="Rectangle 74">
            <a:extLst>
              <a:ext uri="{FF2B5EF4-FFF2-40B4-BE49-F238E27FC236}">
                <a16:creationId xmlns:a16="http://schemas.microsoft.com/office/drawing/2014/main" id="{C5ABFAC8-0D77-49ED-B1A8-0C07F8790F8A}"/>
              </a:ext>
            </a:extLst>
          </p:cNvPr>
          <p:cNvSpPr/>
          <p:nvPr/>
        </p:nvSpPr>
        <p:spPr>
          <a:xfrm>
            <a:off x="6657029" y="-1010539"/>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7248508" y="-65057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774874" y="-1470078"/>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76A38767-C4DE-4497-862C-38A749143EF2}"/>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2" name="Footer Placeholder 1">
            <a:extLst>
              <a:ext uri="{FF2B5EF4-FFF2-40B4-BE49-F238E27FC236}">
                <a16:creationId xmlns:a16="http://schemas.microsoft.com/office/drawing/2014/main" id="{98A2EAEC-EBDF-44ED-89D0-7FAF0B76802C}"/>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0" name="TextBox 69">
            <a:extLst>
              <a:ext uri="{FF2B5EF4-FFF2-40B4-BE49-F238E27FC236}">
                <a16:creationId xmlns:a16="http://schemas.microsoft.com/office/drawing/2014/main" id="{39490CB3-A72C-41C4-89FD-58C4A5D7F20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7" name="Group 76">
            <a:extLst>
              <a:ext uri="{FF2B5EF4-FFF2-40B4-BE49-F238E27FC236}">
                <a16:creationId xmlns:a16="http://schemas.microsoft.com/office/drawing/2014/main" id="{A1B19C1F-72D7-4972-89C2-EB0572033A04}"/>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E01D47EC-5340-4414-813D-BF7BFB51242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F5D73AEC-D465-43B4-B58A-0361F3C980CA}"/>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73DD9676-F732-4A48-8B07-6F9510FC1C46}"/>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AA32033B-1C55-4F27-B32A-7C12B4B3DD37}"/>
              </a:ext>
            </a:extLst>
          </p:cNvPr>
          <p:cNvSpPr/>
          <p:nvPr/>
        </p:nvSpPr>
        <p:spPr>
          <a:xfrm>
            <a:off x="3616654" y="2307034"/>
            <a:ext cx="1298280" cy="69518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nl-NL" sz="1050" dirty="0"/>
          </a:p>
          <a:p>
            <a:pPr algn="ctr"/>
            <a:r>
              <a:rPr lang="nl-NL" sz="1050" dirty="0"/>
              <a:t>Tweet </a:t>
            </a:r>
            <a:r>
              <a:rPr lang="nl-NL" sz="1050" dirty="0" err="1"/>
              <a:t>Summarizer</a:t>
            </a:r>
            <a:endParaRPr lang="en-NL" sz="1050" dirty="0"/>
          </a:p>
        </p:txBody>
      </p:sp>
    </p:spTree>
    <p:extLst>
      <p:ext uri="{BB962C8B-B14F-4D97-AF65-F5344CB8AC3E}">
        <p14:creationId xmlns:p14="http://schemas.microsoft.com/office/powerpoint/2010/main" val="3813491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Produce </a:t>
            </a:r>
            <a:r>
              <a:rPr lang="nl-NL" dirty="0" err="1"/>
              <a:t>CloudEvent</a:t>
            </a:r>
            <a:r>
              <a:rPr lang="nl-NL" dirty="0"/>
              <a:t>, </a:t>
            </a:r>
            <a:br>
              <a:rPr lang="nl-NL" dirty="0"/>
            </a:br>
            <a:r>
              <a:rPr lang="nl-NL" dirty="0" err="1"/>
              <a:t>Publish</a:t>
            </a:r>
            <a:r>
              <a:rPr lang="nl-NL" dirty="0"/>
              <a:t> Notification &amp; </a:t>
            </a:r>
            <a:r>
              <a:rPr lang="nl-NL" dirty="0" err="1"/>
              <a:t>Send</a:t>
            </a:r>
            <a:r>
              <a:rPr lang="nl-NL" dirty="0"/>
              <a:t> 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344B1678-18DE-4D2C-9A67-76D2B7E210F3}"/>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77" name="Speech Bubble: Rectangle with Corners Rounded 76">
            <a:extLst>
              <a:ext uri="{FF2B5EF4-FFF2-40B4-BE49-F238E27FC236}">
                <a16:creationId xmlns:a16="http://schemas.microsoft.com/office/drawing/2014/main" id="{A8F40340-8C9D-466F-910D-39ABFC303150}"/>
              </a:ext>
            </a:extLst>
          </p:cNvPr>
          <p:cNvSpPr/>
          <p:nvPr/>
        </p:nvSpPr>
        <p:spPr>
          <a:xfrm>
            <a:off x="4587761" y="75741"/>
            <a:ext cx="1178434" cy="720496"/>
          </a:xfrm>
          <a:prstGeom prst="wedgeRoundRectCallout">
            <a:avLst>
              <a:gd name="adj1" fmla="val -39520"/>
              <a:gd name="adj2" fmla="val 15692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00" dirty="0">
                <a:solidFill>
                  <a:schemeClr val="dk1"/>
                </a:solidFill>
              </a:rPr>
              <a:t>Cloud Event for new JSON file on Object Storage</a:t>
            </a:r>
            <a:endParaRPr lang="en-NL" sz="1000" dirty="0">
              <a:solidFill>
                <a:schemeClr val="dk1"/>
              </a:solidFill>
            </a:endParaRPr>
          </a:p>
        </p:txBody>
      </p:sp>
      <p:sp>
        <p:nvSpPr>
          <p:cNvPr id="79" name="Speech Bubble: Rectangle with Corners Rounded 78">
            <a:extLst>
              <a:ext uri="{FF2B5EF4-FFF2-40B4-BE49-F238E27FC236}">
                <a16:creationId xmlns:a16="http://schemas.microsoft.com/office/drawing/2014/main" id="{DF0B9C0D-BAFD-49E6-A635-39089F21D57B}"/>
              </a:ext>
            </a:extLst>
          </p:cNvPr>
          <p:cNvSpPr/>
          <p:nvPr/>
        </p:nvSpPr>
        <p:spPr>
          <a:xfrm>
            <a:off x="6066306" y="132539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2" name="Footer Placeholder 1">
            <a:extLst>
              <a:ext uri="{FF2B5EF4-FFF2-40B4-BE49-F238E27FC236}">
                <a16:creationId xmlns:a16="http://schemas.microsoft.com/office/drawing/2014/main" id="{0181818F-146D-45B1-96E2-900BA0B979E3}"/>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grpSp>
        <p:nvGrpSpPr>
          <p:cNvPr id="70" name="Group 69">
            <a:extLst>
              <a:ext uri="{FF2B5EF4-FFF2-40B4-BE49-F238E27FC236}">
                <a16:creationId xmlns:a16="http://schemas.microsoft.com/office/drawing/2014/main" id="{A7B5DAC9-3924-4890-979B-8D4181BF0316}"/>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8218E85A-3F1E-4AF2-9984-9B7F0FA9CF9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3130" y="1040872"/>
              <a:ext cx="1283748" cy="1283748"/>
            </a:xfrm>
            <a:prstGeom prst="rect">
              <a:avLst/>
            </a:prstGeom>
          </p:spPr>
        </p:pic>
        <p:sp>
          <p:nvSpPr>
            <p:cNvPr id="80" name="Rectangle 79">
              <a:extLst>
                <a:ext uri="{FF2B5EF4-FFF2-40B4-BE49-F238E27FC236}">
                  <a16:creationId xmlns:a16="http://schemas.microsoft.com/office/drawing/2014/main" id="{FB06FB87-CC37-44AC-B059-7FB376CDCEC2}"/>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1" name="Connector: Elbow 80">
            <a:extLst>
              <a:ext uri="{FF2B5EF4-FFF2-40B4-BE49-F238E27FC236}">
                <a16:creationId xmlns:a16="http://schemas.microsoft.com/office/drawing/2014/main" id="{17FCF552-94EE-4CF9-8E15-27B9C4783AF0}"/>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65204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061392B-7799-4AA2-8380-56E629E41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52" y="929366"/>
            <a:ext cx="8279296" cy="328476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3C97541-CED7-49AC-B73D-AE07273CA195}"/>
              </a:ext>
            </a:extLst>
          </p:cNvPr>
          <p:cNvSpPr>
            <a:spLocks noGrp="1"/>
          </p:cNvSpPr>
          <p:nvPr>
            <p:ph type="title"/>
          </p:nvPr>
        </p:nvSpPr>
        <p:spPr>
          <a:xfrm>
            <a:off x="719999" y="288000"/>
            <a:ext cx="6624000" cy="504000"/>
          </a:xfrm>
        </p:spPr>
        <p:txBody>
          <a:bodyPr/>
          <a:lstStyle/>
          <a:p>
            <a:r>
              <a:rPr lang="es-MX" dirty="0"/>
              <a:t>EVENTS and NOTIFICATIONS SERVICES</a:t>
            </a:r>
            <a:endParaRPr lang="en-NL" dirty="0"/>
          </a:p>
        </p:txBody>
      </p:sp>
      <p:sp>
        <p:nvSpPr>
          <p:cNvPr id="4" name="Content Placeholder 3">
            <a:extLst>
              <a:ext uri="{FF2B5EF4-FFF2-40B4-BE49-F238E27FC236}">
                <a16:creationId xmlns:a16="http://schemas.microsoft.com/office/drawing/2014/main" id="{5D2C8D2C-5997-465B-868A-15A9F31928BF}"/>
              </a:ext>
            </a:extLst>
          </p:cNvPr>
          <p:cNvSpPr>
            <a:spLocks noGrp="1"/>
          </p:cNvSpPr>
          <p:nvPr>
            <p:ph idx="1"/>
          </p:nvPr>
        </p:nvSpPr>
        <p:spPr/>
        <p:txBody>
          <a:bodyPr/>
          <a:lstStyle/>
          <a:p>
            <a:endParaRPr lang="en-NL"/>
          </a:p>
        </p:txBody>
      </p:sp>
      <p:sp>
        <p:nvSpPr>
          <p:cNvPr id="5" name="Footer Placeholder 4">
            <a:extLst>
              <a:ext uri="{FF2B5EF4-FFF2-40B4-BE49-F238E27FC236}">
                <a16:creationId xmlns:a16="http://schemas.microsoft.com/office/drawing/2014/main" id="{F89C2530-B495-4826-9211-C1BB180150DB}"/>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2409090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650B3DDC-512A-4B35-B245-3A5543BBF029}"/>
              </a:ext>
            </a:extLst>
          </p:cNvPr>
          <p:cNvPicPr>
            <a:picLocks noChangeAspect="1"/>
          </p:cNvPicPr>
          <p:nvPr/>
        </p:nvPicPr>
        <p:blipFill>
          <a:blip r:embed="rId2"/>
          <a:stretch>
            <a:fillRect/>
          </a:stretch>
        </p:blipFill>
        <p:spPr>
          <a:xfrm>
            <a:off x="4460240" y="2525613"/>
            <a:ext cx="4200172" cy="1681887"/>
          </a:xfrm>
          <a:prstGeom prst="rect">
            <a:avLst/>
          </a:prstGeom>
        </p:spPr>
      </p:pic>
      <p:sp>
        <p:nvSpPr>
          <p:cNvPr id="5" name="Title 4">
            <a:extLst>
              <a:ext uri="{FF2B5EF4-FFF2-40B4-BE49-F238E27FC236}">
                <a16:creationId xmlns:a16="http://schemas.microsoft.com/office/drawing/2014/main" id="{0D382CAF-9106-4CCA-B909-AADD549F2332}"/>
              </a:ext>
            </a:extLst>
          </p:cNvPr>
          <p:cNvSpPr>
            <a:spLocks noGrp="1"/>
          </p:cNvSpPr>
          <p:nvPr>
            <p:ph type="title"/>
          </p:nvPr>
        </p:nvSpPr>
        <p:spPr/>
        <p:txBody>
          <a:bodyPr/>
          <a:lstStyle/>
          <a:p>
            <a:r>
              <a:rPr lang="es-MX" dirty="0"/>
              <a:t>EVENTS and NOTIFICATIONS SERVICES</a:t>
            </a:r>
            <a:endParaRPr lang="en-NL" dirty="0"/>
          </a:p>
        </p:txBody>
      </p:sp>
      <p:sp>
        <p:nvSpPr>
          <p:cNvPr id="6" name="Content Placeholder 5">
            <a:extLst>
              <a:ext uri="{FF2B5EF4-FFF2-40B4-BE49-F238E27FC236}">
                <a16:creationId xmlns:a16="http://schemas.microsoft.com/office/drawing/2014/main" id="{47930B7C-C033-44E0-87FC-1FB20E8E2803}"/>
              </a:ext>
            </a:extLst>
          </p:cNvPr>
          <p:cNvSpPr>
            <a:spLocks noGrp="1"/>
          </p:cNvSpPr>
          <p:nvPr>
            <p:ph idx="1"/>
          </p:nvPr>
        </p:nvSpPr>
        <p:spPr/>
        <p:txBody>
          <a:bodyPr/>
          <a:lstStyle/>
          <a:p>
            <a:pPr marL="214313" indent="-214313"/>
            <a:r>
              <a:rPr lang="es-MX" dirty="0"/>
              <a:t>Events and </a:t>
            </a:r>
            <a:r>
              <a:rPr lang="es-MX" dirty="0" err="1"/>
              <a:t>Notifications</a:t>
            </a:r>
            <a:r>
              <a:rPr lang="es-MX" dirty="0"/>
              <a:t> are OCI </a:t>
            </a:r>
            <a:r>
              <a:rPr lang="es-MX" dirty="0" err="1"/>
              <a:t>Services</a:t>
            </a:r>
            <a:r>
              <a:rPr lang="es-MX" dirty="0"/>
              <a:t> </a:t>
            </a:r>
            <a:r>
              <a:rPr lang="es-MX" dirty="0" err="1"/>
              <a:t>that</a:t>
            </a:r>
            <a:r>
              <a:rPr lang="es-MX" dirty="0"/>
              <a:t> </a:t>
            </a:r>
            <a:r>
              <a:rPr lang="es-MX" dirty="0" err="1"/>
              <a:t>were</a:t>
            </a:r>
            <a:r>
              <a:rPr lang="es-MX" dirty="0"/>
              <a:t> </a:t>
            </a:r>
            <a:r>
              <a:rPr lang="es-MX" dirty="0" err="1"/>
              <a:t>released</a:t>
            </a:r>
            <a:r>
              <a:rPr lang="es-MX" dirty="0"/>
              <a:t> </a:t>
            </a:r>
            <a:r>
              <a:rPr lang="es-MX" dirty="0" err="1"/>
              <a:t>last</a:t>
            </a:r>
            <a:r>
              <a:rPr lang="es-MX" dirty="0"/>
              <a:t> </a:t>
            </a:r>
            <a:r>
              <a:rPr lang="es-MX" dirty="0" err="1"/>
              <a:t>year</a:t>
            </a:r>
            <a:r>
              <a:rPr lang="es-MX" dirty="0"/>
              <a:t> (2019), and </a:t>
            </a:r>
            <a:r>
              <a:rPr lang="es-MX" dirty="0" err="1"/>
              <a:t>that</a:t>
            </a:r>
            <a:r>
              <a:rPr lang="es-MX" dirty="0"/>
              <a:t> are </a:t>
            </a:r>
            <a:r>
              <a:rPr lang="es-MX" dirty="0" err="1"/>
              <a:t>used</a:t>
            </a:r>
            <a:r>
              <a:rPr lang="es-MX" dirty="0"/>
              <a:t>  </a:t>
            </a:r>
            <a:r>
              <a:rPr lang="es-MX" dirty="0" err="1"/>
              <a:t>to</a:t>
            </a:r>
            <a:r>
              <a:rPr lang="es-MX" dirty="0"/>
              <a:t> configure rules, </a:t>
            </a:r>
            <a:r>
              <a:rPr lang="es-MX" dirty="0" err="1"/>
              <a:t>notifications</a:t>
            </a:r>
            <a:r>
              <a:rPr lang="es-MX" dirty="0"/>
              <a:t> and </a:t>
            </a:r>
            <a:r>
              <a:rPr lang="es-MX" dirty="0" err="1"/>
              <a:t>events</a:t>
            </a:r>
            <a:r>
              <a:rPr lang="es-MX" dirty="0"/>
              <a:t> </a:t>
            </a:r>
            <a:r>
              <a:rPr lang="es-MX" dirty="0" err="1"/>
              <a:t>that</a:t>
            </a:r>
            <a:r>
              <a:rPr lang="es-MX" dirty="0"/>
              <a:t> </a:t>
            </a:r>
            <a:r>
              <a:rPr lang="es-MX" dirty="0" err="1"/>
              <a:t>happen</a:t>
            </a:r>
            <a:r>
              <a:rPr lang="es-MX" dirty="0"/>
              <a:t> </a:t>
            </a:r>
            <a:r>
              <a:rPr lang="es-MX" dirty="0" err="1"/>
              <a:t>within</a:t>
            </a:r>
            <a:r>
              <a:rPr lang="es-MX" dirty="0"/>
              <a:t> </a:t>
            </a:r>
            <a:r>
              <a:rPr lang="es-MX" dirty="0" err="1"/>
              <a:t>the</a:t>
            </a:r>
            <a:r>
              <a:rPr lang="es-MX" dirty="0"/>
              <a:t> OCI </a:t>
            </a:r>
            <a:r>
              <a:rPr lang="es-MX" dirty="0" err="1"/>
              <a:t>infrastructure</a:t>
            </a:r>
            <a:endParaRPr lang="es-MX" dirty="0"/>
          </a:p>
          <a:p>
            <a:pPr marL="214313" indent="-214313"/>
            <a:r>
              <a:rPr lang="es-MX" dirty="0"/>
              <a:t>For </a:t>
            </a:r>
            <a:r>
              <a:rPr lang="es-MX" dirty="0" err="1"/>
              <a:t>example</a:t>
            </a:r>
            <a:r>
              <a:rPr lang="es-MX" dirty="0"/>
              <a:t>: </a:t>
            </a:r>
            <a:r>
              <a:rPr lang="es-MX" dirty="0" err="1"/>
              <a:t>every</a:t>
            </a:r>
            <a:r>
              <a:rPr lang="es-MX" dirty="0"/>
              <a:t> time a </a:t>
            </a:r>
            <a:r>
              <a:rPr lang="es-MX" dirty="0" err="1"/>
              <a:t>user</a:t>
            </a:r>
            <a:r>
              <a:rPr lang="es-MX" dirty="0"/>
              <a:t> </a:t>
            </a:r>
            <a:r>
              <a:rPr lang="es-MX" dirty="0" err="1"/>
              <a:t>creates</a:t>
            </a:r>
            <a:r>
              <a:rPr lang="es-MX" dirty="0"/>
              <a:t> a </a:t>
            </a:r>
            <a:r>
              <a:rPr lang="es-MX" dirty="0" err="1"/>
              <a:t>Bucket</a:t>
            </a:r>
            <a:r>
              <a:rPr lang="es-MX" dirty="0"/>
              <a:t> </a:t>
            </a:r>
            <a:r>
              <a:rPr lang="es-MX" dirty="0" err="1"/>
              <a:t>within</a:t>
            </a:r>
            <a:r>
              <a:rPr lang="es-MX" dirty="0"/>
              <a:t> </a:t>
            </a:r>
            <a:r>
              <a:rPr lang="es-MX" dirty="0" err="1"/>
              <a:t>the</a:t>
            </a:r>
            <a:r>
              <a:rPr lang="es-MX" dirty="0"/>
              <a:t> </a:t>
            </a:r>
            <a:r>
              <a:rPr lang="es-MX" dirty="0" err="1"/>
              <a:t>Object</a:t>
            </a:r>
            <a:r>
              <a:rPr lang="es-MX" dirty="0"/>
              <a:t> Storage, </a:t>
            </a:r>
            <a:r>
              <a:rPr lang="es-MX" dirty="0" err="1"/>
              <a:t>you</a:t>
            </a:r>
            <a:r>
              <a:rPr lang="es-MX" dirty="0"/>
              <a:t> (as </a:t>
            </a:r>
            <a:r>
              <a:rPr lang="es-MX" dirty="0" err="1"/>
              <a:t>an</a:t>
            </a:r>
            <a:r>
              <a:rPr lang="es-MX" dirty="0"/>
              <a:t> </a:t>
            </a:r>
            <a:r>
              <a:rPr lang="es-MX" dirty="0" err="1"/>
              <a:t>operator</a:t>
            </a:r>
            <a:r>
              <a:rPr lang="es-MX" dirty="0"/>
              <a:t>) </a:t>
            </a:r>
            <a:r>
              <a:rPr lang="es-MX" dirty="0" err="1"/>
              <a:t>may</a:t>
            </a:r>
            <a:r>
              <a:rPr lang="es-MX" dirty="0"/>
              <a:t> be </a:t>
            </a:r>
            <a:r>
              <a:rPr lang="es-MX" dirty="0" err="1"/>
              <a:t>interested</a:t>
            </a:r>
            <a:r>
              <a:rPr lang="es-MX" dirty="0"/>
              <a:t> </a:t>
            </a:r>
            <a:r>
              <a:rPr lang="es-MX" dirty="0" err="1"/>
              <a:t>to</a:t>
            </a:r>
            <a:r>
              <a:rPr lang="es-MX" dirty="0"/>
              <a:t> </a:t>
            </a:r>
            <a:r>
              <a:rPr lang="es-MX" dirty="0" err="1"/>
              <a:t>get</a:t>
            </a:r>
            <a:r>
              <a:rPr lang="es-MX" dirty="0"/>
              <a:t> </a:t>
            </a:r>
            <a:r>
              <a:rPr lang="es-MX" dirty="0" err="1"/>
              <a:t>an</a:t>
            </a:r>
            <a:r>
              <a:rPr lang="es-MX" dirty="0"/>
              <a:t> email </a:t>
            </a:r>
            <a:r>
              <a:rPr lang="es-MX" dirty="0" err="1"/>
              <a:t>or</a:t>
            </a:r>
            <a:r>
              <a:rPr lang="es-MX" dirty="0"/>
              <a:t> run a </a:t>
            </a:r>
            <a:r>
              <a:rPr lang="es-MX" dirty="0" err="1"/>
              <a:t>function</a:t>
            </a:r>
            <a:r>
              <a:rPr lang="es-MX" dirty="0"/>
              <a:t>. </a:t>
            </a:r>
            <a:r>
              <a:rPr lang="es-MX" dirty="0" err="1"/>
              <a:t>Well</a:t>
            </a:r>
            <a:r>
              <a:rPr lang="es-MX" dirty="0"/>
              <a:t> </a:t>
            </a:r>
            <a:r>
              <a:rPr lang="es-MX" dirty="0" err="1"/>
              <a:t>that</a:t>
            </a:r>
            <a:r>
              <a:rPr lang="es-MX" dirty="0"/>
              <a:t> </a:t>
            </a:r>
            <a:r>
              <a:rPr lang="es-MX" dirty="0" err="1"/>
              <a:t>is</a:t>
            </a:r>
            <a:r>
              <a:rPr lang="es-MX" dirty="0"/>
              <a:t> </a:t>
            </a:r>
            <a:r>
              <a:rPr lang="es-MX" dirty="0" err="1"/>
              <a:t>exactly</a:t>
            </a:r>
            <a:r>
              <a:rPr lang="es-MX" dirty="0"/>
              <a:t> </a:t>
            </a:r>
            <a:r>
              <a:rPr lang="es-MX" dirty="0" err="1"/>
              <a:t>the</a:t>
            </a:r>
            <a:r>
              <a:rPr lang="es-MX" dirty="0"/>
              <a:t> </a:t>
            </a:r>
            <a:r>
              <a:rPr lang="es-MX" dirty="0" err="1"/>
              <a:t>purpose</a:t>
            </a:r>
            <a:r>
              <a:rPr lang="es-MX" dirty="0"/>
              <a:t> </a:t>
            </a:r>
            <a:r>
              <a:rPr lang="es-MX" dirty="0" err="1"/>
              <a:t>of</a:t>
            </a:r>
            <a:r>
              <a:rPr lang="es-MX" dirty="0"/>
              <a:t> </a:t>
            </a:r>
            <a:r>
              <a:rPr lang="es-MX" dirty="0" err="1"/>
              <a:t>this</a:t>
            </a:r>
            <a:endParaRPr lang="es-MX" dirty="0"/>
          </a:p>
          <a:p>
            <a:pPr marL="214313" indent="-214313"/>
            <a:r>
              <a:rPr lang="es-MX" dirty="0" err="1"/>
              <a:t>The</a:t>
            </a:r>
            <a:r>
              <a:rPr lang="es-MX" dirty="0"/>
              <a:t> </a:t>
            </a:r>
            <a:r>
              <a:rPr lang="es-MX" dirty="0" err="1"/>
              <a:t>basics</a:t>
            </a:r>
            <a:r>
              <a:rPr lang="es-MX" dirty="0"/>
              <a:t> </a:t>
            </a:r>
            <a:r>
              <a:rPr lang="es-MX" dirty="0" err="1"/>
              <a:t>of</a:t>
            </a:r>
            <a:r>
              <a:rPr lang="es-MX" dirty="0"/>
              <a:t> </a:t>
            </a:r>
            <a:r>
              <a:rPr lang="es-MX" dirty="0" err="1"/>
              <a:t>this</a:t>
            </a:r>
            <a:r>
              <a:rPr lang="es-MX" dirty="0"/>
              <a:t> are:</a:t>
            </a:r>
          </a:p>
          <a:p>
            <a:pPr marL="600075" lvl="1" indent="-257175">
              <a:buFont typeface="+mj-lt"/>
              <a:buAutoNum type="arabicPeriod"/>
            </a:pPr>
            <a:r>
              <a:rPr lang="es-MX" dirty="0" err="1"/>
              <a:t>Notifications</a:t>
            </a:r>
            <a:endParaRPr lang="es-MX" dirty="0"/>
          </a:p>
          <a:p>
            <a:pPr marL="600075" lvl="1" indent="-257175">
              <a:buFont typeface="+mj-lt"/>
              <a:buAutoNum type="arabicPeriod"/>
            </a:pPr>
            <a:r>
              <a:rPr lang="es-MX" dirty="0" err="1"/>
              <a:t>Subscriptions</a:t>
            </a:r>
            <a:endParaRPr lang="es-MX" dirty="0"/>
          </a:p>
          <a:p>
            <a:pPr marL="600075" lvl="1" indent="-257175">
              <a:buFont typeface="+mj-lt"/>
              <a:buAutoNum type="arabicPeriod"/>
            </a:pPr>
            <a:r>
              <a:rPr lang="es-MX" dirty="0" err="1"/>
              <a:t>Topics</a:t>
            </a:r>
            <a:endParaRPr lang="es-MX" dirty="0"/>
          </a:p>
          <a:p>
            <a:pPr marL="600075" lvl="1" indent="-257175">
              <a:buFont typeface="+mj-lt"/>
              <a:buAutoNum type="arabicPeriod"/>
            </a:pPr>
            <a:r>
              <a:rPr lang="es-MX" dirty="0"/>
              <a:t>Rules</a:t>
            </a:r>
          </a:p>
          <a:p>
            <a:pPr marL="600075" lvl="1" indent="-257175">
              <a:buFont typeface="+mj-lt"/>
              <a:buAutoNum type="arabicPeriod"/>
            </a:pPr>
            <a:r>
              <a:rPr lang="es-MX" dirty="0"/>
              <a:t>Events</a:t>
            </a:r>
          </a:p>
          <a:p>
            <a:endParaRPr lang="en-NL" dirty="0"/>
          </a:p>
        </p:txBody>
      </p:sp>
      <p:sp>
        <p:nvSpPr>
          <p:cNvPr id="7" name="Footer Placeholder 6">
            <a:extLst>
              <a:ext uri="{FF2B5EF4-FFF2-40B4-BE49-F238E27FC236}">
                <a16:creationId xmlns:a16="http://schemas.microsoft.com/office/drawing/2014/main" id="{C2FC50A5-0C6C-427F-92C4-A9CA58A01E01}"/>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516966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ilindro 5">
            <a:extLst>
              <a:ext uri="{FF2B5EF4-FFF2-40B4-BE49-F238E27FC236}">
                <a16:creationId xmlns:a16="http://schemas.microsoft.com/office/drawing/2014/main" id="{9790D8BD-EF73-469C-8E24-B42B13A0F5EE}"/>
              </a:ext>
            </a:extLst>
          </p:cNvPr>
          <p:cNvSpPr/>
          <p:nvPr/>
        </p:nvSpPr>
        <p:spPr>
          <a:xfrm>
            <a:off x="546652" y="2097159"/>
            <a:ext cx="775252" cy="1093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OCI </a:t>
            </a:r>
            <a:r>
              <a:rPr lang="es-MX" sz="1050" dirty="0" err="1"/>
              <a:t>Resource</a:t>
            </a:r>
            <a:endParaRPr lang="es-MX" sz="1050" dirty="0"/>
          </a:p>
        </p:txBody>
      </p:sp>
      <p:sp>
        <p:nvSpPr>
          <p:cNvPr id="7" name="Rectángulo 6">
            <a:extLst>
              <a:ext uri="{FF2B5EF4-FFF2-40B4-BE49-F238E27FC236}">
                <a16:creationId xmlns:a16="http://schemas.microsoft.com/office/drawing/2014/main" id="{26E42B15-70D9-4652-81DB-D5751B9F5D92}"/>
              </a:ext>
            </a:extLst>
          </p:cNvPr>
          <p:cNvSpPr/>
          <p:nvPr/>
        </p:nvSpPr>
        <p:spPr>
          <a:xfrm>
            <a:off x="3092256" y="2136915"/>
            <a:ext cx="44726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 </a:t>
            </a:r>
          </a:p>
          <a:p>
            <a:pPr algn="ctr"/>
            <a:endParaRPr lang="es-MX" sz="1050" dirty="0"/>
          </a:p>
          <a:p>
            <a:pPr algn="ctr"/>
            <a:r>
              <a:rPr lang="es-MX" sz="1050" dirty="0"/>
              <a:t> </a:t>
            </a:r>
          </a:p>
        </p:txBody>
      </p:sp>
      <p:sp>
        <p:nvSpPr>
          <p:cNvPr id="8" name="Nube 7">
            <a:extLst>
              <a:ext uri="{FF2B5EF4-FFF2-40B4-BE49-F238E27FC236}">
                <a16:creationId xmlns:a16="http://schemas.microsoft.com/office/drawing/2014/main" id="{19ED7BCD-36A0-4627-946C-DE1EFFFEDE25}"/>
              </a:ext>
            </a:extLst>
          </p:cNvPr>
          <p:cNvSpPr/>
          <p:nvPr/>
        </p:nvSpPr>
        <p:spPr>
          <a:xfrm>
            <a:off x="1782300" y="2126977"/>
            <a:ext cx="795129" cy="1093304"/>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100" dirty="0"/>
              <a:t>Cloud Event</a:t>
            </a:r>
          </a:p>
        </p:txBody>
      </p:sp>
      <p:grpSp>
        <p:nvGrpSpPr>
          <p:cNvPr id="32" name="Grupo 31">
            <a:extLst>
              <a:ext uri="{FF2B5EF4-FFF2-40B4-BE49-F238E27FC236}">
                <a16:creationId xmlns:a16="http://schemas.microsoft.com/office/drawing/2014/main" id="{B8B8CD92-6CB7-48A9-90AF-FB6AE23F36E7}"/>
              </a:ext>
            </a:extLst>
          </p:cNvPr>
          <p:cNvGrpSpPr/>
          <p:nvPr/>
        </p:nvGrpSpPr>
        <p:grpSpPr>
          <a:xfrm>
            <a:off x="6587449" y="2107099"/>
            <a:ext cx="747228" cy="1053548"/>
            <a:chOff x="7719390" y="3044689"/>
            <a:chExt cx="768626" cy="1404730"/>
          </a:xfrm>
        </p:grpSpPr>
        <p:sp>
          <p:nvSpPr>
            <p:cNvPr id="19" name="Rectángulo 18">
              <a:extLst>
                <a:ext uri="{FF2B5EF4-FFF2-40B4-BE49-F238E27FC236}">
                  <a16:creationId xmlns:a16="http://schemas.microsoft.com/office/drawing/2014/main" id="{6499F15C-B570-4A0D-8521-8CE44DAAB5F7}"/>
                </a:ext>
              </a:extLst>
            </p:cNvPr>
            <p:cNvSpPr/>
            <p:nvPr/>
          </p:nvSpPr>
          <p:spPr>
            <a:xfrm>
              <a:off x="7719390" y="3044689"/>
              <a:ext cx="768626" cy="1404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0" name="Rectángulo 19">
              <a:extLst>
                <a:ext uri="{FF2B5EF4-FFF2-40B4-BE49-F238E27FC236}">
                  <a16:creationId xmlns:a16="http://schemas.microsoft.com/office/drawing/2014/main" id="{6E5E21F3-BFF4-4FFF-9540-3300AB4D0CCC}"/>
                </a:ext>
              </a:extLst>
            </p:cNvPr>
            <p:cNvSpPr/>
            <p:nvPr/>
          </p:nvSpPr>
          <p:spPr>
            <a:xfrm>
              <a:off x="7878416" y="3177211"/>
              <a:ext cx="198783" cy="26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1" name="Elipse 20">
              <a:extLst>
                <a:ext uri="{FF2B5EF4-FFF2-40B4-BE49-F238E27FC236}">
                  <a16:creationId xmlns:a16="http://schemas.microsoft.com/office/drawing/2014/main" id="{50CA1363-B1CE-49C3-A97B-14075531813F}"/>
                </a:ext>
              </a:extLst>
            </p:cNvPr>
            <p:cNvSpPr/>
            <p:nvPr/>
          </p:nvSpPr>
          <p:spPr>
            <a:xfrm>
              <a:off x="8001605" y="3629439"/>
              <a:ext cx="278296" cy="26173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22" name="Triángulo isósceles 21">
              <a:extLst>
                <a:ext uri="{FF2B5EF4-FFF2-40B4-BE49-F238E27FC236}">
                  <a16:creationId xmlns:a16="http://schemas.microsoft.com/office/drawing/2014/main" id="{358C69A9-DAA7-4A9A-B410-2A105C243359}"/>
                </a:ext>
              </a:extLst>
            </p:cNvPr>
            <p:cNvSpPr/>
            <p:nvPr/>
          </p:nvSpPr>
          <p:spPr>
            <a:xfrm>
              <a:off x="7878415" y="4078359"/>
              <a:ext cx="198783" cy="2617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sp>
        <p:nvSpPr>
          <p:cNvPr id="14" name="Rectángulo 13">
            <a:extLst>
              <a:ext uri="{FF2B5EF4-FFF2-40B4-BE49-F238E27FC236}">
                <a16:creationId xmlns:a16="http://schemas.microsoft.com/office/drawing/2014/main" id="{40717931-3990-4864-836E-0E236747521E}"/>
              </a:ext>
            </a:extLst>
          </p:cNvPr>
          <p:cNvSpPr/>
          <p:nvPr/>
        </p:nvSpPr>
        <p:spPr>
          <a:xfrm>
            <a:off x="4079575" y="2126977"/>
            <a:ext cx="57647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t>Notifications</a:t>
            </a:r>
            <a:endParaRPr lang="es-MX" sz="1200" dirty="0"/>
          </a:p>
        </p:txBody>
      </p:sp>
      <p:grpSp>
        <p:nvGrpSpPr>
          <p:cNvPr id="31" name="Grupo 30">
            <a:extLst>
              <a:ext uri="{FF2B5EF4-FFF2-40B4-BE49-F238E27FC236}">
                <a16:creationId xmlns:a16="http://schemas.microsoft.com/office/drawing/2014/main" id="{68C24D6D-6011-4A6E-8C26-17CAF1F93E69}"/>
              </a:ext>
            </a:extLst>
          </p:cNvPr>
          <p:cNvGrpSpPr/>
          <p:nvPr/>
        </p:nvGrpSpPr>
        <p:grpSpPr>
          <a:xfrm>
            <a:off x="5174285" y="2421791"/>
            <a:ext cx="930750" cy="483796"/>
            <a:chOff x="6061931" y="3300590"/>
            <a:chExt cx="1240999" cy="645061"/>
          </a:xfrm>
        </p:grpSpPr>
        <p:sp>
          <p:nvSpPr>
            <p:cNvPr id="13" name="Cilindro 12">
              <a:extLst>
                <a:ext uri="{FF2B5EF4-FFF2-40B4-BE49-F238E27FC236}">
                  <a16:creationId xmlns:a16="http://schemas.microsoft.com/office/drawing/2014/main" id="{5C18C5DD-08F4-4F3E-AFF9-AFF8DC39C8E6}"/>
                </a:ext>
              </a:extLst>
            </p:cNvPr>
            <p:cNvSpPr/>
            <p:nvPr/>
          </p:nvSpPr>
          <p:spPr>
            <a:xfrm rot="5400000">
              <a:off x="6363682" y="3006404"/>
              <a:ext cx="645061" cy="12334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23" name="CuadroTexto 22">
              <a:extLst>
                <a:ext uri="{FF2B5EF4-FFF2-40B4-BE49-F238E27FC236}">
                  <a16:creationId xmlns:a16="http://schemas.microsoft.com/office/drawing/2014/main" id="{7477BA56-A607-4357-ABDA-D0ED1855456B}"/>
                </a:ext>
              </a:extLst>
            </p:cNvPr>
            <p:cNvSpPr txBox="1"/>
            <p:nvPr/>
          </p:nvSpPr>
          <p:spPr>
            <a:xfrm>
              <a:off x="6061931" y="3333707"/>
              <a:ext cx="1186650" cy="553997"/>
            </a:xfrm>
            <a:prstGeom prst="rect">
              <a:avLst/>
            </a:prstGeom>
            <a:noFill/>
          </p:spPr>
          <p:txBody>
            <a:bodyPr wrap="none" rtlCol="0">
              <a:spAutoFit/>
            </a:bodyPr>
            <a:lstStyle/>
            <a:p>
              <a:pPr algn="ctr"/>
              <a:r>
                <a:rPr lang="es-MX" sz="1050" dirty="0" err="1">
                  <a:solidFill>
                    <a:schemeClr val="bg1"/>
                  </a:solidFill>
                </a:rPr>
                <a:t>Notification</a:t>
              </a:r>
              <a:r>
                <a:rPr lang="es-MX" sz="1050" dirty="0">
                  <a:solidFill>
                    <a:schemeClr val="bg1"/>
                  </a:solidFill>
                </a:rPr>
                <a:t> </a:t>
              </a:r>
            </a:p>
            <a:p>
              <a:pPr algn="ctr"/>
              <a:r>
                <a:rPr lang="es-MX" sz="1050" dirty="0" err="1">
                  <a:solidFill>
                    <a:schemeClr val="bg1"/>
                  </a:solidFill>
                </a:rPr>
                <a:t>Topic</a:t>
              </a:r>
              <a:endParaRPr lang="es-MX" sz="1050" dirty="0">
                <a:solidFill>
                  <a:schemeClr val="bg1"/>
                </a:solidFill>
              </a:endParaRPr>
            </a:p>
          </p:txBody>
        </p:sp>
      </p:grpSp>
      <p:sp>
        <p:nvSpPr>
          <p:cNvPr id="28" name="CuadroTexto 27">
            <a:extLst>
              <a:ext uri="{FF2B5EF4-FFF2-40B4-BE49-F238E27FC236}">
                <a16:creationId xmlns:a16="http://schemas.microsoft.com/office/drawing/2014/main" id="{5485A0F3-64C0-415F-A996-AEE36AD7EBAA}"/>
              </a:ext>
            </a:extLst>
          </p:cNvPr>
          <p:cNvSpPr txBox="1"/>
          <p:nvPr/>
        </p:nvSpPr>
        <p:spPr>
          <a:xfrm rot="10800000">
            <a:off x="3124504" y="2243032"/>
            <a:ext cx="346249" cy="820096"/>
          </a:xfrm>
          <a:prstGeom prst="rect">
            <a:avLst/>
          </a:prstGeom>
          <a:noFill/>
        </p:spPr>
        <p:txBody>
          <a:bodyPr vert="eaVert" wrap="none" rtlCol="0">
            <a:spAutoFit/>
          </a:bodyPr>
          <a:lstStyle/>
          <a:p>
            <a:r>
              <a:rPr lang="es-MX" sz="1050" dirty="0">
                <a:solidFill>
                  <a:schemeClr val="bg1"/>
                </a:solidFill>
              </a:rPr>
              <a:t>Event Rules</a:t>
            </a:r>
          </a:p>
        </p:txBody>
      </p:sp>
      <p:sp>
        <p:nvSpPr>
          <p:cNvPr id="29" name="Flecha: a la derecha 28">
            <a:extLst>
              <a:ext uri="{FF2B5EF4-FFF2-40B4-BE49-F238E27FC236}">
                <a16:creationId xmlns:a16="http://schemas.microsoft.com/office/drawing/2014/main" id="{F70670E9-EDFD-4424-BA2E-ED881D2700D6}"/>
              </a:ext>
            </a:extLst>
          </p:cNvPr>
          <p:cNvSpPr/>
          <p:nvPr/>
        </p:nvSpPr>
        <p:spPr>
          <a:xfrm>
            <a:off x="1349993" y="2495132"/>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0" name="Flecha: a la derecha 29">
            <a:extLst>
              <a:ext uri="{FF2B5EF4-FFF2-40B4-BE49-F238E27FC236}">
                <a16:creationId xmlns:a16="http://schemas.microsoft.com/office/drawing/2014/main" id="{F4C1B672-8AA9-4653-BBAD-BA3E4FA422BD}"/>
              </a:ext>
            </a:extLst>
          </p:cNvPr>
          <p:cNvSpPr/>
          <p:nvPr/>
        </p:nvSpPr>
        <p:spPr>
          <a:xfrm>
            <a:off x="2626180" y="2521954"/>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3" name="Flecha: a la derecha 32">
            <a:extLst>
              <a:ext uri="{FF2B5EF4-FFF2-40B4-BE49-F238E27FC236}">
                <a16:creationId xmlns:a16="http://schemas.microsoft.com/office/drawing/2014/main" id="{D5A5A016-0722-47E9-A9BE-5B9D76C0BB06}"/>
              </a:ext>
            </a:extLst>
          </p:cNvPr>
          <p:cNvSpPr/>
          <p:nvPr/>
        </p:nvSpPr>
        <p:spPr>
          <a:xfrm>
            <a:off x="3580756" y="2510877"/>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4" name="Flecha: a la derecha 33">
            <a:extLst>
              <a:ext uri="{FF2B5EF4-FFF2-40B4-BE49-F238E27FC236}">
                <a16:creationId xmlns:a16="http://schemas.microsoft.com/office/drawing/2014/main" id="{B411EFAF-151D-4F1D-85D5-6EE3A2EB53A4}"/>
              </a:ext>
            </a:extLst>
          </p:cNvPr>
          <p:cNvSpPr/>
          <p:nvPr/>
        </p:nvSpPr>
        <p:spPr>
          <a:xfrm>
            <a:off x="4700772" y="2534480"/>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6" name="Flecha: a la derecha con bandas 35">
            <a:extLst>
              <a:ext uri="{FF2B5EF4-FFF2-40B4-BE49-F238E27FC236}">
                <a16:creationId xmlns:a16="http://schemas.microsoft.com/office/drawing/2014/main" id="{5275FBA2-FD2D-4E31-B775-2DC653465CA5}"/>
              </a:ext>
            </a:extLst>
          </p:cNvPr>
          <p:cNvSpPr/>
          <p:nvPr/>
        </p:nvSpPr>
        <p:spPr>
          <a:xfrm>
            <a:off x="6142667" y="2524541"/>
            <a:ext cx="402836" cy="2484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4" name="Rectángulo 23">
            <a:extLst>
              <a:ext uri="{FF2B5EF4-FFF2-40B4-BE49-F238E27FC236}">
                <a16:creationId xmlns:a16="http://schemas.microsoft.com/office/drawing/2014/main" id="{A6D6EA7D-0508-48DF-A136-402C889083BC}"/>
              </a:ext>
            </a:extLst>
          </p:cNvPr>
          <p:cNvSpPr/>
          <p:nvPr/>
        </p:nvSpPr>
        <p:spPr>
          <a:xfrm>
            <a:off x="7992329" y="2044271"/>
            <a:ext cx="665922" cy="3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Email</a:t>
            </a:r>
          </a:p>
        </p:txBody>
      </p:sp>
      <p:sp>
        <p:nvSpPr>
          <p:cNvPr id="26" name="Rectángulo 25">
            <a:extLst>
              <a:ext uri="{FF2B5EF4-FFF2-40B4-BE49-F238E27FC236}">
                <a16:creationId xmlns:a16="http://schemas.microsoft.com/office/drawing/2014/main" id="{11729543-6247-451A-83DC-6A67A5DBD2B5}"/>
              </a:ext>
            </a:extLst>
          </p:cNvPr>
          <p:cNvSpPr/>
          <p:nvPr/>
        </p:nvSpPr>
        <p:spPr>
          <a:xfrm>
            <a:off x="7917786" y="2480350"/>
            <a:ext cx="815009" cy="3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Functions</a:t>
            </a:r>
            <a:endParaRPr lang="es-MX" sz="1050" dirty="0"/>
          </a:p>
        </p:txBody>
      </p:sp>
      <p:sp>
        <p:nvSpPr>
          <p:cNvPr id="27" name="Rectángulo 26">
            <a:extLst>
              <a:ext uri="{FF2B5EF4-FFF2-40B4-BE49-F238E27FC236}">
                <a16:creationId xmlns:a16="http://schemas.microsoft.com/office/drawing/2014/main" id="{BD64734E-1284-4B99-8E6C-A61D8EA74D42}"/>
              </a:ext>
            </a:extLst>
          </p:cNvPr>
          <p:cNvSpPr/>
          <p:nvPr/>
        </p:nvSpPr>
        <p:spPr>
          <a:xfrm>
            <a:off x="7872323" y="2956184"/>
            <a:ext cx="911169" cy="3081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Streaming</a:t>
            </a:r>
            <a:endParaRPr lang="es-MX" sz="1050" dirty="0"/>
          </a:p>
        </p:txBody>
      </p:sp>
      <p:grpSp>
        <p:nvGrpSpPr>
          <p:cNvPr id="40" name="Grupo 39">
            <a:extLst>
              <a:ext uri="{FF2B5EF4-FFF2-40B4-BE49-F238E27FC236}">
                <a16:creationId xmlns:a16="http://schemas.microsoft.com/office/drawing/2014/main" id="{02DC41FE-99EB-4BD7-9416-241F43C5060E}"/>
              </a:ext>
            </a:extLst>
          </p:cNvPr>
          <p:cNvGrpSpPr/>
          <p:nvPr/>
        </p:nvGrpSpPr>
        <p:grpSpPr>
          <a:xfrm>
            <a:off x="7479371" y="2129960"/>
            <a:ext cx="380636" cy="1034638"/>
            <a:chOff x="9573234" y="3052927"/>
            <a:chExt cx="507514" cy="1379517"/>
          </a:xfrm>
        </p:grpSpPr>
        <p:sp>
          <p:nvSpPr>
            <p:cNvPr id="37" name="Flecha: a la derecha 36">
              <a:extLst>
                <a:ext uri="{FF2B5EF4-FFF2-40B4-BE49-F238E27FC236}">
                  <a16:creationId xmlns:a16="http://schemas.microsoft.com/office/drawing/2014/main" id="{722FEC8F-B304-406D-87DB-D3B8CB973C83}"/>
                </a:ext>
              </a:extLst>
            </p:cNvPr>
            <p:cNvSpPr/>
            <p:nvPr/>
          </p:nvSpPr>
          <p:spPr>
            <a:xfrm rot="19326242">
              <a:off x="9644413" y="3052927"/>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8" name="Flecha: a la derecha 37">
              <a:extLst>
                <a:ext uri="{FF2B5EF4-FFF2-40B4-BE49-F238E27FC236}">
                  <a16:creationId xmlns:a16="http://schemas.microsoft.com/office/drawing/2014/main" id="{61216537-6480-483A-A9CC-4391FCED017E}"/>
                </a:ext>
              </a:extLst>
            </p:cNvPr>
            <p:cNvSpPr/>
            <p:nvPr/>
          </p:nvSpPr>
          <p:spPr>
            <a:xfrm>
              <a:off x="9588931" y="3539279"/>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9" name="Flecha: a la derecha 38">
              <a:extLst>
                <a:ext uri="{FF2B5EF4-FFF2-40B4-BE49-F238E27FC236}">
                  <a16:creationId xmlns:a16="http://schemas.microsoft.com/office/drawing/2014/main" id="{B02BB033-4EA1-4456-B932-D3D58B68520E}"/>
                </a:ext>
              </a:extLst>
            </p:cNvPr>
            <p:cNvSpPr/>
            <p:nvPr/>
          </p:nvSpPr>
          <p:spPr>
            <a:xfrm rot="1355731">
              <a:off x="9573234" y="4099718"/>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sp>
        <p:nvSpPr>
          <p:cNvPr id="35" name="Rectángulo 25">
            <a:extLst>
              <a:ext uri="{FF2B5EF4-FFF2-40B4-BE49-F238E27FC236}">
                <a16:creationId xmlns:a16="http://schemas.microsoft.com/office/drawing/2014/main" id="{499F622C-8F19-4BD2-ACE2-E79F8B8B8B9A}"/>
              </a:ext>
            </a:extLst>
          </p:cNvPr>
          <p:cNvSpPr/>
          <p:nvPr/>
        </p:nvSpPr>
        <p:spPr>
          <a:xfrm>
            <a:off x="4079576" y="3264297"/>
            <a:ext cx="576470" cy="3494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Functions</a:t>
            </a:r>
            <a:endParaRPr lang="es-MX" sz="1050" dirty="0"/>
          </a:p>
        </p:txBody>
      </p:sp>
      <p:sp>
        <p:nvSpPr>
          <p:cNvPr id="42" name="Rectángulo 26">
            <a:extLst>
              <a:ext uri="{FF2B5EF4-FFF2-40B4-BE49-F238E27FC236}">
                <a16:creationId xmlns:a16="http://schemas.microsoft.com/office/drawing/2014/main" id="{C19DDD1D-2973-4AAD-97A1-70E0D891FDB7}"/>
              </a:ext>
            </a:extLst>
          </p:cNvPr>
          <p:cNvSpPr/>
          <p:nvPr/>
        </p:nvSpPr>
        <p:spPr>
          <a:xfrm>
            <a:off x="4084073" y="3697015"/>
            <a:ext cx="576471" cy="4129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Streaming</a:t>
            </a:r>
            <a:endParaRPr lang="es-MX" sz="1050" dirty="0"/>
          </a:p>
        </p:txBody>
      </p:sp>
      <p:sp>
        <p:nvSpPr>
          <p:cNvPr id="46" name="Nube 45">
            <a:extLst>
              <a:ext uri="{FF2B5EF4-FFF2-40B4-BE49-F238E27FC236}">
                <a16:creationId xmlns:a16="http://schemas.microsoft.com/office/drawing/2014/main" id="{3973D03B-F3A3-43C6-B3BF-DF6290437AEC}"/>
              </a:ext>
            </a:extLst>
          </p:cNvPr>
          <p:cNvSpPr/>
          <p:nvPr/>
        </p:nvSpPr>
        <p:spPr>
          <a:xfrm>
            <a:off x="4407129" y="2084743"/>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7" name="Nube 46">
            <a:extLst>
              <a:ext uri="{FF2B5EF4-FFF2-40B4-BE49-F238E27FC236}">
                <a16:creationId xmlns:a16="http://schemas.microsoft.com/office/drawing/2014/main" id="{02E67239-56EE-4557-81E9-66EBB3FDDAF8}"/>
              </a:ext>
            </a:extLst>
          </p:cNvPr>
          <p:cNvSpPr/>
          <p:nvPr/>
        </p:nvSpPr>
        <p:spPr>
          <a:xfrm>
            <a:off x="5657738" y="2161405"/>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8" name="Nube 47">
            <a:extLst>
              <a:ext uri="{FF2B5EF4-FFF2-40B4-BE49-F238E27FC236}">
                <a16:creationId xmlns:a16="http://schemas.microsoft.com/office/drawing/2014/main" id="{E4DA65BF-46CC-44A0-990E-870A6A691D7F}"/>
              </a:ext>
            </a:extLst>
          </p:cNvPr>
          <p:cNvSpPr/>
          <p:nvPr/>
        </p:nvSpPr>
        <p:spPr>
          <a:xfrm>
            <a:off x="7418424" y="1846916"/>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9" name="Nube 48">
            <a:extLst>
              <a:ext uri="{FF2B5EF4-FFF2-40B4-BE49-F238E27FC236}">
                <a16:creationId xmlns:a16="http://schemas.microsoft.com/office/drawing/2014/main" id="{4A567102-5286-47B6-95D9-DE29E956A1F4}"/>
              </a:ext>
            </a:extLst>
          </p:cNvPr>
          <p:cNvSpPr/>
          <p:nvPr/>
        </p:nvSpPr>
        <p:spPr>
          <a:xfrm>
            <a:off x="7480823" y="2995137"/>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2" name="Title 1">
            <a:extLst>
              <a:ext uri="{FF2B5EF4-FFF2-40B4-BE49-F238E27FC236}">
                <a16:creationId xmlns:a16="http://schemas.microsoft.com/office/drawing/2014/main" id="{3D559765-C430-43C9-BF9A-3119CB1B0433}"/>
              </a:ext>
            </a:extLst>
          </p:cNvPr>
          <p:cNvSpPr>
            <a:spLocks noGrp="1"/>
          </p:cNvSpPr>
          <p:nvPr>
            <p:ph type="title"/>
          </p:nvPr>
        </p:nvSpPr>
        <p:spPr/>
        <p:txBody>
          <a:bodyPr/>
          <a:lstStyle/>
          <a:p>
            <a:r>
              <a:rPr lang="es-MX" dirty="0"/>
              <a:t>Events </a:t>
            </a:r>
            <a:r>
              <a:rPr lang="es-MX" dirty="0" err="1"/>
              <a:t>identified</a:t>
            </a:r>
            <a:r>
              <a:rPr lang="es-MX" dirty="0"/>
              <a:t> and </a:t>
            </a:r>
            <a:r>
              <a:rPr lang="es-MX" dirty="0" err="1"/>
              <a:t>turned</a:t>
            </a:r>
            <a:r>
              <a:rPr lang="es-MX" dirty="0"/>
              <a:t> </a:t>
            </a:r>
            <a:r>
              <a:rPr lang="es-MX" dirty="0" err="1"/>
              <a:t>to</a:t>
            </a:r>
            <a:r>
              <a:rPr lang="es-MX" dirty="0"/>
              <a:t> </a:t>
            </a:r>
            <a:r>
              <a:rPr lang="es-MX" dirty="0" err="1"/>
              <a:t>Notification</a:t>
            </a:r>
            <a:r>
              <a:rPr lang="es-MX" dirty="0"/>
              <a:t> Events </a:t>
            </a:r>
            <a:r>
              <a:rPr lang="es-MX" dirty="0" err="1"/>
              <a:t>to</a:t>
            </a:r>
            <a:r>
              <a:rPr lang="es-MX" dirty="0"/>
              <a:t> be </a:t>
            </a:r>
            <a:r>
              <a:rPr lang="es-MX" dirty="0" err="1"/>
              <a:t>Published</a:t>
            </a:r>
            <a:r>
              <a:rPr lang="es-MX" dirty="0"/>
              <a:t> and </a:t>
            </a:r>
            <a:r>
              <a:rPr lang="es-MX" dirty="0" err="1"/>
              <a:t>Routed</a:t>
            </a:r>
            <a:r>
              <a:rPr lang="es-MX" dirty="0"/>
              <a:t> </a:t>
            </a:r>
          </a:p>
        </p:txBody>
      </p:sp>
      <p:sp>
        <p:nvSpPr>
          <p:cNvPr id="3" name="Footer Placeholder 2">
            <a:extLst>
              <a:ext uri="{FF2B5EF4-FFF2-40B4-BE49-F238E27FC236}">
                <a16:creationId xmlns:a16="http://schemas.microsoft.com/office/drawing/2014/main" id="{11F0432C-8709-44D7-AD6D-AD1FEAE3FFCC}"/>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4" name="TextBox 3">
            <a:extLst>
              <a:ext uri="{FF2B5EF4-FFF2-40B4-BE49-F238E27FC236}">
                <a16:creationId xmlns:a16="http://schemas.microsoft.com/office/drawing/2014/main" id="{62C6564C-4F83-471D-96EF-042E0E039678}"/>
              </a:ext>
            </a:extLst>
          </p:cNvPr>
          <p:cNvSpPr txBox="1"/>
          <p:nvPr/>
        </p:nvSpPr>
        <p:spPr>
          <a:xfrm rot="5400000">
            <a:off x="6813615" y="2558829"/>
            <a:ext cx="920124" cy="184666"/>
          </a:xfrm>
          <a:prstGeom prst="rect">
            <a:avLst/>
          </a:prstGeom>
          <a:noFill/>
        </p:spPr>
        <p:txBody>
          <a:bodyPr wrap="none" lIns="0" tIns="0" rIns="0" bIns="0" rtlCol="0">
            <a:spAutoFit/>
          </a:bodyPr>
          <a:lstStyle/>
          <a:p>
            <a:r>
              <a:rPr lang="nl-NL" sz="1200" dirty="0" err="1">
                <a:solidFill>
                  <a:schemeClr val="bg1">
                    <a:lumMod val="50000"/>
                  </a:schemeClr>
                </a:solidFill>
              </a:rPr>
              <a:t>Subscriptions</a:t>
            </a:r>
            <a:endParaRPr lang="en-NL" sz="1200" dirty="0" err="1">
              <a:solidFill>
                <a:schemeClr val="bg1">
                  <a:lumMod val="50000"/>
                </a:schemeClr>
              </a:solidFill>
            </a:endParaRPr>
          </a:p>
        </p:txBody>
      </p:sp>
      <p:sp>
        <p:nvSpPr>
          <p:cNvPr id="5" name="Explosion: 14 Points 4">
            <a:extLst>
              <a:ext uri="{FF2B5EF4-FFF2-40B4-BE49-F238E27FC236}">
                <a16:creationId xmlns:a16="http://schemas.microsoft.com/office/drawing/2014/main" id="{9CA12B1E-D343-42DA-8C9D-C941F8E28EC3}"/>
              </a:ext>
            </a:extLst>
          </p:cNvPr>
          <p:cNvSpPr/>
          <p:nvPr/>
        </p:nvSpPr>
        <p:spPr>
          <a:xfrm>
            <a:off x="354762" y="2136915"/>
            <a:ext cx="1250609" cy="657917"/>
          </a:xfrm>
          <a:prstGeom prst="irregularSeal2">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00" dirty="0"/>
              <a:t>Cloud Event</a:t>
            </a:r>
            <a:endParaRPr lang="en-NL" sz="1000" dirty="0"/>
          </a:p>
        </p:txBody>
      </p:sp>
    </p:spTree>
    <p:extLst>
      <p:ext uri="{BB962C8B-B14F-4D97-AF65-F5344CB8AC3E}">
        <p14:creationId xmlns:p14="http://schemas.microsoft.com/office/powerpoint/2010/main" val="2048994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2" nodeType="clickEffect">
                                  <p:stCondLst>
                                    <p:cond delay="0"/>
                                  </p:stCondLst>
                                  <p:childTnLst>
                                    <p:set>
                                      <p:cBhvr>
                                        <p:cTn id="68" dur="1" fill="hold">
                                          <p:stCondLst>
                                            <p:cond delay="0"/>
                                          </p:stCondLst>
                                        </p:cTn>
                                        <p:tgtEl>
                                          <p:spTgt spid="5"/>
                                        </p:tgtEl>
                                        <p:attrNameLst>
                                          <p:attrName>style.visibility</p:attrName>
                                        </p:attrNameLst>
                                      </p:cBhvr>
                                      <p:to>
                                        <p:strVal val="visible"/>
                                      </p:to>
                                    </p:set>
                                  </p:childTnLst>
                                </p:cTn>
                              </p:par>
                            </p:childTnLst>
                          </p:cTn>
                        </p:par>
                        <p:par>
                          <p:cTn id="69" fill="hold">
                            <p:stCondLst>
                              <p:cond delay="0"/>
                            </p:stCondLst>
                            <p:childTnLst>
                              <p:par>
                                <p:cTn id="70" presetID="56" presetClass="path" presetSubtype="0" accel="50000" decel="50000" fill="hold" grpId="0" nodeType="afterEffect">
                                  <p:stCondLst>
                                    <p:cond delay="500"/>
                                  </p:stCondLst>
                                  <p:childTnLst>
                                    <p:animMotion origin="layout" path="M 0.00729 -0.00432 L 0.67257 0.02068 " pathEditMode="relative" rAng="0" ptsTypes="AA">
                                      <p:cBhvr>
                                        <p:cTn id="71" dur="3250" fill="hold"/>
                                        <p:tgtEl>
                                          <p:spTgt spid="5"/>
                                        </p:tgtEl>
                                        <p:attrNameLst>
                                          <p:attrName>ppt_x</p:attrName>
                                          <p:attrName>ppt_y</p:attrName>
                                        </p:attrNameLst>
                                      </p:cBhvr>
                                      <p:rCtr x="33264" y="1235"/>
                                    </p:animMotion>
                                  </p:childTnLst>
                                </p:cTn>
                              </p:par>
                            </p:childTnLst>
                          </p:cTn>
                        </p:par>
                        <p:par>
                          <p:cTn id="72" fill="hold">
                            <p:stCondLst>
                              <p:cond delay="3750"/>
                            </p:stCondLst>
                            <p:childTnLst>
                              <p:par>
                                <p:cTn id="73" presetID="56" presetClass="path" presetSubtype="0" accel="50000" decel="50000" fill="hold" grpId="1" nodeType="afterEffect">
                                  <p:stCondLst>
                                    <p:cond delay="0"/>
                                  </p:stCondLst>
                                  <p:childTnLst>
                                    <p:animMotion origin="layout" path="M 0.67257 0.02068 L 0.84791 -0.10401 " pathEditMode="relative" rAng="0" ptsTypes="AA">
                                      <p:cBhvr>
                                        <p:cTn id="74" dur="2000" fill="hold"/>
                                        <p:tgtEl>
                                          <p:spTgt spid="5"/>
                                        </p:tgtEl>
                                        <p:attrNameLst>
                                          <p:attrName>ppt_x</p:attrName>
                                          <p:attrName>ppt_y</p:attrName>
                                        </p:attrNameLst>
                                      </p:cBhvr>
                                      <p:rCtr x="7378" y="-657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4" grpId="0" animBg="1"/>
      <p:bldP spid="28" grpId="0"/>
      <p:bldP spid="29" grpId="0" animBg="1"/>
      <p:bldP spid="30" grpId="0" animBg="1"/>
      <p:bldP spid="33" grpId="0" animBg="1"/>
      <p:bldP spid="34" grpId="0" animBg="1"/>
      <p:bldP spid="36" grpId="0" animBg="1"/>
      <p:bldP spid="24" grpId="0" animBg="1"/>
      <p:bldP spid="26" grpId="0" animBg="1"/>
      <p:bldP spid="27" grpId="0" animBg="1"/>
      <p:bldP spid="35" grpId="0" animBg="1"/>
      <p:bldP spid="42" grpId="0" animBg="1"/>
      <p:bldP spid="46" grpId="0" animBg="1"/>
      <p:bldP spid="47" grpId="0" animBg="1"/>
      <p:bldP spid="48" grpId="0" animBg="1"/>
      <p:bldP spid="49" grpId="0" animBg="1"/>
      <p:bldP spid="4" grpId="0"/>
      <p:bldP spid="5" grpId="0" animBg="1"/>
      <p:bldP spid="5" grpId="1" animBg="1"/>
      <p:bldP spid="5" grpId="2"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ilindro 5">
            <a:extLst>
              <a:ext uri="{FF2B5EF4-FFF2-40B4-BE49-F238E27FC236}">
                <a16:creationId xmlns:a16="http://schemas.microsoft.com/office/drawing/2014/main" id="{9790D8BD-EF73-469C-8E24-B42B13A0F5EE}"/>
              </a:ext>
            </a:extLst>
          </p:cNvPr>
          <p:cNvSpPr/>
          <p:nvPr/>
        </p:nvSpPr>
        <p:spPr>
          <a:xfrm>
            <a:off x="546652" y="2097159"/>
            <a:ext cx="775252" cy="109330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OCI </a:t>
            </a:r>
            <a:r>
              <a:rPr lang="es-MX" sz="1050" dirty="0" err="1"/>
              <a:t>Resource</a:t>
            </a:r>
            <a:endParaRPr lang="es-MX" sz="1050" dirty="0"/>
          </a:p>
        </p:txBody>
      </p:sp>
      <p:grpSp>
        <p:nvGrpSpPr>
          <p:cNvPr id="32" name="Grupo 31">
            <a:extLst>
              <a:ext uri="{FF2B5EF4-FFF2-40B4-BE49-F238E27FC236}">
                <a16:creationId xmlns:a16="http://schemas.microsoft.com/office/drawing/2014/main" id="{B8B8CD92-6CB7-48A9-90AF-FB6AE23F36E7}"/>
              </a:ext>
            </a:extLst>
          </p:cNvPr>
          <p:cNvGrpSpPr/>
          <p:nvPr/>
        </p:nvGrpSpPr>
        <p:grpSpPr>
          <a:xfrm>
            <a:off x="6587449" y="2107099"/>
            <a:ext cx="576470" cy="1053548"/>
            <a:chOff x="7719390" y="3044689"/>
            <a:chExt cx="768626" cy="1404730"/>
          </a:xfrm>
        </p:grpSpPr>
        <p:sp>
          <p:nvSpPr>
            <p:cNvPr id="19" name="Rectángulo 18">
              <a:extLst>
                <a:ext uri="{FF2B5EF4-FFF2-40B4-BE49-F238E27FC236}">
                  <a16:creationId xmlns:a16="http://schemas.microsoft.com/office/drawing/2014/main" id="{6499F15C-B570-4A0D-8521-8CE44DAAB5F7}"/>
                </a:ext>
              </a:extLst>
            </p:cNvPr>
            <p:cNvSpPr/>
            <p:nvPr/>
          </p:nvSpPr>
          <p:spPr>
            <a:xfrm>
              <a:off x="7719390" y="3044689"/>
              <a:ext cx="768626" cy="140473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0" name="Rectángulo 19">
              <a:extLst>
                <a:ext uri="{FF2B5EF4-FFF2-40B4-BE49-F238E27FC236}">
                  <a16:creationId xmlns:a16="http://schemas.microsoft.com/office/drawing/2014/main" id="{6E5E21F3-BFF4-4FFF-9540-3300AB4D0CCC}"/>
                </a:ext>
              </a:extLst>
            </p:cNvPr>
            <p:cNvSpPr/>
            <p:nvPr/>
          </p:nvSpPr>
          <p:spPr>
            <a:xfrm>
              <a:off x="7878416" y="3177211"/>
              <a:ext cx="198783" cy="2617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1" name="Elipse 20">
              <a:extLst>
                <a:ext uri="{FF2B5EF4-FFF2-40B4-BE49-F238E27FC236}">
                  <a16:creationId xmlns:a16="http://schemas.microsoft.com/office/drawing/2014/main" id="{50CA1363-B1CE-49C3-A97B-14075531813F}"/>
                </a:ext>
              </a:extLst>
            </p:cNvPr>
            <p:cNvSpPr/>
            <p:nvPr/>
          </p:nvSpPr>
          <p:spPr>
            <a:xfrm>
              <a:off x="8077199" y="3633062"/>
              <a:ext cx="278296" cy="26173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22" name="Triángulo isósceles 21">
              <a:extLst>
                <a:ext uri="{FF2B5EF4-FFF2-40B4-BE49-F238E27FC236}">
                  <a16:creationId xmlns:a16="http://schemas.microsoft.com/office/drawing/2014/main" id="{358C69A9-DAA7-4A9A-B410-2A105C243359}"/>
                </a:ext>
              </a:extLst>
            </p:cNvPr>
            <p:cNvSpPr/>
            <p:nvPr/>
          </p:nvSpPr>
          <p:spPr>
            <a:xfrm>
              <a:off x="7878415" y="4078359"/>
              <a:ext cx="198783" cy="261730"/>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sp>
        <p:nvSpPr>
          <p:cNvPr id="14" name="Rectángulo 13">
            <a:extLst>
              <a:ext uri="{FF2B5EF4-FFF2-40B4-BE49-F238E27FC236}">
                <a16:creationId xmlns:a16="http://schemas.microsoft.com/office/drawing/2014/main" id="{40717931-3990-4864-836E-0E236747521E}"/>
              </a:ext>
            </a:extLst>
          </p:cNvPr>
          <p:cNvSpPr/>
          <p:nvPr/>
        </p:nvSpPr>
        <p:spPr>
          <a:xfrm>
            <a:off x="4079575" y="2126977"/>
            <a:ext cx="57647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t>Notifications</a:t>
            </a:r>
            <a:endParaRPr lang="es-MX" sz="1200" dirty="0"/>
          </a:p>
        </p:txBody>
      </p:sp>
      <p:grpSp>
        <p:nvGrpSpPr>
          <p:cNvPr id="31" name="Grupo 30">
            <a:extLst>
              <a:ext uri="{FF2B5EF4-FFF2-40B4-BE49-F238E27FC236}">
                <a16:creationId xmlns:a16="http://schemas.microsoft.com/office/drawing/2014/main" id="{68C24D6D-6011-4A6E-8C26-17CAF1F93E69}"/>
              </a:ext>
            </a:extLst>
          </p:cNvPr>
          <p:cNvGrpSpPr/>
          <p:nvPr/>
        </p:nvGrpSpPr>
        <p:grpSpPr>
          <a:xfrm>
            <a:off x="5174285" y="2421791"/>
            <a:ext cx="930750" cy="483796"/>
            <a:chOff x="6061931" y="3300590"/>
            <a:chExt cx="1240999" cy="645061"/>
          </a:xfrm>
        </p:grpSpPr>
        <p:sp>
          <p:nvSpPr>
            <p:cNvPr id="13" name="Cilindro 12">
              <a:extLst>
                <a:ext uri="{FF2B5EF4-FFF2-40B4-BE49-F238E27FC236}">
                  <a16:creationId xmlns:a16="http://schemas.microsoft.com/office/drawing/2014/main" id="{5C18C5DD-08F4-4F3E-AFF9-AFF8DC39C8E6}"/>
                </a:ext>
              </a:extLst>
            </p:cNvPr>
            <p:cNvSpPr/>
            <p:nvPr/>
          </p:nvSpPr>
          <p:spPr>
            <a:xfrm rot="5400000">
              <a:off x="6363682" y="3006404"/>
              <a:ext cx="645061" cy="12334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23" name="CuadroTexto 22">
              <a:extLst>
                <a:ext uri="{FF2B5EF4-FFF2-40B4-BE49-F238E27FC236}">
                  <a16:creationId xmlns:a16="http://schemas.microsoft.com/office/drawing/2014/main" id="{7477BA56-A607-4357-ABDA-D0ED1855456B}"/>
                </a:ext>
              </a:extLst>
            </p:cNvPr>
            <p:cNvSpPr txBox="1"/>
            <p:nvPr/>
          </p:nvSpPr>
          <p:spPr>
            <a:xfrm>
              <a:off x="6061931" y="3333707"/>
              <a:ext cx="1186650" cy="553997"/>
            </a:xfrm>
            <a:prstGeom prst="rect">
              <a:avLst/>
            </a:prstGeom>
            <a:noFill/>
          </p:spPr>
          <p:txBody>
            <a:bodyPr wrap="none" rtlCol="0">
              <a:spAutoFit/>
            </a:bodyPr>
            <a:lstStyle/>
            <a:p>
              <a:pPr algn="ctr"/>
              <a:r>
                <a:rPr lang="es-MX" sz="1050" dirty="0" err="1">
                  <a:solidFill>
                    <a:schemeClr val="bg1"/>
                  </a:solidFill>
                </a:rPr>
                <a:t>Notification</a:t>
              </a:r>
              <a:r>
                <a:rPr lang="es-MX" sz="1050" dirty="0">
                  <a:solidFill>
                    <a:schemeClr val="bg1"/>
                  </a:solidFill>
                </a:rPr>
                <a:t> </a:t>
              </a:r>
            </a:p>
            <a:p>
              <a:pPr algn="ctr"/>
              <a:r>
                <a:rPr lang="es-MX" sz="1050" dirty="0" err="1">
                  <a:solidFill>
                    <a:schemeClr val="bg1"/>
                  </a:solidFill>
                </a:rPr>
                <a:t>Topic</a:t>
              </a:r>
              <a:endParaRPr lang="es-MX" sz="1050" dirty="0">
                <a:solidFill>
                  <a:schemeClr val="bg1"/>
                </a:solidFill>
              </a:endParaRPr>
            </a:p>
          </p:txBody>
        </p:sp>
      </p:grpSp>
      <p:sp>
        <p:nvSpPr>
          <p:cNvPr id="33" name="Flecha: a la derecha 32">
            <a:extLst>
              <a:ext uri="{FF2B5EF4-FFF2-40B4-BE49-F238E27FC236}">
                <a16:creationId xmlns:a16="http://schemas.microsoft.com/office/drawing/2014/main" id="{D5A5A016-0722-47E9-A9BE-5B9D76C0BB06}"/>
              </a:ext>
            </a:extLst>
          </p:cNvPr>
          <p:cNvSpPr/>
          <p:nvPr/>
        </p:nvSpPr>
        <p:spPr>
          <a:xfrm>
            <a:off x="3580756" y="2510877"/>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4" name="Flecha: a la derecha 33">
            <a:extLst>
              <a:ext uri="{FF2B5EF4-FFF2-40B4-BE49-F238E27FC236}">
                <a16:creationId xmlns:a16="http://schemas.microsoft.com/office/drawing/2014/main" id="{B411EFAF-151D-4F1D-85D5-6EE3A2EB53A4}"/>
              </a:ext>
            </a:extLst>
          </p:cNvPr>
          <p:cNvSpPr/>
          <p:nvPr/>
        </p:nvSpPr>
        <p:spPr>
          <a:xfrm>
            <a:off x="4700772" y="2534480"/>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6" name="Flecha: a la derecha con bandas 35">
            <a:extLst>
              <a:ext uri="{FF2B5EF4-FFF2-40B4-BE49-F238E27FC236}">
                <a16:creationId xmlns:a16="http://schemas.microsoft.com/office/drawing/2014/main" id="{5275FBA2-FD2D-4E31-B775-2DC653465CA5}"/>
              </a:ext>
            </a:extLst>
          </p:cNvPr>
          <p:cNvSpPr/>
          <p:nvPr/>
        </p:nvSpPr>
        <p:spPr>
          <a:xfrm>
            <a:off x="6142667" y="2524541"/>
            <a:ext cx="402836" cy="248478"/>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nvGrpSpPr>
          <p:cNvPr id="41" name="Grupo 40">
            <a:extLst>
              <a:ext uri="{FF2B5EF4-FFF2-40B4-BE49-F238E27FC236}">
                <a16:creationId xmlns:a16="http://schemas.microsoft.com/office/drawing/2014/main" id="{F43D7795-50C3-4B9D-AE33-78F5041CE9F0}"/>
              </a:ext>
            </a:extLst>
          </p:cNvPr>
          <p:cNvGrpSpPr/>
          <p:nvPr/>
        </p:nvGrpSpPr>
        <p:grpSpPr>
          <a:xfrm>
            <a:off x="7249499" y="2064861"/>
            <a:ext cx="1304121" cy="1220026"/>
            <a:chOff x="9573234" y="2938675"/>
            <a:chExt cx="1738828" cy="1626701"/>
          </a:xfrm>
        </p:grpSpPr>
        <p:sp>
          <p:nvSpPr>
            <p:cNvPr id="24" name="Rectángulo 23">
              <a:extLst>
                <a:ext uri="{FF2B5EF4-FFF2-40B4-BE49-F238E27FC236}">
                  <a16:creationId xmlns:a16="http://schemas.microsoft.com/office/drawing/2014/main" id="{A6D6EA7D-0508-48DF-A136-402C889083BC}"/>
                </a:ext>
              </a:extLst>
            </p:cNvPr>
            <p:cNvSpPr/>
            <p:nvPr/>
          </p:nvSpPr>
          <p:spPr>
            <a:xfrm>
              <a:off x="10257178" y="2938675"/>
              <a:ext cx="887896"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Email</a:t>
              </a:r>
            </a:p>
          </p:txBody>
        </p:sp>
        <p:sp>
          <p:nvSpPr>
            <p:cNvPr id="26" name="Rectángulo 25">
              <a:extLst>
                <a:ext uri="{FF2B5EF4-FFF2-40B4-BE49-F238E27FC236}">
                  <a16:creationId xmlns:a16="http://schemas.microsoft.com/office/drawing/2014/main" id="{11729543-6247-451A-83DC-6A67A5DBD2B5}"/>
                </a:ext>
              </a:extLst>
            </p:cNvPr>
            <p:cNvSpPr/>
            <p:nvPr/>
          </p:nvSpPr>
          <p:spPr>
            <a:xfrm>
              <a:off x="10157787" y="3520113"/>
              <a:ext cx="1086679"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Functions</a:t>
              </a:r>
              <a:endParaRPr lang="es-MX" sz="1050" dirty="0"/>
            </a:p>
          </p:txBody>
        </p:sp>
        <p:sp>
          <p:nvSpPr>
            <p:cNvPr id="27" name="Rectángulo 26">
              <a:extLst>
                <a:ext uri="{FF2B5EF4-FFF2-40B4-BE49-F238E27FC236}">
                  <a16:creationId xmlns:a16="http://schemas.microsoft.com/office/drawing/2014/main" id="{BD64734E-1284-4B99-8E6C-A61D8EA74D42}"/>
                </a:ext>
              </a:extLst>
            </p:cNvPr>
            <p:cNvSpPr/>
            <p:nvPr/>
          </p:nvSpPr>
          <p:spPr>
            <a:xfrm>
              <a:off x="10097170" y="4154559"/>
              <a:ext cx="1214892" cy="4108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err="1"/>
                <a:t>Streaming</a:t>
              </a:r>
              <a:endParaRPr lang="es-MX" sz="1050" dirty="0"/>
            </a:p>
          </p:txBody>
        </p:sp>
        <p:grpSp>
          <p:nvGrpSpPr>
            <p:cNvPr id="40" name="Grupo 39">
              <a:extLst>
                <a:ext uri="{FF2B5EF4-FFF2-40B4-BE49-F238E27FC236}">
                  <a16:creationId xmlns:a16="http://schemas.microsoft.com/office/drawing/2014/main" id="{02DC41FE-99EB-4BD7-9416-241F43C5060E}"/>
                </a:ext>
              </a:extLst>
            </p:cNvPr>
            <p:cNvGrpSpPr/>
            <p:nvPr/>
          </p:nvGrpSpPr>
          <p:grpSpPr>
            <a:xfrm>
              <a:off x="9573234" y="3052927"/>
              <a:ext cx="507514" cy="1379517"/>
              <a:chOff x="9573234" y="3052927"/>
              <a:chExt cx="507514" cy="1379517"/>
            </a:xfrm>
          </p:grpSpPr>
          <p:sp>
            <p:nvSpPr>
              <p:cNvPr id="37" name="Flecha: a la derecha 36">
                <a:extLst>
                  <a:ext uri="{FF2B5EF4-FFF2-40B4-BE49-F238E27FC236}">
                    <a16:creationId xmlns:a16="http://schemas.microsoft.com/office/drawing/2014/main" id="{722FEC8F-B304-406D-87DB-D3B8CB973C83}"/>
                  </a:ext>
                </a:extLst>
              </p:cNvPr>
              <p:cNvSpPr/>
              <p:nvPr/>
            </p:nvSpPr>
            <p:spPr>
              <a:xfrm rot="19326242">
                <a:off x="9644413" y="3052927"/>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8" name="Flecha: a la derecha 37">
                <a:extLst>
                  <a:ext uri="{FF2B5EF4-FFF2-40B4-BE49-F238E27FC236}">
                    <a16:creationId xmlns:a16="http://schemas.microsoft.com/office/drawing/2014/main" id="{61216537-6480-483A-A9CC-4391FCED017E}"/>
                  </a:ext>
                </a:extLst>
              </p:cNvPr>
              <p:cNvSpPr/>
              <p:nvPr/>
            </p:nvSpPr>
            <p:spPr>
              <a:xfrm>
                <a:off x="9588931" y="3539279"/>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39" name="Flecha: a la derecha 38">
                <a:extLst>
                  <a:ext uri="{FF2B5EF4-FFF2-40B4-BE49-F238E27FC236}">
                    <a16:creationId xmlns:a16="http://schemas.microsoft.com/office/drawing/2014/main" id="{B02BB033-4EA1-4456-B932-D3D58B68520E}"/>
                  </a:ext>
                </a:extLst>
              </p:cNvPr>
              <p:cNvSpPr/>
              <p:nvPr/>
            </p:nvSpPr>
            <p:spPr>
              <a:xfrm rot="1355731">
                <a:off x="9573234" y="4099718"/>
                <a:ext cx="436335" cy="3327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grpSp>
      </p:grpSp>
      <p:sp>
        <p:nvSpPr>
          <p:cNvPr id="46" name="Nube 45">
            <a:extLst>
              <a:ext uri="{FF2B5EF4-FFF2-40B4-BE49-F238E27FC236}">
                <a16:creationId xmlns:a16="http://schemas.microsoft.com/office/drawing/2014/main" id="{3973D03B-F3A3-43C6-B3BF-DF6290437AEC}"/>
              </a:ext>
            </a:extLst>
          </p:cNvPr>
          <p:cNvSpPr/>
          <p:nvPr/>
        </p:nvSpPr>
        <p:spPr>
          <a:xfrm>
            <a:off x="4407129" y="2084743"/>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7" name="Nube 46">
            <a:extLst>
              <a:ext uri="{FF2B5EF4-FFF2-40B4-BE49-F238E27FC236}">
                <a16:creationId xmlns:a16="http://schemas.microsoft.com/office/drawing/2014/main" id="{02E67239-56EE-4557-81E9-66EBB3FDDAF8}"/>
              </a:ext>
            </a:extLst>
          </p:cNvPr>
          <p:cNvSpPr/>
          <p:nvPr/>
        </p:nvSpPr>
        <p:spPr>
          <a:xfrm>
            <a:off x="5657738" y="2161405"/>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8" name="Nube 47">
            <a:extLst>
              <a:ext uri="{FF2B5EF4-FFF2-40B4-BE49-F238E27FC236}">
                <a16:creationId xmlns:a16="http://schemas.microsoft.com/office/drawing/2014/main" id="{E4DA65BF-46CC-44A0-990E-870A6A691D7F}"/>
              </a:ext>
            </a:extLst>
          </p:cNvPr>
          <p:cNvSpPr/>
          <p:nvPr/>
        </p:nvSpPr>
        <p:spPr>
          <a:xfrm>
            <a:off x="7188552" y="1867506"/>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9" name="Nube 48">
            <a:extLst>
              <a:ext uri="{FF2B5EF4-FFF2-40B4-BE49-F238E27FC236}">
                <a16:creationId xmlns:a16="http://schemas.microsoft.com/office/drawing/2014/main" id="{4A567102-5286-47B6-95D9-DE29E956A1F4}"/>
              </a:ext>
            </a:extLst>
          </p:cNvPr>
          <p:cNvSpPr/>
          <p:nvPr/>
        </p:nvSpPr>
        <p:spPr>
          <a:xfrm>
            <a:off x="7250951" y="3015727"/>
            <a:ext cx="399971" cy="349472"/>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375" dirty="0"/>
              <a:t>Event</a:t>
            </a:r>
          </a:p>
        </p:txBody>
      </p:sp>
      <p:sp>
        <p:nvSpPr>
          <p:cNvPr id="45" name="Rectángulo 44">
            <a:extLst>
              <a:ext uri="{FF2B5EF4-FFF2-40B4-BE49-F238E27FC236}">
                <a16:creationId xmlns:a16="http://schemas.microsoft.com/office/drawing/2014/main" id="{C74EB674-E0D0-40EB-844A-20366794E5D9}"/>
              </a:ext>
            </a:extLst>
          </p:cNvPr>
          <p:cNvSpPr/>
          <p:nvPr/>
        </p:nvSpPr>
        <p:spPr>
          <a:xfrm>
            <a:off x="3840534" y="1461464"/>
            <a:ext cx="3223994" cy="2146853"/>
          </a:xfrm>
          <a:prstGeom prst="rect">
            <a:avLst/>
          </a:prstGeom>
          <a:solidFill>
            <a:srgbClr val="FF0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NOTIFICATION SERVICES</a:t>
            </a:r>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p:txBody>
      </p:sp>
      <p:sp>
        <p:nvSpPr>
          <p:cNvPr id="2" name="Title 1">
            <a:extLst>
              <a:ext uri="{FF2B5EF4-FFF2-40B4-BE49-F238E27FC236}">
                <a16:creationId xmlns:a16="http://schemas.microsoft.com/office/drawing/2014/main" id="{3D559765-C430-43C9-BF9A-3119CB1B0433}"/>
              </a:ext>
            </a:extLst>
          </p:cNvPr>
          <p:cNvSpPr>
            <a:spLocks noGrp="1"/>
          </p:cNvSpPr>
          <p:nvPr>
            <p:ph type="title"/>
          </p:nvPr>
        </p:nvSpPr>
        <p:spPr/>
        <p:txBody>
          <a:bodyPr/>
          <a:lstStyle/>
          <a:p>
            <a:r>
              <a:rPr lang="es-MX" dirty="0"/>
              <a:t>THE BASICS FOR THESE TWO SERVICES ARE…</a:t>
            </a:r>
          </a:p>
        </p:txBody>
      </p:sp>
      <p:sp>
        <p:nvSpPr>
          <p:cNvPr id="5" name="Footer Placeholder 4">
            <a:extLst>
              <a:ext uri="{FF2B5EF4-FFF2-40B4-BE49-F238E27FC236}">
                <a16:creationId xmlns:a16="http://schemas.microsoft.com/office/drawing/2014/main" id="{DC86B0DA-0885-4248-B044-603034D39C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42" name="Rectángulo 6">
            <a:extLst>
              <a:ext uri="{FF2B5EF4-FFF2-40B4-BE49-F238E27FC236}">
                <a16:creationId xmlns:a16="http://schemas.microsoft.com/office/drawing/2014/main" id="{EF1F0FE6-1D0A-4768-A1D1-A73B128C5413}"/>
              </a:ext>
            </a:extLst>
          </p:cNvPr>
          <p:cNvSpPr/>
          <p:nvPr/>
        </p:nvSpPr>
        <p:spPr>
          <a:xfrm>
            <a:off x="3092256" y="2136915"/>
            <a:ext cx="44726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 </a:t>
            </a:r>
          </a:p>
          <a:p>
            <a:pPr algn="ctr"/>
            <a:endParaRPr lang="es-MX" sz="1050" dirty="0"/>
          </a:p>
          <a:p>
            <a:pPr algn="ctr"/>
            <a:r>
              <a:rPr lang="es-MX" sz="1050" dirty="0"/>
              <a:t> </a:t>
            </a:r>
          </a:p>
        </p:txBody>
      </p:sp>
      <p:sp>
        <p:nvSpPr>
          <p:cNvPr id="44" name="Nube 7">
            <a:extLst>
              <a:ext uri="{FF2B5EF4-FFF2-40B4-BE49-F238E27FC236}">
                <a16:creationId xmlns:a16="http://schemas.microsoft.com/office/drawing/2014/main" id="{FD327CC0-100C-4989-A1C3-A2AD4E2C2BDF}"/>
              </a:ext>
            </a:extLst>
          </p:cNvPr>
          <p:cNvSpPr/>
          <p:nvPr/>
        </p:nvSpPr>
        <p:spPr>
          <a:xfrm>
            <a:off x="1782300" y="2126977"/>
            <a:ext cx="795129" cy="1093304"/>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100" dirty="0"/>
              <a:t>Cloud Event</a:t>
            </a:r>
          </a:p>
        </p:txBody>
      </p:sp>
      <p:sp>
        <p:nvSpPr>
          <p:cNvPr id="50" name="CuadroTexto 27">
            <a:extLst>
              <a:ext uri="{FF2B5EF4-FFF2-40B4-BE49-F238E27FC236}">
                <a16:creationId xmlns:a16="http://schemas.microsoft.com/office/drawing/2014/main" id="{AD8A02F5-309D-4E6D-A047-E23C1B96AEA3}"/>
              </a:ext>
            </a:extLst>
          </p:cNvPr>
          <p:cNvSpPr txBox="1"/>
          <p:nvPr/>
        </p:nvSpPr>
        <p:spPr>
          <a:xfrm rot="10800000">
            <a:off x="3124504" y="2243032"/>
            <a:ext cx="346249" cy="820096"/>
          </a:xfrm>
          <a:prstGeom prst="rect">
            <a:avLst/>
          </a:prstGeom>
          <a:noFill/>
        </p:spPr>
        <p:txBody>
          <a:bodyPr vert="eaVert" wrap="none" rtlCol="0">
            <a:spAutoFit/>
          </a:bodyPr>
          <a:lstStyle/>
          <a:p>
            <a:r>
              <a:rPr lang="es-MX" sz="1050" dirty="0">
                <a:solidFill>
                  <a:schemeClr val="bg1"/>
                </a:solidFill>
              </a:rPr>
              <a:t>Event Rules</a:t>
            </a:r>
          </a:p>
        </p:txBody>
      </p:sp>
      <p:sp>
        <p:nvSpPr>
          <p:cNvPr id="51" name="Flecha: a la derecha 28">
            <a:extLst>
              <a:ext uri="{FF2B5EF4-FFF2-40B4-BE49-F238E27FC236}">
                <a16:creationId xmlns:a16="http://schemas.microsoft.com/office/drawing/2014/main" id="{4832152B-D7BB-4B16-988D-BEAB26699E06}"/>
              </a:ext>
            </a:extLst>
          </p:cNvPr>
          <p:cNvSpPr/>
          <p:nvPr/>
        </p:nvSpPr>
        <p:spPr>
          <a:xfrm>
            <a:off x="1349993" y="2495132"/>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52" name="Flecha: a la derecha 29">
            <a:extLst>
              <a:ext uri="{FF2B5EF4-FFF2-40B4-BE49-F238E27FC236}">
                <a16:creationId xmlns:a16="http://schemas.microsoft.com/office/drawing/2014/main" id="{14EDACAF-D346-4103-A65D-94C79CCFD6AD}"/>
              </a:ext>
            </a:extLst>
          </p:cNvPr>
          <p:cNvSpPr/>
          <p:nvPr/>
        </p:nvSpPr>
        <p:spPr>
          <a:xfrm>
            <a:off x="2626180" y="2521954"/>
            <a:ext cx="447260" cy="2584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a:p>
        </p:txBody>
      </p:sp>
      <p:sp>
        <p:nvSpPr>
          <p:cNvPr id="43" name="Rectángulo 42">
            <a:extLst>
              <a:ext uri="{FF2B5EF4-FFF2-40B4-BE49-F238E27FC236}">
                <a16:creationId xmlns:a16="http://schemas.microsoft.com/office/drawing/2014/main" id="{1F709A63-AA4F-41BC-BD9A-695D70A77BA8}"/>
              </a:ext>
            </a:extLst>
          </p:cNvPr>
          <p:cNvSpPr/>
          <p:nvPr/>
        </p:nvSpPr>
        <p:spPr>
          <a:xfrm>
            <a:off x="1388346" y="1456627"/>
            <a:ext cx="2230897" cy="2146853"/>
          </a:xfrm>
          <a:prstGeom prst="rect">
            <a:avLst/>
          </a:prstGeom>
          <a:solidFill>
            <a:srgbClr val="FFC000">
              <a:alpha val="6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050" dirty="0"/>
              <a:t>EVENTS SERVICES</a:t>
            </a:r>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a:p>
            <a:pPr algn="ctr"/>
            <a:endParaRPr lang="es-MX" sz="1050" dirty="0"/>
          </a:p>
        </p:txBody>
      </p:sp>
    </p:spTree>
    <p:extLst>
      <p:ext uri="{BB962C8B-B14F-4D97-AF65-F5344CB8AC3E}">
        <p14:creationId xmlns:p14="http://schemas.microsoft.com/office/powerpoint/2010/main" val="109344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4" grpId="0" animBg="1"/>
      <p:bldP spid="51" grpId="0" animBg="1"/>
      <p:bldP spid="5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7D97F6-9067-43EB-9268-4B0D9D00FAA4}"/>
              </a:ext>
            </a:extLst>
          </p:cNvPr>
          <p:cNvSpPr>
            <a:spLocks noGrp="1"/>
          </p:cNvSpPr>
          <p:nvPr>
            <p:ph type="title"/>
          </p:nvPr>
        </p:nvSpPr>
        <p:spPr/>
        <p:txBody>
          <a:bodyPr/>
          <a:lstStyle/>
          <a:p>
            <a:r>
              <a:rPr lang="nl-NL" dirty="0" err="1"/>
              <a:t>Configure</a:t>
            </a:r>
            <a:r>
              <a:rPr lang="nl-NL" dirty="0"/>
              <a:t> Event </a:t>
            </a:r>
            <a:r>
              <a:rPr lang="nl-NL" dirty="0" err="1"/>
              <a:t>Rule</a:t>
            </a:r>
            <a:r>
              <a:rPr lang="nl-NL" dirty="0"/>
              <a:t> Notification triplet</a:t>
            </a:r>
            <a:endParaRPr lang="en-NL" dirty="0"/>
          </a:p>
        </p:txBody>
      </p:sp>
      <p:pic>
        <p:nvPicPr>
          <p:cNvPr id="6" name="Snagit_SNG81C">
            <a:extLst>
              <a:ext uri="{FF2B5EF4-FFF2-40B4-BE49-F238E27FC236}">
                <a16:creationId xmlns:a16="http://schemas.microsoft.com/office/drawing/2014/main" id="{F6120AFF-3F8D-4466-A620-13A37A178395}"/>
              </a:ext>
            </a:extLst>
          </p:cNvPr>
          <p:cNvPicPr>
            <a:picLocks noGrp="1" noChangeAspect="1"/>
          </p:cNvPicPr>
          <p:nvPr>
            <p:ph idx="1"/>
          </p:nvPr>
        </p:nvPicPr>
        <p:blipFill>
          <a:blip r:embed="rId2"/>
          <a:stretch>
            <a:fillRect/>
          </a:stretch>
        </p:blipFill>
        <p:spPr>
          <a:xfrm>
            <a:off x="719999" y="825287"/>
            <a:ext cx="8085601" cy="276531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6751815-92A0-47A9-849C-C580A7DD3CB7}"/>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Picture 7">
            <a:extLst>
              <a:ext uri="{FF2B5EF4-FFF2-40B4-BE49-F238E27FC236}">
                <a16:creationId xmlns:a16="http://schemas.microsoft.com/office/drawing/2014/main" id="{C6D07359-B6AD-4E8D-AB17-C191868B9414}"/>
              </a:ext>
            </a:extLst>
          </p:cNvPr>
          <p:cNvPicPr>
            <a:picLocks noChangeAspect="1"/>
          </p:cNvPicPr>
          <p:nvPr/>
        </p:nvPicPr>
        <p:blipFill>
          <a:blip r:embed="rId3"/>
          <a:stretch>
            <a:fillRect/>
          </a:stretch>
        </p:blipFill>
        <p:spPr>
          <a:xfrm>
            <a:off x="1785600" y="3174061"/>
            <a:ext cx="7236000" cy="1758453"/>
          </a:xfrm>
          <a:prstGeom prst="rect">
            <a:avLst/>
          </a:prstGeom>
          <a:ln>
            <a:noFill/>
          </a:ln>
          <a:effectLst>
            <a:outerShdw blurRad="292100" dist="139700" dir="2700000" algn="tl" rotWithShape="0">
              <a:srgbClr val="333333">
                <a:alpha val="65000"/>
              </a:srgbClr>
            </a:outerShdw>
          </a:effectLst>
        </p:spPr>
      </p:pic>
      <p:sp>
        <p:nvSpPr>
          <p:cNvPr id="9" name="Cilindro 5">
            <a:extLst>
              <a:ext uri="{FF2B5EF4-FFF2-40B4-BE49-F238E27FC236}">
                <a16:creationId xmlns:a16="http://schemas.microsoft.com/office/drawing/2014/main" id="{4FDBEE43-E63E-42BE-8BC6-902E5242A78A}"/>
              </a:ext>
            </a:extLst>
          </p:cNvPr>
          <p:cNvSpPr/>
          <p:nvPr/>
        </p:nvSpPr>
        <p:spPr>
          <a:xfrm>
            <a:off x="4500866" y="2670060"/>
            <a:ext cx="523865" cy="50400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800" dirty="0"/>
              <a:t>OCI </a:t>
            </a:r>
            <a:r>
              <a:rPr lang="es-MX" sz="800" dirty="0" err="1"/>
              <a:t>Resource</a:t>
            </a:r>
            <a:endParaRPr lang="es-MX" sz="800" dirty="0"/>
          </a:p>
        </p:txBody>
      </p:sp>
      <p:sp>
        <p:nvSpPr>
          <p:cNvPr id="10" name="Nube 7">
            <a:extLst>
              <a:ext uri="{FF2B5EF4-FFF2-40B4-BE49-F238E27FC236}">
                <a16:creationId xmlns:a16="http://schemas.microsoft.com/office/drawing/2014/main" id="{9C9A1743-B8E3-46EF-BFE3-F93E18733915}"/>
              </a:ext>
            </a:extLst>
          </p:cNvPr>
          <p:cNvSpPr/>
          <p:nvPr/>
        </p:nvSpPr>
        <p:spPr>
          <a:xfrm>
            <a:off x="4603754" y="2086552"/>
            <a:ext cx="841954" cy="550221"/>
          </a:xfrm>
          <a:prstGeom prst="cloud">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s-MX" sz="1100" dirty="0"/>
              <a:t>Cloud Event</a:t>
            </a:r>
          </a:p>
        </p:txBody>
      </p:sp>
      <p:sp>
        <p:nvSpPr>
          <p:cNvPr id="11" name="CuadroTexto 27">
            <a:extLst>
              <a:ext uri="{FF2B5EF4-FFF2-40B4-BE49-F238E27FC236}">
                <a16:creationId xmlns:a16="http://schemas.microsoft.com/office/drawing/2014/main" id="{B2E30B52-D8AB-4C45-A560-E3CF51706D8D}"/>
              </a:ext>
            </a:extLst>
          </p:cNvPr>
          <p:cNvSpPr txBox="1"/>
          <p:nvPr/>
        </p:nvSpPr>
        <p:spPr>
          <a:xfrm rot="10800000">
            <a:off x="3124504" y="2243032"/>
            <a:ext cx="346249" cy="820096"/>
          </a:xfrm>
          <a:prstGeom prst="rect">
            <a:avLst/>
          </a:prstGeom>
          <a:noFill/>
        </p:spPr>
        <p:txBody>
          <a:bodyPr vert="eaVert" wrap="none" rtlCol="0">
            <a:spAutoFit/>
          </a:bodyPr>
          <a:lstStyle/>
          <a:p>
            <a:r>
              <a:rPr lang="es-MX" sz="1050" dirty="0">
                <a:solidFill>
                  <a:schemeClr val="bg1"/>
                </a:solidFill>
              </a:rPr>
              <a:t>Event Rules</a:t>
            </a:r>
          </a:p>
        </p:txBody>
      </p:sp>
      <p:sp>
        <p:nvSpPr>
          <p:cNvPr id="14" name="Rectángulo 13">
            <a:extLst>
              <a:ext uri="{FF2B5EF4-FFF2-40B4-BE49-F238E27FC236}">
                <a16:creationId xmlns:a16="http://schemas.microsoft.com/office/drawing/2014/main" id="{BD1B91D1-AB9C-4A09-9A7D-3B66EE76FF8D}"/>
              </a:ext>
            </a:extLst>
          </p:cNvPr>
          <p:cNvSpPr/>
          <p:nvPr/>
        </p:nvSpPr>
        <p:spPr>
          <a:xfrm>
            <a:off x="3826814" y="3791439"/>
            <a:ext cx="576470" cy="10535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sz="1200" dirty="0" err="1"/>
              <a:t>Notifications</a:t>
            </a:r>
            <a:endParaRPr lang="es-MX" sz="1200" dirty="0"/>
          </a:p>
        </p:txBody>
      </p:sp>
      <p:grpSp>
        <p:nvGrpSpPr>
          <p:cNvPr id="15" name="Grupo 30">
            <a:extLst>
              <a:ext uri="{FF2B5EF4-FFF2-40B4-BE49-F238E27FC236}">
                <a16:creationId xmlns:a16="http://schemas.microsoft.com/office/drawing/2014/main" id="{2295C0BB-761B-4900-B798-298E3D89DD7F}"/>
              </a:ext>
            </a:extLst>
          </p:cNvPr>
          <p:cNvGrpSpPr/>
          <p:nvPr/>
        </p:nvGrpSpPr>
        <p:grpSpPr>
          <a:xfrm>
            <a:off x="7984392" y="4029600"/>
            <a:ext cx="930750" cy="483796"/>
            <a:chOff x="6061931" y="3300590"/>
            <a:chExt cx="1240999" cy="645061"/>
          </a:xfrm>
        </p:grpSpPr>
        <p:sp>
          <p:nvSpPr>
            <p:cNvPr id="16" name="Cilindro 12">
              <a:extLst>
                <a:ext uri="{FF2B5EF4-FFF2-40B4-BE49-F238E27FC236}">
                  <a16:creationId xmlns:a16="http://schemas.microsoft.com/office/drawing/2014/main" id="{81A1CF41-7986-4159-A6D0-FE2FAB60AF89}"/>
                </a:ext>
              </a:extLst>
            </p:cNvPr>
            <p:cNvSpPr/>
            <p:nvPr/>
          </p:nvSpPr>
          <p:spPr>
            <a:xfrm rot="5400000">
              <a:off x="6363682" y="3006404"/>
              <a:ext cx="645061" cy="123343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sz="1050" dirty="0"/>
            </a:p>
          </p:txBody>
        </p:sp>
        <p:sp>
          <p:nvSpPr>
            <p:cNvPr id="17" name="CuadroTexto 22">
              <a:extLst>
                <a:ext uri="{FF2B5EF4-FFF2-40B4-BE49-F238E27FC236}">
                  <a16:creationId xmlns:a16="http://schemas.microsoft.com/office/drawing/2014/main" id="{CB50FBCA-B6EE-42AA-95D9-1BA5D0B8EB94}"/>
                </a:ext>
              </a:extLst>
            </p:cNvPr>
            <p:cNvSpPr txBox="1"/>
            <p:nvPr/>
          </p:nvSpPr>
          <p:spPr>
            <a:xfrm>
              <a:off x="6061931" y="3333707"/>
              <a:ext cx="1186650" cy="553997"/>
            </a:xfrm>
            <a:prstGeom prst="rect">
              <a:avLst/>
            </a:prstGeom>
            <a:noFill/>
          </p:spPr>
          <p:txBody>
            <a:bodyPr wrap="none" rtlCol="0">
              <a:spAutoFit/>
            </a:bodyPr>
            <a:lstStyle/>
            <a:p>
              <a:pPr algn="ctr"/>
              <a:r>
                <a:rPr lang="es-MX" sz="1050" dirty="0" err="1">
                  <a:solidFill>
                    <a:schemeClr val="bg1"/>
                  </a:solidFill>
                </a:rPr>
                <a:t>Notification</a:t>
              </a:r>
              <a:r>
                <a:rPr lang="es-MX" sz="1050" dirty="0">
                  <a:solidFill>
                    <a:schemeClr val="bg1"/>
                  </a:solidFill>
                </a:rPr>
                <a:t> </a:t>
              </a:r>
            </a:p>
            <a:p>
              <a:pPr algn="ctr"/>
              <a:r>
                <a:rPr lang="es-MX" sz="1050" dirty="0" err="1">
                  <a:solidFill>
                    <a:schemeClr val="bg1"/>
                  </a:solidFill>
                </a:rPr>
                <a:t>Topic</a:t>
              </a:r>
              <a:endParaRPr lang="es-MX" sz="1050" dirty="0">
                <a:solidFill>
                  <a:schemeClr val="bg1"/>
                </a:solidFill>
              </a:endParaRPr>
            </a:p>
          </p:txBody>
        </p:sp>
      </p:grpSp>
      <p:pic>
        <p:nvPicPr>
          <p:cNvPr id="18" name="Picture 17">
            <a:extLst>
              <a:ext uri="{FF2B5EF4-FFF2-40B4-BE49-F238E27FC236}">
                <a16:creationId xmlns:a16="http://schemas.microsoft.com/office/drawing/2014/main" id="{2D6DB488-B642-4543-804E-37CAFB3FA769}"/>
              </a:ext>
            </a:extLst>
          </p:cNvPr>
          <p:cNvPicPr>
            <a:picLocks noChangeAspect="1"/>
          </p:cNvPicPr>
          <p:nvPr/>
        </p:nvPicPr>
        <p:blipFill>
          <a:blip r:embed="rId4"/>
          <a:stretch>
            <a:fillRect/>
          </a:stretch>
        </p:blipFill>
        <p:spPr>
          <a:xfrm>
            <a:off x="5536857" y="46234"/>
            <a:ext cx="3268743" cy="719870"/>
          </a:xfrm>
          <a:prstGeom prst="rect">
            <a:avLst/>
          </a:prstGeom>
        </p:spPr>
      </p:pic>
    </p:spTree>
    <p:extLst>
      <p:ext uri="{BB962C8B-B14F-4D97-AF65-F5344CB8AC3E}">
        <p14:creationId xmlns:p14="http://schemas.microsoft.com/office/powerpoint/2010/main" val="3272043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79AD16-4BA4-4939-8A6E-E08125A99E6A}"/>
              </a:ext>
            </a:extLst>
          </p:cNvPr>
          <p:cNvSpPr>
            <a:spLocks noGrp="1"/>
          </p:cNvSpPr>
          <p:nvPr>
            <p:ph type="title"/>
          </p:nvPr>
        </p:nvSpPr>
        <p:spPr/>
        <p:txBody>
          <a:bodyPr/>
          <a:lstStyle/>
          <a:p>
            <a:r>
              <a:rPr lang="nl-NL" dirty="0" err="1"/>
              <a:t>Send</a:t>
            </a:r>
            <a:r>
              <a:rPr lang="nl-NL" dirty="0"/>
              <a:t> email </a:t>
            </a:r>
            <a:r>
              <a:rPr lang="nl-NL" dirty="0" err="1"/>
              <a:t>upon</a:t>
            </a:r>
            <a:r>
              <a:rPr lang="nl-NL" dirty="0"/>
              <a:t> Notification </a:t>
            </a:r>
            <a:endParaRPr lang="en-NL" dirty="0"/>
          </a:p>
        </p:txBody>
      </p:sp>
      <p:sp>
        <p:nvSpPr>
          <p:cNvPr id="4" name="Footer Placeholder 3">
            <a:extLst>
              <a:ext uri="{FF2B5EF4-FFF2-40B4-BE49-F238E27FC236}">
                <a16:creationId xmlns:a16="http://schemas.microsoft.com/office/drawing/2014/main" id="{B0AD0A1F-B476-4AC7-A5CF-BE02176B0732}"/>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extLst>
              <a:ext uri="{FF2B5EF4-FFF2-40B4-BE49-F238E27FC236}">
                <a16:creationId xmlns:a16="http://schemas.microsoft.com/office/drawing/2014/main" id="{0AC01727-1749-4AD2-83FF-BA72458B9863}"/>
              </a:ext>
            </a:extLst>
          </p:cNvPr>
          <p:cNvPicPr>
            <a:picLocks noChangeAspect="1"/>
          </p:cNvPicPr>
          <p:nvPr/>
        </p:nvPicPr>
        <p:blipFill>
          <a:blip r:embed="rId2"/>
          <a:stretch>
            <a:fillRect/>
          </a:stretch>
        </p:blipFill>
        <p:spPr>
          <a:xfrm>
            <a:off x="719998" y="997510"/>
            <a:ext cx="7300801" cy="3922732"/>
          </a:xfrm>
          <a:prstGeom prst="rect">
            <a:avLst/>
          </a:prstGeom>
        </p:spPr>
      </p:pic>
      <p:pic>
        <p:nvPicPr>
          <p:cNvPr id="10" name="Picture 9">
            <a:extLst>
              <a:ext uri="{FF2B5EF4-FFF2-40B4-BE49-F238E27FC236}">
                <a16:creationId xmlns:a16="http://schemas.microsoft.com/office/drawing/2014/main" id="{48B7E6F5-60F6-4046-BDF0-58951B8FA952}"/>
              </a:ext>
            </a:extLst>
          </p:cNvPr>
          <p:cNvPicPr>
            <a:picLocks noChangeAspect="1"/>
          </p:cNvPicPr>
          <p:nvPr/>
        </p:nvPicPr>
        <p:blipFill>
          <a:blip r:embed="rId3"/>
          <a:stretch>
            <a:fillRect/>
          </a:stretch>
        </p:blipFill>
        <p:spPr>
          <a:xfrm>
            <a:off x="6356195" y="36978"/>
            <a:ext cx="2573304" cy="1107625"/>
          </a:xfrm>
          <a:prstGeom prst="rect">
            <a:avLst/>
          </a:prstGeom>
        </p:spPr>
      </p:pic>
    </p:spTree>
    <p:extLst>
      <p:ext uri="{BB962C8B-B14F-4D97-AF65-F5344CB8AC3E}">
        <p14:creationId xmlns:p14="http://schemas.microsoft.com/office/powerpoint/2010/main" val="41901384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496E-A169-4733-A98C-0FA7872E99BB}"/>
              </a:ext>
            </a:extLst>
          </p:cNvPr>
          <p:cNvSpPr>
            <a:spLocks noGrp="1"/>
          </p:cNvSpPr>
          <p:nvPr>
            <p:ph type="title"/>
          </p:nvPr>
        </p:nvSpPr>
        <p:spPr/>
        <p:txBody>
          <a:bodyPr/>
          <a:lstStyle/>
          <a:p>
            <a:r>
              <a:rPr lang="nl-NL" dirty="0"/>
              <a:t>Email Subscription is </a:t>
            </a:r>
            <a:r>
              <a:rPr lang="nl-NL" dirty="0" err="1"/>
              <a:t>Pending</a:t>
            </a:r>
            <a:r>
              <a:rPr lang="nl-NL" dirty="0"/>
              <a:t> </a:t>
            </a:r>
            <a:r>
              <a:rPr lang="nl-NL" dirty="0" err="1"/>
              <a:t>until</a:t>
            </a:r>
            <a:r>
              <a:rPr lang="nl-NL" dirty="0"/>
              <a:t> </a:t>
            </a:r>
            <a:r>
              <a:rPr lang="nl-NL" dirty="0" err="1"/>
              <a:t>confirmed</a:t>
            </a:r>
            <a:endParaRPr lang="en-NL" dirty="0"/>
          </a:p>
        </p:txBody>
      </p:sp>
      <p:pic>
        <p:nvPicPr>
          <p:cNvPr id="6" name="Snagit_SNG81A">
            <a:extLst>
              <a:ext uri="{FF2B5EF4-FFF2-40B4-BE49-F238E27FC236}">
                <a16:creationId xmlns:a16="http://schemas.microsoft.com/office/drawing/2014/main" id="{5F7DF81E-85D8-45EB-AA20-EC4A267732A7}"/>
              </a:ext>
            </a:extLst>
          </p:cNvPr>
          <p:cNvPicPr>
            <a:picLocks noGrp="1" noChangeAspect="1"/>
          </p:cNvPicPr>
          <p:nvPr>
            <p:ph idx="1"/>
          </p:nvPr>
        </p:nvPicPr>
        <p:blipFill>
          <a:blip r:embed="rId2"/>
          <a:stretch>
            <a:fillRect/>
          </a:stretch>
        </p:blipFill>
        <p:spPr>
          <a:xfrm>
            <a:off x="282111" y="722214"/>
            <a:ext cx="6623050" cy="3699072"/>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32D7EA53-D85F-43F8-9A9E-294FA812EF7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21">
            <a:extLst>
              <a:ext uri="{FF2B5EF4-FFF2-40B4-BE49-F238E27FC236}">
                <a16:creationId xmlns:a16="http://schemas.microsoft.com/office/drawing/2014/main" id="{660197BD-64E4-44AE-A616-867E1484BF33}"/>
              </a:ext>
            </a:extLst>
          </p:cNvPr>
          <p:cNvPicPr>
            <a:picLocks noChangeAspect="1"/>
          </p:cNvPicPr>
          <p:nvPr/>
        </p:nvPicPr>
        <p:blipFill>
          <a:blip r:embed="rId3"/>
          <a:stretch>
            <a:fillRect/>
          </a:stretch>
        </p:blipFill>
        <p:spPr>
          <a:xfrm>
            <a:off x="2812273" y="3203078"/>
            <a:ext cx="6310126" cy="165242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74379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51A1-FC22-412A-A285-1EC983417079}"/>
              </a:ext>
            </a:extLst>
          </p:cNvPr>
          <p:cNvSpPr>
            <a:spLocks noGrp="1"/>
          </p:cNvSpPr>
          <p:nvPr>
            <p:ph type="title"/>
          </p:nvPr>
        </p:nvSpPr>
        <p:spPr/>
        <p:txBody>
          <a:bodyPr/>
          <a:lstStyle/>
          <a:p>
            <a:r>
              <a:rPr lang="en-US" dirty="0"/>
              <a:t>Function Implementation</a:t>
            </a:r>
          </a:p>
        </p:txBody>
      </p:sp>
      <p:sp>
        <p:nvSpPr>
          <p:cNvPr id="3" name="Content Placeholder 2">
            <a:extLst>
              <a:ext uri="{FF2B5EF4-FFF2-40B4-BE49-F238E27FC236}">
                <a16:creationId xmlns:a16="http://schemas.microsoft.com/office/drawing/2014/main" id="{7EAA5B2E-21EC-445B-A9BC-6674415AB909}"/>
              </a:ext>
            </a:extLst>
          </p:cNvPr>
          <p:cNvSpPr>
            <a:spLocks noGrp="1"/>
          </p:cNvSpPr>
          <p:nvPr>
            <p:ph idx="1"/>
          </p:nvPr>
        </p:nvSpPr>
        <p:spPr/>
        <p:txBody>
          <a:bodyPr/>
          <a:lstStyle/>
          <a:p>
            <a:r>
              <a:rPr lang="en-US" dirty="0"/>
              <a:t>Implemented in any programming language – frequently JavaScript/Node, C#, Python, Go and Java; also shell, binary</a:t>
            </a:r>
          </a:p>
          <a:p>
            <a:r>
              <a:rPr lang="en-US" dirty="0"/>
              <a:t>Frequently backed (visible or implicitly) by Docker Containers</a:t>
            </a:r>
          </a:p>
          <a:p>
            <a:r>
              <a:rPr lang="en-US" dirty="0"/>
              <a:t>Parametrized via Configuration Settings</a:t>
            </a:r>
          </a:p>
          <a:p>
            <a:r>
              <a:rPr lang="en-US" dirty="0"/>
              <a:t>Leverage Cloud facilities</a:t>
            </a:r>
          </a:p>
          <a:p>
            <a:pPr lvl="1"/>
            <a:r>
              <a:rPr lang="en-US" dirty="0"/>
              <a:t>Logging</a:t>
            </a:r>
          </a:p>
          <a:p>
            <a:pPr lvl="1"/>
            <a:r>
              <a:rPr lang="en-US" dirty="0"/>
              <a:t>Monitoring</a:t>
            </a:r>
          </a:p>
          <a:p>
            <a:pPr lvl="1"/>
            <a:r>
              <a:rPr lang="en-US" dirty="0"/>
              <a:t>Authorization</a:t>
            </a:r>
          </a:p>
          <a:p>
            <a:pPr lvl="1"/>
            <a:r>
              <a:rPr lang="en-US" dirty="0"/>
              <a:t>IaaS: Compute, Network, Storage</a:t>
            </a:r>
          </a:p>
          <a:p>
            <a:pPr lvl="1"/>
            <a:r>
              <a:rPr lang="en-US" dirty="0"/>
              <a:t>Container Orchestration, Container Image Registry</a:t>
            </a:r>
          </a:p>
          <a:p>
            <a:endParaRPr lang="en-US" dirty="0"/>
          </a:p>
        </p:txBody>
      </p:sp>
      <p:sp>
        <p:nvSpPr>
          <p:cNvPr id="4" name="Footer Placeholder 3">
            <a:extLst>
              <a:ext uri="{FF2B5EF4-FFF2-40B4-BE49-F238E27FC236}">
                <a16:creationId xmlns:a16="http://schemas.microsoft.com/office/drawing/2014/main" id="{ECF7CF94-0EFF-445B-BAF8-32A0F641173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49020111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0719-2D62-42CF-8CD8-1E760BC5B75E}"/>
              </a:ext>
            </a:extLst>
          </p:cNvPr>
          <p:cNvSpPr>
            <a:spLocks noGrp="1"/>
          </p:cNvSpPr>
          <p:nvPr>
            <p:ph type="title"/>
          </p:nvPr>
        </p:nvSpPr>
        <p:spPr/>
        <p:txBody>
          <a:bodyPr/>
          <a:lstStyle/>
          <a:p>
            <a:r>
              <a:rPr lang="nl-NL" dirty="0" err="1"/>
              <a:t>When</a:t>
            </a:r>
            <a:r>
              <a:rPr lang="nl-NL" dirty="0"/>
              <a:t> </a:t>
            </a:r>
            <a:r>
              <a:rPr lang="nl-NL" dirty="0" err="1"/>
              <a:t>confirmed</a:t>
            </a:r>
            <a:r>
              <a:rPr lang="nl-NL" dirty="0"/>
              <a:t>, </a:t>
            </a:r>
            <a:r>
              <a:rPr lang="nl-NL" dirty="0" err="1"/>
              <a:t>the</a:t>
            </a:r>
            <a:r>
              <a:rPr lang="nl-NL" dirty="0"/>
              <a:t> </a:t>
            </a:r>
            <a:r>
              <a:rPr lang="nl-NL" dirty="0" err="1"/>
              <a:t>subscription</a:t>
            </a:r>
            <a:r>
              <a:rPr lang="nl-NL" dirty="0"/>
              <a:t> is </a:t>
            </a:r>
            <a:r>
              <a:rPr lang="nl-NL" dirty="0" err="1"/>
              <a:t>active</a:t>
            </a:r>
            <a:endParaRPr lang="en-NL" dirty="0"/>
          </a:p>
        </p:txBody>
      </p:sp>
      <p:sp>
        <p:nvSpPr>
          <p:cNvPr id="3" name="Content Placeholder 2">
            <a:extLst>
              <a:ext uri="{FF2B5EF4-FFF2-40B4-BE49-F238E27FC236}">
                <a16:creationId xmlns:a16="http://schemas.microsoft.com/office/drawing/2014/main" id="{E1B06B0A-52FB-438F-BC09-04EEB01F51ED}"/>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365F53C-A5A9-4C48-BACF-1790F3FF8F80}"/>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extLst>
              <a:ext uri="{FF2B5EF4-FFF2-40B4-BE49-F238E27FC236}">
                <a16:creationId xmlns:a16="http://schemas.microsoft.com/office/drawing/2014/main" id="{E151DFE0-E1D7-44A0-8120-B37D83E50436}"/>
              </a:ext>
            </a:extLst>
          </p:cNvPr>
          <p:cNvPicPr>
            <a:picLocks noChangeAspect="1"/>
          </p:cNvPicPr>
          <p:nvPr/>
        </p:nvPicPr>
        <p:blipFill>
          <a:blip r:embed="rId2"/>
          <a:stretch>
            <a:fillRect/>
          </a:stretch>
        </p:blipFill>
        <p:spPr>
          <a:xfrm>
            <a:off x="424800" y="792000"/>
            <a:ext cx="3467440" cy="3031228"/>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2B4614BB-1EF6-48D0-A6F5-3F7D62366A52}"/>
              </a:ext>
            </a:extLst>
          </p:cNvPr>
          <p:cNvPicPr>
            <a:picLocks noChangeAspect="1"/>
          </p:cNvPicPr>
          <p:nvPr/>
        </p:nvPicPr>
        <p:blipFill>
          <a:blip r:embed="rId3"/>
          <a:stretch>
            <a:fillRect/>
          </a:stretch>
        </p:blipFill>
        <p:spPr>
          <a:xfrm>
            <a:off x="2183720" y="1954890"/>
            <a:ext cx="6868800" cy="286596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9573712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86E5-3B8D-4BD1-AF7E-9E1D8E48DA97}"/>
              </a:ext>
            </a:extLst>
          </p:cNvPr>
          <p:cNvSpPr>
            <a:spLocks noGrp="1"/>
          </p:cNvSpPr>
          <p:nvPr>
            <p:ph type="title"/>
          </p:nvPr>
        </p:nvSpPr>
        <p:spPr/>
        <p:txBody>
          <a:bodyPr/>
          <a:lstStyle/>
          <a:p>
            <a:r>
              <a:rPr lang="nl-NL" dirty="0" err="1"/>
              <a:t>When</a:t>
            </a:r>
            <a:r>
              <a:rPr lang="nl-NL" dirty="0"/>
              <a:t> </a:t>
            </a:r>
            <a:r>
              <a:rPr lang="nl-NL" dirty="0" err="1"/>
              <a:t>the</a:t>
            </a:r>
            <a:r>
              <a:rPr lang="nl-NL" dirty="0"/>
              <a:t> Tweet </a:t>
            </a:r>
            <a:r>
              <a:rPr lang="nl-NL" dirty="0" err="1"/>
              <a:t>Summarizer</a:t>
            </a:r>
            <a:r>
              <a:rPr lang="nl-NL" dirty="0"/>
              <a:t> is </a:t>
            </a:r>
            <a:r>
              <a:rPr lang="nl-NL" dirty="0" err="1"/>
              <a:t>invoked</a:t>
            </a:r>
            <a:r>
              <a:rPr lang="nl-NL" dirty="0"/>
              <a:t>…</a:t>
            </a:r>
            <a:endParaRPr lang="en-NL" dirty="0"/>
          </a:p>
        </p:txBody>
      </p:sp>
      <p:sp>
        <p:nvSpPr>
          <p:cNvPr id="3" name="Content Placeholder 2">
            <a:extLst>
              <a:ext uri="{FF2B5EF4-FFF2-40B4-BE49-F238E27FC236}">
                <a16:creationId xmlns:a16="http://schemas.microsoft.com/office/drawing/2014/main" id="{705ACDCB-970D-405F-A9E9-A71FE7835C5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1A2B576-C7A8-4DBB-9ED9-112998D09310}"/>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extLst>
              <a:ext uri="{FF2B5EF4-FFF2-40B4-BE49-F238E27FC236}">
                <a16:creationId xmlns:a16="http://schemas.microsoft.com/office/drawing/2014/main" id="{4BE986F7-3133-4FC8-AFB2-F30901AD908E}"/>
              </a:ext>
            </a:extLst>
          </p:cNvPr>
          <p:cNvPicPr>
            <a:picLocks noChangeAspect="1"/>
          </p:cNvPicPr>
          <p:nvPr/>
        </p:nvPicPr>
        <p:blipFill>
          <a:blip r:embed="rId2"/>
          <a:stretch>
            <a:fillRect/>
          </a:stretch>
        </p:blipFill>
        <p:spPr>
          <a:xfrm>
            <a:off x="-2108635" y="864361"/>
            <a:ext cx="7588800" cy="677261"/>
          </a:xfrm>
          <a:prstGeom prst="rect">
            <a:avLst/>
          </a:prstGeom>
          <a:ln>
            <a:noFill/>
          </a:ln>
          <a:effectLst>
            <a:outerShdw blurRad="292100" dist="139700" dir="2700000" algn="tl" rotWithShape="0">
              <a:srgbClr val="333333">
                <a:alpha val="65000"/>
              </a:srgbClr>
            </a:outerShdw>
          </a:effectLst>
        </p:spPr>
      </p:pic>
      <p:sp>
        <p:nvSpPr>
          <p:cNvPr id="6" name="Cloud 5">
            <a:extLst>
              <a:ext uri="{FF2B5EF4-FFF2-40B4-BE49-F238E27FC236}">
                <a16:creationId xmlns:a16="http://schemas.microsoft.com/office/drawing/2014/main" id="{D3CBA072-FBAE-4074-8058-BB47ED5575F7}"/>
              </a:ext>
            </a:extLst>
          </p:cNvPr>
          <p:cNvSpPr/>
          <p:nvPr/>
        </p:nvSpPr>
        <p:spPr>
          <a:xfrm>
            <a:off x="4250871" y="93721"/>
            <a:ext cx="5539901"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grpSp>
        <p:nvGrpSpPr>
          <p:cNvPr id="7" name="Group 6">
            <a:extLst>
              <a:ext uri="{FF2B5EF4-FFF2-40B4-BE49-F238E27FC236}">
                <a16:creationId xmlns:a16="http://schemas.microsoft.com/office/drawing/2014/main" id="{601B5E08-C77E-439E-B94D-88A5D81CABBD}"/>
              </a:ext>
            </a:extLst>
          </p:cNvPr>
          <p:cNvGrpSpPr/>
          <p:nvPr/>
        </p:nvGrpSpPr>
        <p:grpSpPr>
          <a:xfrm>
            <a:off x="6932889" y="920443"/>
            <a:ext cx="1208210" cy="1208210"/>
            <a:chOff x="8501701" y="2363821"/>
            <a:chExt cx="1208210" cy="1208210"/>
          </a:xfrm>
        </p:grpSpPr>
        <p:pic>
          <p:nvPicPr>
            <p:cNvPr id="8" name="Graphic 7">
              <a:extLst>
                <a:ext uri="{FF2B5EF4-FFF2-40B4-BE49-F238E27FC236}">
                  <a16:creationId xmlns:a16="http://schemas.microsoft.com/office/drawing/2014/main" id="{B3A7E3DC-E1D4-49CA-AA3D-9654758484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1701" y="2363821"/>
              <a:ext cx="1208210" cy="1208210"/>
            </a:xfrm>
            <a:prstGeom prst="rect">
              <a:avLst/>
            </a:prstGeom>
          </p:spPr>
        </p:pic>
        <p:sp>
          <p:nvSpPr>
            <p:cNvPr id="9" name="Rectangle 8">
              <a:extLst>
                <a:ext uri="{FF2B5EF4-FFF2-40B4-BE49-F238E27FC236}">
                  <a16:creationId xmlns:a16="http://schemas.microsoft.com/office/drawing/2014/main" id="{E407E741-B681-4A0C-A906-31005F14DC84}"/>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10" name="Group 9">
            <a:extLst>
              <a:ext uri="{FF2B5EF4-FFF2-40B4-BE49-F238E27FC236}">
                <a16:creationId xmlns:a16="http://schemas.microsoft.com/office/drawing/2014/main" id="{6BEA267A-B3EF-4F89-86F1-49052B1B1FD2}"/>
              </a:ext>
            </a:extLst>
          </p:cNvPr>
          <p:cNvGrpSpPr/>
          <p:nvPr/>
        </p:nvGrpSpPr>
        <p:grpSpPr>
          <a:xfrm>
            <a:off x="5574268" y="651104"/>
            <a:ext cx="805942" cy="953482"/>
            <a:chOff x="9019344" y="1468849"/>
            <a:chExt cx="805942" cy="953482"/>
          </a:xfrm>
        </p:grpSpPr>
        <p:grpSp>
          <p:nvGrpSpPr>
            <p:cNvPr id="11" name="Group 10">
              <a:extLst>
                <a:ext uri="{FF2B5EF4-FFF2-40B4-BE49-F238E27FC236}">
                  <a16:creationId xmlns:a16="http://schemas.microsoft.com/office/drawing/2014/main" id="{C4743B7A-6CC0-4DF8-A18A-04211CD38D89}"/>
                </a:ext>
              </a:extLst>
            </p:cNvPr>
            <p:cNvGrpSpPr/>
            <p:nvPr/>
          </p:nvGrpSpPr>
          <p:grpSpPr>
            <a:xfrm>
              <a:off x="9113143" y="1468849"/>
              <a:ext cx="582945" cy="635162"/>
              <a:chOff x="9113143" y="1758788"/>
              <a:chExt cx="582945" cy="635162"/>
            </a:xfrm>
          </p:grpSpPr>
          <p:sp>
            <p:nvSpPr>
              <p:cNvPr id="13" name="Rectangle 12">
                <a:extLst>
                  <a:ext uri="{FF2B5EF4-FFF2-40B4-BE49-F238E27FC236}">
                    <a16:creationId xmlns:a16="http://schemas.microsoft.com/office/drawing/2014/main" id="{4470FB53-D0BF-4F9E-BD1D-0997DFE28827}"/>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30">
                <a:extLst>
                  <a:ext uri="{FF2B5EF4-FFF2-40B4-BE49-F238E27FC236}">
                    <a16:creationId xmlns:a16="http://schemas.microsoft.com/office/drawing/2014/main" id="{DB56A21A-4E21-458F-8554-7E552861EFC8}"/>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12" name="Rectangle 11">
              <a:extLst>
                <a:ext uri="{FF2B5EF4-FFF2-40B4-BE49-F238E27FC236}">
                  <a16:creationId xmlns:a16="http://schemas.microsoft.com/office/drawing/2014/main" id="{7A6F71DA-B279-4265-812F-A2A1920C04B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15" name="Group 14">
            <a:extLst>
              <a:ext uri="{FF2B5EF4-FFF2-40B4-BE49-F238E27FC236}">
                <a16:creationId xmlns:a16="http://schemas.microsoft.com/office/drawing/2014/main" id="{42AE026E-DD24-43D7-9F1A-DB53A98ABC3C}"/>
              </a:ext>
            </a:extLst>
          </p:cNvPr>
          <p:cNvGrpSpPr/>
          <p:nvPr/>
        </p:nvGrpSpPr>
        <p:grpSpPr>
          <a:xfrm>
            <a:off x="8326790" y="1202992"/>
            <a:ext cx="1215471" cy="1215471"/>
            <a:chOff x="343358" y="1039735"/>
            <a:chExt cx="1215471" cy="1215471"/>
          </a:xfrm>
        </p:grpSpPr>
        <p:pic>
          <p:nvPicPr>
            <p:cNvPr id="16" name="Graphic 77">
              <a:extLst>
                <a:ext uri="{FF2B5EF4-FFF2-40B4-BE49-F238E27FC236}">
                  <a16:creationId xmlns:a16="http://schemas.microsoft.com/office/drawing/2014/main" id="{329E9DD2-D5CA-4C33-9007-A0B4362EB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358" y="1039735"/>
              <a:ext cx="1215471" cy="1215471"/>
            </a:xfrm>
            <a:prstGeom prst="rect">
              <a:avLst/>
            </a:prstGeom>
          </p:spPr>
        </p:pic>
        <p:sp>
          <p:nvSpPr>
            <p:cNvPr id="17" name="Rectangle 16">
              <a:extLst>
                <a:ext uri="{FF2B5EF4-FFF2-40B4-BE49-F238E27FC236}">
                  <a16:creationId xmlns:a16="http://schemas.microsoft.com/office/drawing/2014/main" id="{68DE5092-8714-4791-A8CC-52794D737D65}"/>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18" name="Picture 2">
            <a:extLst>
              <a:ext uri="{FF2B5EF4-FFF2-40B4-BE49-F238E27FC236}">
                <a16:creationId xmlns:a16="http://schemas.microsoft.com/office/drawing/2014/main" id="{71DFF9C1-91C0-465B-B48B-DAA5F08FBC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6823" y="349761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606E563F-9D06-4CB4-9523-49F7FC9CE893}"/>
              </a:ext>
            </a:extLst>
          </p:cNvPr>
          <p:cNvSpPr/>
          <p:nvPr/>
        </p:nvSpPr>
        <p:spPr>
          <a:xfrm>
            <a:off x="4525489" y="17942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20" name="Rectangle: Rounded Corners 19">
            <a:extLst>
              <a:ext uri="{FF2B5EF4-FFF2-40B4-BE49-F238E27FC236}">
                <a16:creationId xmlns:a16="http://schemas.microsoft.com/office/drawing/2014/main" id="{38C25891-66D4-4EDF-A206-FE8349262E72}"/>
              </a:ext>
            </a:extLst>
          </p:cNvPr>
          <p:cNvSpPr/>
          <p:nvPr/>
        </p:nvSpPr>
        <p:spPr>
          <a:xfrm>
            <a:off x="5512363" y="226965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21" name="Connector: Elbow 20">
            <a:extLst>
              <a:ext uri="{FF2B5EF4-FFF2-40B4-BE49-F238E27FC236}">
                <a16:creationId xmlns:a16="http://schemas.microsoft.com/office/drawing/2014/main" id="{1146568C-BF36-4749-9596-DE9A7D01BDF3}"/>
              </a:ext>
            </a:extLst>
          </p:cNvPr>
          <p:cNvCxnSpPr>
            <a:cxnSpLocks/>
          </p:cNvCxnSpPr>
          <p:nvPr/>
        </p:nvCxnSpPr>
        <p:spPr>
          <a:xfrm>
            <a:off x="5150673" y="24292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F4F1A8-F8D7-4899-8CDB-48D728A872E5}"/>
              </a:ext>
            </a:extLst>
          </p:cNvPr>
          <p:cNvCxnSpPr>
            <a:cxnSpLocks/>
          </p:cNvCxnSpPr>
          <p:nvPr/>
        </p:nvCxnSpPr>
        <p:spPr>
          <a:xfrm>
            <a:off x="6138530" y="95544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a:extLst>
              <a:ext uri="{FF2B5EF4-FFF2-40B4-BE49-F238E27FC236}">
                <a16:creationId xmlns:a16="http://schemas.microsoft.com/office/drawing/2014/main" id="{30EE4290-C645-48CF-9F0D-2C80019F5D8E}"/>
              </a:ext>
            </a:extLst>
          </p:cNvPr>
          <p:cNvSpPr/>
          <p:nvPr/>
        </p:nvSpPr>
        <p:spPr>
          <a:xfrm>
            <a:off x="6483469" y="103356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4" name="Connector: Elbow 23">
            <a:extLst>
              <a:ext uri="{FF2B5EF4-FFF2-40B4-BE49-F238E27FC236}">
                <a16:creationId xmlns:a16="http://schemas.microsoft.com/office/drawing/2014/main" id="{9AEDE98C-8F6C-4D2B-AD10-C62364AAF356}"/>
              </a:ext>
            </a:extLst>
          </p:cNvPr>
          <p:cNvCxnSpPr>
            <a:cxnSpLocks/>
            <a:stCxn id="20" idx="0"/>
          </p:cNvCxnSpPr>
          <p:nvPr/>
        </p:nvCxnSpPr>
        <p:spPr>
          <a:xfrm rot="5400000" flipH="1" flipV="1">
            <a:off x="5395427" y="169859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Email">
            <a:extLst>
              <a:ext uri="{FF2B5EF4-FFF2-40B4-BE49-F238E27FC236}">
                <a16:creationId xmlns:a16="http://schemas.microsoft.com/office/drawing/2014/main" id="{7974F9E1-44F6-488D-AC01-D3A8DE78BD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2992" y="2921635"/>
            <a:ext cx="468224" cy="468224"/>
          </a:xfrm>
          <a:prstGeom prst="rect">
            <a:avLst/>
          </a:prstGeom>
        </p:spPr>
      </p:pic>
      <p:sp>
        <p:nvSpPr>
          <p:cNvPr id="26" name="Rectangle 25">
            <a:extLst>
              <a:ext uri="{FF2B5EF4-FFF2-40B4-BE49-F238E27FC236}">
                <a16:creationId xmlns:a16="http://schemas.microsoft.com/office/drawing/2014/main" id="{3E86444E-74B3-409B-96AD-79C973F50E33}"/>
              </a:ext>
            </a:extLst>
          </p:cNvPr>
          <p:cNvSpPr/>
          <p:nvPr/>
        </p:nvSpPr>
        <p:spPr>
          <a:xfrm>
            <a:off x="8674984" y="201896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7" name="Connector: Elbow 26">
            <a:extLst>
              <a:ext uri="{FF2B5EF4-FFF2-40B4-BE49-F238E27FC236}">
                <a16:creationId xmlns:a16="http://schemas.microsoft.com/office/drawing/2014/main" id="{583A9397-E60B-43B0-A262-FFE8BA752161}"/>
              </a:ext>
            </a:extLst>
          </p:cNvPr>
          <p:cNvCxnSpPr>
            <a:cxnSpLocks/>
          </p:cNvCxnSpPr>
          <p:nvPr/>
        </p:nvCxnSpPr>
        <p:spPr>
          <a:xfrm rot="5400000">
            <a:off x="8522086" y="240711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335B844-7D25-4300-8742-74E6A0609E6B}"/>
              </a:ext>
            </a:extLst>
          </p:cNvPr>
          <p:cNvCxnSpPr>
            <a:cxnSpLocks/>
          </p:cNvCxnSpPr>
          <p:nvPr/>
        </p:nvCxnSpPr>
        <p:spPr>
          <a:xfrm>
            <a:off x="7792829" y="155942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DC26D8C-7B86-4F62-8AF7-BA5A0AFA4D48}"/>
              </a:ext>
            </a:extLst>
          </p:cNvPr>
          <p:cNvSpPr/>
          <p:nvPr/>
        </p:nvSpPr>
        <p:spPr>
          <a:xfrm rot="19744707">
            <a:off x="4185012" y="285963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0" name="Arrow: Right 29">
            <a:extLst>
              <a:ext uri="{FF2B5EF4-FFF2-40B4-BE49-F238E27FC236}">
                <a16:creationId xmlns:a16="http://schemas.microsoft.com/office/drawing/2014/main" id="{AC7A7D71-4653-4684-B9DD-50058D89B8B7}"/>
              </a:ext>
            </a:extLst>
          </p:cNvPr>
          <p:cNvSpPr/>
          <p:nvPr/>
        </p:nvSpPr>
        <p:spPr>
          <a:xfrm>
            <a:off x="4075614" y="23805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Footer Placeholder 1">
            <a:extLst>
              <a:ext uri="{FF2B5EF4-FFF2-40B4-BE49-F238E27FC236}">
                <a16:creationId xmlns:a16="http://schemas.microsoft.com/office/drawing/2014/main" id="{DFF59C15-3D64-40EB-A45E-192601B9DB7F}"/>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Oracle Groundbreakers Tour 2020 LATAM | Oracle Cloud Native Application Development</a:t>
            </a:r>
            <a:endParaRPr lang="nl-NL"/>
          </a:p>
        </p:txBody>
      </p:sp>
      <p:grpSp>
        <p:nvGrpSpPr>
          <p:cNvPr id="35" name="Group 34">
            <a:extLst>
              <a:ext uri="{FF2B5EF4-FFF2-40B4-BE49-F238E27FC236}">
                <a16:creationId xmlns:a16="http://schemas.microsoft.com/office/drawing/2014/main" id="{052B2076-7CAD-467A-80C1-05E527E12218}"/>
              </a:ext>
            </a:extLst>
          </p:cNvPr>
          <p:cNvGrpSpPr/>
          <p:nvPr/>
        </p:nvGrpSpPr>
        <p:grpSpPr>
          <a:xfrm>
            <a:off x="4996039" y="2895599"/>
            <a:ext cx="953417" cy="722010"/>
            <a:chOff x="303130" y="1040872"/>
            <a:chExt cx="1283748" cy="1283748"/>
          </a:xfrm>
        </p:grpSpPr>
        <p:pic>
          <p:nvPicPr>
            <p:cNvPr id="36" name="Graphic 64">
              <a:extLst>
                <a:ext uri="{FF2B5EF4-FFF2-40B4-BE49-F238E27FC236}">
                  <a16:creationId xmlns:a16="http://schemas.microsoft.com/office/drawing/2014/main" id="{D7B14755-5515-45EF-A7F0-4D7BE1D252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3130" y="1040872"/>
              <a:ext cx="1283748" cy="1283748"/>
            </a:xfrm>
            <a:prstGeom prst="rect">
              <a:avLst/>
            </a:prstGeom>
          </p:spPr>
        </p:pic>
        <p:sp>
          <p:nvSpPr>
            <p:cNvPr id="37" name="Rectangle 36">
              <a:extLst>
                <a:ext uri="{FF2B5EF4-FFF2-40B4-BE49-F238E27FC236}">
                  <a16:creationId xmlns:a16="http://schemas.microsoft.com/office/drawing/2014/main" id="{B054DF3C-E51B-4635-9258-96E9CC349382}"/>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38" name="Connector: Elbow 37">
            <a:extLst>
              <a:ext uri="{FF2B5EF4-FFF2-40B4-BE49-F238E27FC236}">
                <a16:creationId xmlns:a16="http://schemas.microsoft.com/office/drawing/2014/main" id="{B6B4C620-AA18-4B29-8E7A-7FA4AAAF7F17}"/>
              </a:ext>
            </a:extLst>
          </p:cNvPr>
          <p:cNvCxnSpPr>
            <a:cxnSpLocks/>
          </p:cNvCxnSpPr>
          <p:nvPr/>
        </p:nvCxnSpPr>
        <p:spPr>
          <a:xfrm rot="5400000">
            <a:off x="5325949" y="274511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0CAC65B-2C45-4C09-A2C4-A1FE9EF12CC8}"/>
              </a:ext>
            </a:extLst>
          </p:cNvPr>
          <p:cNvSpPr/>
          <p:nvPr/>
        </p:nvSpPr>
        <p:spPr>
          <a:xfrm>
            <a:off x="2724821" y="1040780"/>
            <a:ext cx="1334223" cy="1442225"/>
          </a:xfrm>
          <a:custGeom>
            <a:avLst/>
            <a:gdLst>
              <a:gd name="connsiteX0" fmla="*/ 1021989 w 1334223"/>
              <a:gd name="connsiteY0" fmla="*/ 0 h 1442225"/>
              <a:gd name="connsiteX1" fmla="*/ 3511 w 1334223"/>
              <a:gd name="connsiteY1" fmla="*/ 892098 h 1442225"/>
              <a:gd name="connsiteX2" fmla="*/ 1334223 w 1334223"/>
              <a:gd name="connsiteY2" fmla="*/ 1442225 h 1442225"/>
            </a:gdLst>
            <a:ahLst/>
            <a:cxnLst>
              <a:cxn ang="0">
                <a:pos x="connsiteX0" y="connsiteY0"/>
              </a:cxn>
              <a:cxn ang="0">
                <a:pos x="connsiteX1" y="connsiteY1"/>
              </a:cxn>
              <a:cxn ang="0">
                <a:pos x="connsiteX2" y="connsiteY2"/>
              </a:cxn>
            </a:cxnLst>
            <a:rect l="l" t="t" r="r" b="b"/>
            <a:pathLst>
              <a:path w="1334223" h="1442225">
                <a:moveTo>
                  <a:pt x="1021989" y="0"/>
                </a:moveTo>
                <a:cubicBezTo>
                  <a:pt x="486730" y="325863"/>
                  <a:pt x="-48528" y="651727"/>
                  <a:pt x="3511" y="892098"/>
                </a:cubicBezTo>
                <a:cubicBezTo>
                  <a:pt x="55550" y="1132469"/>
                  <a:pt x="694886" y="1287347"/>
                  <a:pt x="1334223" y="144222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904299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30"/>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21"/>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grpId="0" nodeType="clickEffect">
                                  <p:stCondLst>
                                    <p:cond delay="0"/>
                                  </p:stCondLst>
                                  <p:childTnLst>
                                    <p:animScale>
                                      <p:cBhvr>
                                        <p:cTn id="14" dur="2000" fill="hold"/>
                                        <p:tgtEl>
                                          <p:spTgt spid="29"/>
                                        </p:tgtEl>
                                      </p:cBhvr>
                                      <p:by x="150000" y="150000"/>
                                    </p:animScale>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24"/>
                                        </p:tgtEl>
                                      </p:cBhvr>
                                      <p:by x="150000" y="150000"/>
                                    </p:animScale>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23"/>
                                        </p:tgtEl>
                                      </p:cBhvr>
                                      <p:by x="150000" y="150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28"/>
                                        </p:tgtEl>
                                      </p:cBhvr>
                                      <p:by x="150000" y="150000"/>
                                    </p:animScale>
                                  </p:childTnLst>
                                </p:cTn>
                              </p:par>
                              <p:par>
                                <p:cTn id="27" presetID="6" presetClass="emph" presetSubtype="0" fill="hold" nodeType="withEffect">
                                  <p:stCondLst>
                                    <p:cond delay="0"/>
                                  </p:stCondLst>
                                  <p:childTnLst>
                                    <p:animScale>
                                      <p:cBhvr>
                                        <p:cTn id="28" dur="2000" fill="hold"/>
                                        <p:tgtEl>
                                          <p:spTgt spid="1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9" grpId="0" animBg="1"/>
      <p:bldP spid="3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0A86E5-3B8D-4BD1-AF7E-9E1D8E48DA97}"/>
              </a:ext>
            </a:extLst>
          </p:cNvPr>
          <p:cNvSpPr>
            <a:spLocks noGrp="1"/>
          </p:cNvSpPr>
          <p:nvPr>
            <p:ph type="title"/>
          </p:nvPr>
        </p:nvSpPr>
        <p:spPr/>
        <p:txBody>
          <a:bodyPr/>
          <a:lstStyle/>
          <a:p>
            <a:r>
              <a:rPr lang="nl-NL" dirty="0"/>
              <a:t>… </a:t>
            </a:r>
            <a:r>
              <a:rPr lang="nl-NL" dirty="0" err="1"/>
              <a:t>the</a:t>
            </a:r>
            <a:r>
              <a:rPr lang="nl-NL" dirty="0"/>
              <a:t> email </a:t>
            </a:r>
            <a:r>
              <a:rPr lang="nl-NL" dirty="0" err="1"/>
              <a:t>informs</a:t>
            </a:r>
            <a:r>
              <a:rPr lang="nl-NL" dirty="0"/>
              <a:t> of </a:t>
            </a:r>
            <a:r>
              <a:rPr lang="nl-NL" dirty="0" err="1"/>
              <a:t>the</a:t>
            </a:r>
            <a:r>
              <a:rPr lang="nl-NL" dirty="0"/>
              <a:t> new file</a:t>
            </a:r>
            <a:endParaRPr lang="en-NL" dirty="0"/>
          </a:p>
        </p:txBody>
      </p:sp>
      <p:sp>
        <p:nvSpPr>
          <p:cNvPr id="3" name="Content Placeholder 2">
            <a:extLst>
              <a:ext uri="{FF2B5EF4-FFF2-40B4-BE49-F238E27FC236}">
                <a16:creationId xmlns:a16="http://schemas.microsoft.com/office/drawing/2014/main" id="{705ACDCB-970D-405F-A9E9-A71FE7835C5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1A2B576-C7A8-4DBB-9ED9-112998D09310}"/>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extLst>
              <a:ext uri="{FF2B5EF4-FFF2-40B4-BE49-F238E27FC236}">
                <a16:creationId xmlns:a16="http://schemas.microsoft.com/office/drawing/2014/main" id="{4BE986F7-3133-4FC8-AFB2-F30901AD908E}"/>
              </a:ext>
            </a:extLst>
          </p:cNvPr>
          <p:cNvPicPr>
            <a:picLocks noChangeAspect="1"/>
          </p:cNvPicPr>
          <p:nvPr/>
        </p:nvPicPr>
        <p:blipFill>
          <a:blip r:embed="rId2"/>
          <a:stretch>
            <a:fillRect/>
          </a:stretch>
        </p:blipFill>
        <p:spPr>
          <a:xfrm>
            <a:off x="-2108635" y="864361"/>
            <a:ext cx="7588800" cy="677261"/>
          </a:xfrm>
          <a:prstGeom prst="rect">
            <a:avLst/>
          </a:prstGeom>
          <a:ln>
            <a:noFill/>
          </a:ln>
          <a:effectLst>
            <a:outerShdw blurRad="292100" dist="139700" dir="2700000" algn="tl" rotWithShape="0">
              <a:srgbClr val="333333">
                <a:alpha val="65000"/>
              </a:srgbClr>
            </a:outerShdw>
          </a:effectLst>
        </p:spPr>
      </p:pic>
      <p:sp>
        <p:nvSpPr>
          <p:cNvPr id="6" name="Cloud 5">
            <a:extLst>
              <a:ext uri="{FF2B5EF4-FFF2-40B4-BE49-F238E27FC236}">
                <a16:creationId xmlns:a16="http://schemas.microsoft.com/office/drawing/2014/main" id="{D3CBA072-FBAE-4074-8058-BB47ED5575F7}"/>
              </a:ext>
            </a:extLst>
          </p:cNvPr>
          <p:cNvSpPr/>
          <p:nvPr/>
        </p:nvSpPr>
        <p:spPr>
          <a:xfrm>
            <a:off x="4250871" y="93721"/>
            <a:ext cx="5539901"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grpSp>
        <p:nvGrpSpPr>
          <p:cNvPr id="7" name="Group 6">
            <a:extLst>
              <a:ext uri="{FF2B5EF4-FFF2-40B4-BE49-F238E27FC236}">
                <a16:creationId xmlns:a16="http://schemas.microsoft.com/office/drawing/2014/main" id="{601B5E08-C77E-439E-B94D-88A5D81CABBD}"/>
              </a:ext>
            </a:extLst>
          </p:cNvPr>
          <p:cNvGrpSpPr/>
          <p:nvPr/>
        </p:nvGrpSpPr>
        <p:grpSpPr>
          <a:xfrm>
            <a:off x="6932889" y="920443"/>
            <a:ext cx="1208210" cy="1208210"/>
            <a:chOff x="8501701" y="2363821"/>
            <a:chExt cx="1208210" cy="1208210"/>
          </a:xfrm>
        </p:grpSpPr>
        <p:pic>
          <p:nvPicPr>
            <p:cNvPr id="8" name="Graphic 7">
              <a:extLst>
                <a:ext uri="{FF2B5EF4-FFF2-40B4-BE49-F238E27FC236}">
                  <a16:creationId xmlns:a16="http://schemas.microsoft.com/office/drawing/2014/main" id="{B3A7E3DC-E1D4-49CA-AA3D-96547584848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501701" y="2363821"/>
              <a:ext cx="1208210" cy="1208210"/>
            </a:xfrm>
            <a:prstGeom prst="rect">
              <a:avLst/>
            </a:prstGeom>
          </p:spPr>
        </p:pic>
        <p:sp>
          <p:nvSpPr>
            <p:cNvPr id="9" name="Rectangle 8">
              <a:extLst>
                <a:ext uri="{FF2B5EF4-FFF2-40B4-BE49-F238E27FC236}">
                  <a16:creationId xmlns:a16="http://schemas.microsoft.com/office/drawing/2014/main" id="{E407E741-B681-4A0C-A906-31005F14DC84}"/>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10" name="Group 9">
            <a:extLst>
              <a:ext uri="{FF2B5EF4-FFF2-40B4-BE49-F238E27FC236}">
                <a16:creationId xmlns:a16="http://schemas.microsoft.com/office/drawing/2014/main" id="{6BEA267A-B3EF-4F89-86F1-49052B1B1FD2}"/>
              </a:ext>
            </a:extLst>
          </p:cNvPr>
          <p:cNvGrpSpPr/>
          <p:nvPr/>
        </p:nvGrpSpPr>
        <p:grpSpPr>
          <a:xfrm>
            <a:off x="5574268" y="651104"/>
            <a:ext cx="805942" cy="953482"/>
            <a:chOff x="9019344" y="1468849"/>
            <a:chExt cx="805942" cy="953482"/>
          </a:xfrm>
        </p:grpSpPr>
        <p:grpSp>
          <p:nvGrpSpPr>
            <p:cNvPr id="11" name="Group 10">
              <a:extLst>
                <a:ext uri="{FF2B5EF4-FFF2-40B4-BE49-F238E27FC236}">
                  <a16:creationId xmlns:a16="http://schemas.microsoft.com/office/drawing/2014/main" id="{C4743B7A-6CC0-4DF8-A18A-04211CD38D89}"/>
                </a:ext>
              </a:extLst>
            </p:cNvPr>
            <p:cNvGrpSpPr/>
            <p:nvPr/>
          </p:nvGrpSpPr>
          <p:grpSpPr>
            <a:xfrm>
              <a:off x="9113143" y="1468849"/>
              <a:ext cx="582945" cy="635162"/>
              <a:chOff x="9113143" y="1758788"/>
              <a:chExt cx="582945" cy="635162"/>
            </a:xfrm>
          </p:grpSpPr>
          <p:sp>
            <p:nvSpPr>
              <p:cNvPr id="13" name="Rectangle 12">
                <a:extLst>
                  <a:ext uri="{FF2B5EF4-FFF2-40B4-BE49-F238E27FC236}">
                    <a16:creationId xmlns:a16="http://schemas.microsoft.com/office/drawing/2014/main" id="{4470FB53-D0BF-4F9E-BD1D-0997DFE28827}"/>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4" name="Freeform 30">
                <a:extLst>
                  <a:ext uri="{FF2B5EF4-FFF2-40B4-BE49-F238E27FC236}">
                    <a16:creationId xmlns:a16="http://schemas.microsoft.com/office/drawing/2014/main" id="{DB56A21A-4E21-458F-8554-7E552861EFC8}"/>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12" name="Rectangle 11">
              <a:extLst>
                <a:ext uri="{FF2B5EF4-FFF2-40B4-BE49-F238E27FC236}">
                  <a16:creationId xmlns:a16="http://schemas.microsoft.com/office/drawing/2014/main" id="{7A6F71DA-B279-4265-812F-A2A1920C04B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15" name="Group 14">
            <a:extLst>
              <a:ext uri="{FF2B5EF4-FFF2-40B4-BE49-F238E27FC236}">
                <a16:creationId xmlns:a16="http://schemas.microsoft.com/office/drawing/2014/main" id="{42AE026E-DD24-43D7-9F1A-DB53A98ABC3C}"/>
              </a:ext>
            </a:extLst>
          </p:cNvPr>
          <p:cNvGrpSpPr/>
          <p:nvPr/>
        </p:nvGrpSpPr>
        <p:grpSpPr>
          <a:xfrm>
            <a:off x="8326790" y="1202992"/>
            <a:ext cx="1215471" cy="1215471"/>
            <a:chOff x="343358" y="1039735"/>
            <a:chExt cx="1215471" cy="1215471"/>
          </a:xfrm>
        </p:grpSpPr>
        <p:pic>
          <p:nvPicPr>
            <p:cNvPr id="16" name="Graphic 77">
              <a:extLst>
                <a:ext uri="{FF2B5EF4-FFF2-40B4-BE49-F238E27FC236}">
                  <a16:creationId xmlns:a16="http://schemas.microsoft.com/office/drawing/2014/main" id="{329E9DD2-D5CA-4C33-9007-A0B4362EB71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3358" y="1039735"/>
              <a:ext cx="1215471" cy="1215471"/>
            </a:xfrm>
            <a:prstGeom prst="rect">
              <a:avLst/>
            </a:prstGeom>
          </p:spPr>
        </p:pic>
        <p:sp>
          <p:nvSpPr>
            <p:cNvPr id="17" name="Rectangle 16">
              <a:extLst>
                <a:ext uri="{FF2B5EF4-FFF2-40B4-BE49-F238E27FC236}">
                  <a16:creationId xmlns:a16="http://schemas.microsoft.com/office/drawing/2014/main" id="{68DE5092-8714-4791-A8CC-52794D737D65}"/>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18" name="Picture 2">
            <a:extLst>
              <a:ext uri="{FF2B5EF4-FFF2-40B4-BE49-F238E27FC236}">
                <a16:creationId xmlns:a16="http://schemas.microsoft.com/office/drawing/2014/main" id="{71DFF9C1-91C0-465B-B48B-DAA5F08FBCD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76823" y="349761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Rounded Corners 18">
            <a:extLst>
              <a:ext uri="{FF2B5EF4-FFF2-40B4-BE49-F238E27FC236}">
                <a16:creationId xmlns:a16="http://schemas.microsoft.com/office/drawing/2014/main" id="{606E563F-9D06-4CB4-9523-49F7FC9CE893}"/>
              </a:ext>
            </a:extLst>
          </p:cNvPr>
          <p:cNvSpPr/>
          <p:nvPr/>
        </p:nvSpPr>
        <p:spPr>
          <a:xfrm>
            <a:off x="4525489" y="179424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20" name="Rectangle: Rounded Corners 19">
            <a:extLst>
              <a:ext uri="{FF2B5EF4-FFF2-40B4-BE49-F238E27FC236}">
                <a16:creationId xmlns:a16="http://schemas.microsoft.com/office/drawing/2014/main" id="{38C25891-66D4-4EDF-A206-FE8349262E72}"/>
              </a:ext>
            </a:extLst>
          </p:cNvPr>
          <p:cNvSpPr/>
          <p:nvPr/>
        </p:nvSpPr>
        <p:spPr>
          <a:xfrm>
            <a:off x="5512363" y="226965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21" name="Connector: Elbow 20">
            <a:extLst>
              <a:ext uri="{FF2B5EF4-FFF2-40B4-BE49-F238E27FC236}">
                <a16:creationId xmlns:a16="http://schemas.microsoft.com/office/drawing/2014/main" id="{1146568C-BF36-4749-9596-DE9A7D01BDF3}"/>
              </a:ext>
            </a:extLst>
          </p:cNvPr>
          <p:cNvCxnSpPr>
            <a:cxnSpLocks/>
          </p:cNvCxnSpPr>
          <p:nvPr/>
        </p:nvCxnSpPr>
        <p:spPr>
          <a:xfrm>
            <a:off x="5150673" y="242922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EF4F1A8-F8D7-4899-8CDB-48D728A872E5}"/>
              </a:ext>
            </a:extLst>
          </p:cNvPr>
          <p:cNvCxnSpPr>
            <a:cxnSpLocks/>
          </p:cNvCxnSpPr>
          <p:nvPr/>
        </p:nvCxnSpPr>
        <p:spPr>
          <a:xfrm>
            <a:off x="6138530" y="95544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a:extLst>
              <a:ext uri="{FF2B5EF4-FFF2-40B4-BE49-F238E27FC236}">
                <a16:creationId xmlns:a16="http://schemas.microsoft.com/office/drawing/2014/main" id="{30EE4290-C645-48CF-9F0D-2C80019F5D8E}"/>
              </a:ext>
            </a:extLst>
          </p:cNvPr>
          <p:cNvSpPr/>
          <p:nvPr/>
        </p:nvSpPr>
        <p:spPr>
          <a:xfrm>
            <a:off x="6483469" y="103356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4" name="Connector: Elbow 23">
            <a:extLst>
              <a:ext uri="{FF2B5EF4-FFF2-40B4-BE49-F238E27FC236}">
                <a16:creationId xmlns:a16="http://schemas.microsoft.com/office/drawing/2014/main" id="{9AEDE98C-8F6C-4D2B-AD10-C62364AAF356}"/>
              </a:ext>
            </a:extLst>
          </p:cNvPr>
          <p:cNvCxnSpPr>
            <a:cxnSpLocks/>
            <a:stCxn id="20" idx="0"/>
          </p:cNvCxnSpPr>
          <p:nvPr/>
        </p:nvCxnSpPr>
        <p:spPr>
          <a:xfrm rot="5400000" flipH="1" flipV="1">
            <a:off x="5395427" y="169859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5" name="Graphic 24" descr="Email">
            <a:extLst>
              <a:ext uri="{FF2B5EF4-FFF2-40B4-BE49-F238E27FC236}">
                <a16:creationId xmlns:a16="http://schemas.microsoft.com/office/drawing/2014/main" id="{7974F9E1-44F6-488D-AC01-D3A8DE78BDD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522992" y="2921635"/>
            <a:ext cx="468224" cy="468224"/>
          </a:xfrm>
          <a:prstGeom prst="rect">
            <a:avLst/>
          </a:prstGeom>
        </p:spPr>
      </p:pic>
      <p:sp>
        <p:nvSpPr>
          <p:cNvPr id="26" name="Rectangle 25">
            <a:extLst>
              <a:ext uri="{FF2B5EF4-FFF2-40B4-BE49-F238E27FC236}">
                <a16:creationId xmlns:a16="http://schemas.microsoft.com/office/drawing/2014/main" id="{3E86444E-74B3-409B-96AD-79C973F50E33}"/>
              </a:ext>
            </a:extLst>
          </p:cNvPr>
          <p:cNvSpPr/>
          <p:nvPr/>
        </p:nvSpPr>
        <p:spPr>
          <a:xfrm>
            <a:off x="8674984" y="201896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7" name="Connector: Elbow 26">
            <a:extLst>
              <a:ext uri="{FF2B5EF4-FFF2-40B4-BE49-F238E27FC236}">
                <a16:creationId xmlns:a16="http://schemas.microsoft.com/office/drawing/2014/main" id="{583A9397-E60B-43B0-A262-FFE8BA752161}"/>
              </a:ext>
            </a:extLst>
          </p:cNvPr>
          <p:cNvCxnSpPr>
            <a:cxnSpLocks/>
          </p:cNvCxnSpPr>
          <p:nvPr/>
        </p:nvCxnSpPr>
        <p:spPr>
          <a:xfrm rot="5400000">
            <a:off x="8522086" y="240711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D335B844-7D25-4300-8742-74E6A0609E6B}"/>
              </a:ext>
            </a:extLst>
          </p:cNvPr>
          <p:cNvCxnSpPr>
            <a:cxnSpLocks/>
          </p:cNvCxnSpPr>
          <p:nvPr/>
        </p:nvCxnSpPr>
        <p:spPr>
          <a:xfrm>
            <a:off x="7792829" y="155942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7DC26D8C-7B86-4F62-8AF7-BA5A0AFA4D48}"/>
              </a:ext>
            </a:extLst>
          </p:cNvPr>
          <p:cNvSpPr/>
          <p:nvPr/>
        </p:nvSpPr>
        <p:spPr>
          <a:xfrm rot="19744707">
            <a:off x="4185012" y="285963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0" name="Arrow: Right 29">
            <a:extLst>
              <a:ext uri="{FF2B5EF4-FFF2-40B4-BE49-F238E27FC236}">
                <a16:creationId xmlns:a16="http://schemas.microsoft.com/office/drawing/2014/main" id="{AC7A7D71-4653-4684-B9DD-50058D89B8B7}"/>
              </a:ext>
            </a:extLst>
          </p:cNvPr>
          <p:cNvSpPr/>
          <p:nvPr/>
        </p:nvSpPr>
        <p:spPr>
          <a:xfrm>
            <a:off x="4075614" y="238056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4" name="Footer Placeholder 1">
            <a:extLst>
              <a:ext uri="{FF2B5EF4-FFF2-40B4-BE49-F238E27FC236}">
                <a16:creationId xmlns:a16="http://schemas.microsoft.com/office/drawing/2014/main" id="{DFF59C15-3D64-40EB-A45E-192601B9DB7F}"/>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Oracle Groundbreakers Tour 2020 LATAM | Oracle Cloud Native Application Development</a:t>
            </a:r>
            <a:endParaRPr lang="nl-NL"/>
          </a:p>
        </p:txBody>
      </p:sp>
      <p:grpSp>
        <p:nvGrpSpPr>
          <p:cNvPr id="35" name="Group 34">
            <a:extLst>
              <a:ext uri="{FF2B5EF4-FFF2-40B4-BE49-F238E27FC236}">
                <a16:creationId xmlns:a16="http://schemas.microsoft.com/office/drawing/2014/main" id="{052B2076-7CAD-467A-80C1-05E527E12218}"/>
              </a:ext>
            </a:extLst>
          </p:cNvPr>
          <p:cNvGrpSpPr/>
          <p:nvPr/>
        </p:nvGrpSpPr>
        <p:grpSpPr>
          <a:xfrm>
            <a:off x="4996039" y="2895599"/>
            <a:ext cx="953417" cy="722010"/>
            <a:chOff x="303130" y="1040872"/>
            <a:chExt cx="1283748" cy="1283748"/>
          </a:xfrm>
        </p:grpSpPr>
        <p:pic>
          <p:nvPicPr>
            <p:cNvPr id="36" name="Graphic 64">
              <a:extLst>
                <a:ext uri="{FF2B5EF4-FFF2-40B4-BE49-F238E27FC236}">
                  <a16:creationId xmlns:a16="http://schemas.microsoft.com/office/drawing/2014/main" id="{D7B14755-5515-45EF-A7F0-4D7BE1D252F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3130" y="1040872"/>
              <a:ext cx="1283748" cy="1283748"/>
            </a:xfrm>
            <a:prstGeom prst="rect">
              <a:avLst/>
            </a:prstGeom>
          </p:spPr>
        </p:pic>
        <p:sp>
          <p:nvSpPr>
            <p:cNvPr id="37" name="Rectangle 36">
              <a:extLst>
                <a:ext uri="{FF2B5EF4-FFF2-40B4-BE49-F238E27FC236}">
                  <a16:creationId xmlns:a16="http://schemas.microsoft.com/office/drawing/2014/main" id="{B054DF3C-E51B-4635-9258-96E9CC349382}"/>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38" name="Connector: Elbow 37">
            <a:extLst>
              <a:ext uri="{FF2B5EF4-FFF2-40B4-BE49-F238E27FC236}">
                <a16:creationId xmlns:a16="http://schemas.microsoft.com/office/drawing/2014/main" id="{B6B4C620-AA18-4B29-8E7A-7FA4AAAF7F17}"/>
              </a:ext>
            </a:extLst>
          </p:cNvPr>
          <p:cNvCxnSpPr>
            <a:cxnSpLocks/>
          </p:cNvCxnSpPr>
          <p:nvPr/>
        </p:nvCxnSpPr>
        <p:spPr>
          <a:xfrm rot="5400000">
            <a:off x="5325949" y="274511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00CAC65B-2C45-4C09-A2C4-A1FE9EF12CC8}"/>
              </a:ext>
            </a:extLst>
          </p:cNvPr>
          <p:cNvSpPr/>
          <p:nvPr/>
        </p:nvSpPr>
        <p:spPr>
          <a:xfrm>
            <a:off x="2724821" y="1040780"/>
            <a:ext cx="1334223" cy="1442225"/>
          </a:xfrm>
          <a:custGeom>
            <a:avLst/>
            <a:gdLst>
              <a:gd name="connsiteX0" fmla="*/ 1021989 w 1334223"/>
              <a:gd name="connsiteY0" fmla="*/ 0 h 1442225"/>
              <a:gd name="connsiteX1" fmla="*/ 3511 w 1334223"/>
              <a:gd name="connsiteY1" fmla="*/ 892098 h 1442225"/>
              <a:gd name="connsiteX2" fmla="*/ 1334223 w 1334223"/>
              <a:gd name="connsiteY2" fmla="*/ 1442225 h 1442225"/>
            </a:gdLst>
            <a:ahLst/>
            <a:cxnLst>
              <a:cxn ang="0">
                <a:pos x="connsiteX0" y="connsiteY0"/>
              </a:cxn>
              <a:cxn ang="0">
                <a:pos x="connsiteX1" y="connsiteY1"/>
              </a:cxn>
              <a:cxn ang="0">
                <a:pos x="connsiteX2" y="connsiteY2"/>
              </a:cxn>
            </a:cxnLst>
            <a:rect l="l" t="t" r="r" b="b"/>
            <a:pathLst>
              <a:path w="1334223" h="1442225">
                <a:moveTo>
                  <a:pt x="1021989" y="0"/>
                </a:moveTo>
                <a:cubicBezTo>
                  <a:pt x="486730" y="325863"/>
                  <a:pt x="-48528" y="651727"/>
                  <a:pt x="3511" y="892098"/>
                </a:cubicBezTo>
                <a:cubicBezTo>
                  <a:pt x="55550" y="1132469"/>
                  <a:pt x="694886" y="1287347"/>
                  <a:pt x="1334223" y="144222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2" name="Picture 41">
            <a:extLst>
              <a:ext uri="{FF2B5EF4-FFF2-40B4-BE49-F238E27FC236}">
                <a16:creationId xmlns:a16="http://schemas.microsoft.com/office/drawing/2014/main" id="{BF1DA41B-3528-448C-9F9B-5A34B7FFBD2D}"/>
              </a:ext>
            </a:extLst>
          </p:cNvPr>
          <p:cNvPicPr>
            <a:picLocks noChangeAspect="1"/>
          </p:cNvPicPr>
          <p:nvPr/>
        </p:nvPicPr>
        <p:blipFill rotWithShape="1">
          <a:blip r:embed="rId12"/>
          <a:srcRect r="31898"/>
          <a:stretch/>
        </p:blipFill>
        <p:spPr>
          <a:xfrm>
            <a:off x="6038707" y="2840335"/>
            <a:ext cx="2460708" cy="1973108"/>
          </a:xfrm>
          <a:prstGeom prst="rect">
            <a:avLst/>
          </a:prstGeom>
        </p:spPr>
      </p:pic>
      <p:pic>
        <p:nvPicPr>
          <p:cNvPr id="43" name="Picture 42">
            <a:extLst>
              <a:ext uri="{FF2B5EF4-FFF2-40B4-BE49-F238E27FC236}">
                <a16:creationId xmlns:a16="http://schemas.microsoft.com/office/drawing/2014/main" id="{00396B34-6F13-48C3-8D90-519FDCEC2F3B}"/>
              </a:ext>
            </a:extLst>
          </p:cNvPr>
          <p:cNvPicPr>
            <a:picLocks noChangeAspect="1"/>
          </p:cNvPicPr>
          <p:nvPr/>
        </p:nvPicPr>
        <p:blipFill>
          <a:blip r:embed="rId13"/>
          <a:stretch>
            <a:fillRect/>
          </a:stretch>
        </p:blipFill>
        <p:spPr>
          <a:xfrm>
            <a:off x="197314" y="2812570"/>
            <a:ext cx="4580017" cy="944962"/>
          </a:xfrm>
          <a:prstGeom prst="rect">
            <a:avLst/>
          </a:prstGeom>
        </p:spPr>
      </p:pic>
      <p:cxnSp>
        <p:nvCxnSpPr>
          <p:cNvPr id="45" name="Straight Arrow Connector 44">
            <a:extLst>
              <a:ext uri="{FF2B5EF4-FFF2-40B4-BE49-F238E27FC236}">
                <a16:creationId xmlns:a16="http://schemas.microsoft.com/office/drawing/2014/main" id="{76D00E37-6DDC-40DA-B40B-2CC64728D467}"/>
              </a:ext>
            </a:extLst>
          </p:cNvPr>
          <p:cNvCxnSpPr/>
          <p:nvPr/>
        </p:nvCxnSpPr>
        <p:spPr>
          <a:xfrm flipH="1" flipV="1">
            <a:off x="3999837" y="3462324"/>
            <a:ext cx="2078510" cy="5749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9645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27"/>
                                        </p:tgtEl>
                                      </p:cBhvr>
                                      <p:by x="150000" y="150000"/>
                                    </p:animScale>
                                  </p:childTnLst>
                                </p:cTn>
                              </p:par>
                              <p:par>
                                <p:cTn id="13" presetID="6" presetClass="emph" presetSubtype="0" fill="hold" nodeType="withEffect">
                                  <p:stCondLst>
                                    <p:cond delay="0"/>
                                  </p:stCondLst>
                                  <p:childTnLst>
                                    <p:animScale>
                                      <p:cBhvr>
                                        <p:cTn id="14" dur="2000" fill="hold"/>
                                        <p:tgtEl>
                                          <p:spTgt spid="2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Produce </a:t>
            </a:r>
            <a:r>
              <a:rPr lang="nl-NL" dirty="0" err="1"/>
              <a:t>CloudEvent</a:t>
            </a:r>
            <a:r>
              <a:rPr lang="nl-NL" dirty="0"/>
              <a:t> &amp;</a:t>
            </a:r>
            <a:br>
              <a:rPr lang="nl-NL" dirty="0"/>
            </a:br>
            <a:r>
              <a:rPr lang="nl-NL" dirty="0" err="1"/>
              <a:t>Publish</a:t>
            </a:r>
            <a:r>
              <a:rPr lang="nl-NL" dirty="0"/>
              <a:t> Notification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466181" y="-237832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260441" y="-240309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099997" y="-2293121"/>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863311" y="-203977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344B1678-18DE-4D2C-9A67-76D2B7E210F3}"/>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77" name="Speech Bubble: Rectangle with Corners Rounded 76">
            <a:extLst>
              <a:ext uri="{FF2B5EF4-FFF2-40B4-BE49-F238E27FC236}">
                <a16:creationId xmlns:a16="http://schemas.microsoft.com/office/drawing/2014/main" id="{A8F40340-8C9D-466F-910D-39ABFC303150}"/>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sp>
        <p:nvSpPr>
          <p:cNvPr id="79" name="Speech Bubble: Rectangle with Corners Rounded 78">
            <a:extLst>
              <a:ext uri="{FF2B5EF4-FFF2-40B4-BE49-F238E27FC236}">
                <a16:creationId xmlns:a16="http://schemas.microsoft.com/office/drawing/2014/main" id="{DF0B9C0D-BAFD-49E6-A635-39089F21D57B}"/>
              </a:ext>
            </a:extLst>
          </p:cNvPr>
          <p:cNvSpPr/>
          <p:nvPr/>
        </p:nvSpPr>
        <p:spPr>
          <a:xfrm>
            <a:off x="6066306" y="132539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2" name="Footer Placeholder 1">
            <a:extLst>
              <a:ext uri="{FF2B5EF4-FFF2-40B4-BE49-F238E27FC236}">
                <a16:creationId xmlns:a16="http://schemas.microsoft.com/office/drawing/2014/main" id="{A2F22D87-62C0-4878-A654-A6DDC3E5EEF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0" name="TextBox 69">
            <a:extLst>
              <a:ext uri="{FF2B5EF4-FFF2-40B4-BE49-F238E27FC236}">
                <a16:creationId xmlns:a16="http://schemas.microsoft.com/office/drawing/2014/main" id="{9ED17A66-43BF-4B24-B694-D75011002842}"/>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8" name="Group 77">
            <a:extLst>
              <a:ext uri="{FF2B5EF4-FFF2-40B4-BE49-F238E27FC236}">
                <a16:creationId xmlns:a16="http://schemas.microsoft.com/office/drawing/2014/main" id="{E8A446CB-E1EE-4C70-A16F-869C2D14044D}"/>
              </a:ext>
            </a:extLst>
          </p:cNvPr>
          <p:cNvGrpSpPr/>
          <p:nvPr/>
        </p:nvGrpSpPr>
        <p:grpSpPr>
          <a:xfrm>
            <a:off x="3100330" y="3289609"/>
            <a:ext cx="953417" cy="722010"/>
            <a:chOff x="303130" y="1040872"/>
            <a:chExt cx="1283748" cy="1283748"/>
          </a:xfrm>
        </p:grpSpPr>
        <p:pic>
          <p:nvPicPr>
            <p:cNvPr id="80" name="Graphic 64">
              <a:extLst>
                <a:ext uri="{FF2B5EF4-FFF2-40B4-BE49-F238E27FC236}">
                  <a16:creationId xmlns:a16="http://schemas.microsoft.com/office/drawing/2014/main" id="{1D6B555E-333A-4F77-89BA-AF921F8C526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3130" y="1040872"/>
              <a:ext cx="1283748" cy="1283748"/>
            </a:xfrm>
            <a:prstGeom prst="rect">
              <a:avLst/>
            </a:prstGeom>
          </p:spPr>
        </p:pic>
        <p:sp>
          <p:nvSpPr>
            <p:cNvPr id="81" name="Rectangle 80">
              <a:extLst>
                <a:ext uri="{FF2B5EF4-FFF2-40B4-BE49-F238E27FC236}">
                  <a16:creationId xmlns:a16="http://schemas.microsoft.com/office/drawing/2014/main" id="{8B822512-69DC-41E9-8646-4E826E99694F}"/>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3" name="Connector: Elbow 82">
            <a:extLst>
              <a:ext uri="{FF2B5EF4-FFF2-40B4-BE49-F238E27FC236}">
                <a16:creationId xmlns:a16="http://schemas.microsoft.com/office/drawing/2014/main" id="{ACF1073A-C6BE-41DF-88DA-05F2BC10787A}"/>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26871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Trigger </a:t>
            </a:r>
            <a:r>
              <a:rPr lang="nl-NL" dirty="0" err="1"/>
              <a:t>Function</a:t>
            </a:r>
            <a:r>
              <a:rPr lang="nl-NL" dirty="0"/>
              <a:t> &amp; </a:t>
            </a:r>
            <a:br>
              <a:rPr lang="nl-NL" dirty="0"/>
            </a:br>
            <a:r>
              <a:rPr lang="nl-NL" dirty="0"/>
              <a:t>Store </a:t>
            </a:r>
            <a:r>
              <a:rPr lang="nl-NL" dirty="0" err="1"/>
              <a:t>NoSQL</a:t>
            </a:r>
            <a:r>
              <a:rPr lang="nl-NL" dirty="0"/>
              <a:t> Records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369614" y="1129548"/>
            <a:ext cx="710251" cy="14576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B3265292-CDD3-476A-8D9C-993A0AEE360D}"/>
              </a:ext>
            </a:extLst>
          </p:cNvPr>
          <p:cNvSpPr/>
          <p:nvPr/>
        </p:nvSpPr>
        <p:spPr>
          <a:xfrm>
            <a:off x="7434188" y="171646"/>
            <a:ext cx="754474" cy="574776"/>
          </a:xfrm>
          <a:prstGeom prst="wedgeRoundRectCallout">
            <a:avLst>
              <a:gd name="adj1" fmla="val -37962"/>
              <a:gd name="adj2" fmla="val 14054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77" name="Speech Bubble: Rectangle with Corners Rounded 76">
            <a:extLst>
              <a:ext uri="{FF2B5EF4-FFF2-40B4-BE49-F238E27FC236}">
                <a16:creationId xmlns:a16="http://schemas.microsoft.com/office/drawing/2014/main" id="{0469FE0E-D642-4EAE-9B4C-24B39126653B}"/>
              </a:ext>
            </a:extLst>
          </p:cNvPr>
          <p:cNvSpPr/>
          <p:nvPr/>
        </p:nvSpPr>
        <p:spPr>
          <a:xfrm>
            <a:off x="8072365" y="1755562"/>
            <a:ext cx="884736" cy="574776"/>
          </a:xfrm>
          <a:prstGeom prst="wedgeRoundRectCallout">
            <a:avLst>
              <a:gd name="adj1" fmla="val -175851"/>
              <a:gd name="adj2" fmla="val -44300"/>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2" name="Footer Placeholder 1">
            <a:extLst>
              <a:ext uri="{FF2B5EF4-FFF2-40B4-BE49-F238E27FC236}">
                <a16:creationId xmlns:a16="http://schemas.microsoft.com/office/drawing/2014/main" id="{4B4333F5-A8AF-4B70-9802-A18C3686B228}"/>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0" name="TextBox 69">
            <a:extLst>
              <a:ext uri="{FF2B5EF4-FFF2-40B4-BE49-F238E27FC236}">
                <a16:creationId xmlns:a16="http://schemas.microsoft.com/office/drawing/2014/main" id="{1BF12BBD-14C0-490C-BD74-08D6553E614B}"/>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8" name="Group 77">
            <a:extLst>
              <a:ext uri="{FF2B5EF4-FFF2-40B4-BE49-F238E27FC236}">
                <a16:creationId xmlns:a16="http://schemas.microsoft.com/office/drawing/2014/main" id="{C09EED07-1278-47B0-AEB0-418A76342F75}"/>
              </a:ext>
            </a:extLst>
          </p:cNvPr>
          <p:cNvGrpSpPr/>
          <p:nvPr/>
        </p:nvGrpSpPr>
        <p:grpSpPr>
          <a:xfrm>
            <a:off x="3100330" y="3289609"/>
            <a:ext cx="953417" cy="722010"/>
            <a:chOff x="303130" y="1040872"/>
            <a:chExt cx="1283748" cy="1283748"/>
          </a:xfrm>
        </p:grpSpPr>
        <p:pic>
          <p:nvPicPr>
            <p:cNvPr id="79" name="Graphic 64">
              <a:extLst>
                <a:ext uri="{FF2B5EF4-FFF2-40B4-BE49-F238E27FC236}">
                  <a16:creationId xmlns:a16="http://schemas.microsoft.com/office/drawing/2014/main" id="{820C4A59-169C-41D2-ABD0-A8DC965AAAE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3130" y="1040872"/>
              <a:ext cx="1283748" cy="1283748"/>
            </a:xfrm>
            <a:prstGeom prst="rect">
              <a:avLst/>
            </a:prstGeom>
          </p:spPr>
        </p:pic>
        <p:sp>
          <p:nvSpPr>
            <p:cNvPr id="80" name="Rectangle 79">
              <a:extLst>
                <a:ext uri="{FF2B5EF4-FFF2-40B4-BE49-F238E27FC236}">
                  <a16:creationId xmlns:a16="http://schemas.microsoft.com/office/drawing/2014/main" id="{B6C3C9E7-A35E-402C-879F-D8D6CD4E95D9}"/>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1" name="Connector: Elbow 80">
            <a:extLst>
              <a:ext uri="{FF2B5EF4-FFF2-40B4-BE49-F238E27FC236}">
                <a16:creationId xmlns:a16="http://schemas.microsoft.com/office/drawing/2014/main" id="{3711612C-8C2C-4F8D-BC42-6E290F209BA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9" name="Speech Bubble: Rectangle with Corners Rounded 58">
            <a:extLst>
              <a:ext uri="{FF2B5EF4-FFF2-40B4-BE49-F238E27FC236}">
                <a16:creationId xmlns:a16="http://schemas.microsoft.com/office/drawing/2014/main" id="{506BE18F-5DAF-41B2-ACE7-1E666BD6719B}"/>
              </a:ext>
            </a:extLst>
          </p:cNvPr>
          <p:cNvSpPr/>
          <p:nvPr/>
        </p:nvSpPr>
        <p:spPr>
          <a:xfrm>
            <a:off x="4494672" y="78529"/>
            <a:ext cx="754474" cy="574776"/>
          </a:xfrm>
          <a:prstGeom prst="wedgeRoundRectCallout">
            <a:avLst>
              <a:gd name="adj1" fmla="val 59587"/>
              <a:gd name="adj2" fmla="val 15347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Tweet Report</a:t>
            </a:r>
            <a:endParaRPr lang="en-NL" sz="900" dirty="0">
              <a:solidFill>
                <a:schemeClr val="dk1"/>
              </a:solidFill>
            </a:endParaRPr>
          </a:p>
        </p:txBody>
      </p:sp>
    </p:spTree>
    <p:extLst>
      <p:ext uri="{BB962C8B-B14F-4D97-AF65-F5344CB8AC3E}">
        <p14:creationId xmlns:p14="http://schemas.microsoft.com/office/powerpoint/2010/main" val="42089013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7" grpId="0" animBg="1"/>
      <p:bldP spid="5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01F7F93C-801D-468B-A83A-510FBD999A81}"/>
              </a:ext>
            </a:extLst>
          </p:cNvPr>
          <p:cNvSpPr/>
          <p:nvPr/>
        </p:nvSpPr>
        <p:spPr>
          <a:xfrm>
            <a:off x="6657840" y="94280"/>
            <a:ext cx="2474720" cy="1107440"/>
          </a:xfrm>
          <a:prstGeom prst="cloud">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p:txBody>
          <a:bodyPr/>
          <a:lstStyle/>
          <a:p>
            <a:r>
              <a:rPr lang="nl-NL" dirty="0" err="1"/>
              <a:t>Introducing</a:t>
            </a:r>
            <a:r>
              <a:rPr lang="nl-NL" dirty="0"/>
              <a:t> </a:t>
            </a:r>
            <a:r>
              <a:rPr lang="nl-NL" dirty="0" err="1"/>
              <a:t>NoSQL</a:t>
            </a:r>
            <a:r>
              <a:rPr lang="nl-NL" dirty="0"/>
              <a:t> Database Cloud Service</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a:xfrm>
            <a:off x="720000" y="792000"/>
            <a:ext cx="6623999" cy="3780000"/>
          </a:xfrm>
        </p:spPr>
        <p:txBody>
          <a:bodyPr/>
          <a:lstStyle/>
          <a:p>
            <a:r>
              <a:rPr lang="nl-NL" dirty="0" err="1"/>
              <a:t>Launched</a:t>
            </a:r>
            <a:r>
              <a:rPr lang="nl-NL" dirty="0"/>
              <a:t> in </a:t>
            </a:r>
            <a:r>
              <a:rPr lang="nl-NL" dirty="0" err="1"/>
              <a:t>February</a:t>
            </a:r>
            <a:r>
              <a:rPr lang="nl-NL" dirty="0"/>
              <a:t> 2020 – a </a:t>
            </a:r>
            <a:r>
              <a:rPr lang="nl-NL" dirty="0" err="1"/>
              <a:t>fully</a:t>
            </a:r>
            <a:r>
              <a:rPr lang="nl-NL" dirty="0"/>
              <a:t> </a:t>
            </a:r>
            <a:r>
              <a:rPr lang="nl-NL" dirty="0" err="1"/>
              <a:t>managed</a:t>
            </a:r>
            <a:r>
              <a:rPr lang="nl-NL" dirty="0"/>
              <a:t> </a:t>
            </a:r>
            <a:r>
              <a:rPr lang="nl-NL" dirty="0" err="1"/>
              <a:t>cloud</a:t>
            </a:r>
            <a:r>
              <a:rPr lang="nl-NL" dirty="0"/>
              <a:t> service</a:t>
            </a:r>
          </a:p>
          <a:p>
            <a:r>
              <a:rPr lang="nl-NL" dirty="0" err="1"/>
              <a:t>Based</a:t>
            </a:r>
            <a:r>
              <a:rPr lang="nl-NL" dirty="0"/>
              <a:t> on Oracle </a:t>
            </a:r>
            <a:r>
              <a:rPr lang="nl-NL" dirty="0" err="1"/>
              <a:t>NoSQL</a:t>
            </a:r>
            <a:r>
              <a:rPr lang="nl-NL" dirty="0"/>
              <a:t> Database</a:t>
            </a:r>
          </a:p>
          <a:p>
            <a:pPr lvl="1"/>
            <a:r>
              <a:rPr lang="nl-NL" dirty="0" err="1"/>
              <a:t>Which</a:t>
            </a:r>
            <a:r>
              <a:rPr lang="nl-NL" dirty="0"/>
              <a:t> </a:t>
            </a:r>
            <a:r>
              <a:rPr lang="nl-NL" dirty="0" err="1"/>
              <a:t>itself</a:t>
            </a:r>
            <a:r>
              <a:rPr lang="nl-NL" dirty="0"/>
              <a:t> is </a:t>
            </a:r>
            <a:r>
              <a:rPr lang="nl-NL" dirty="0" err="1"/>
              <a:t>based</a:t>
            </a:r>
            <a:r>
              <a:rPr lang="nl-NL" dirty="0"/>
              <a:t> on Berkeley DB as storage engine</a:t>
            </a:r>
          </a:p>
          <a:p>
            <a:r>
              <a:rPr lang="nl-NL" dirty="0" err="1"/>
              <a:t>Schemaless</a:t>
            </a:r>
            <a:r>
              <a:rPr lang="nl-NL" dirty="0"/>
              <a:t> JSON </a:t>
            </a:r>
            <a:r>
              <a:rPr lang="nl-NL" i="1" dirty="0" err="1"/>
              <a:t>and</a:t>
            </a:r>
            <a:r>
              <a:rPr lang="nl-NL" dirty="0"/>
              <a:t> SQL </a:t>
            </a:r>
            <a:r>
              <a:rPr lang="nl-NL" dirty="0" err="1"/>
              <a:t>enabled</a:t>
            </a:r>
            <a:r>
              <a:rPr lang="nl-NL" dirty="0"/>
              <a:t> on </a:t>
            </a:r>
            <a:r>
              <a:rPr lang="nl-NL" dirty="0" err="1"/>
              <a:t>relational</a:t>
            </a:r>
            <a:r>
              <a:rPr lang="nl-NL" dirty="0"/>
              <a:t> data</a:t>
            </a:r>
          </a:p>
          <a:p>
            <a:pPr lvl="1"/>
            <a:r>
              <a:rPr lang="en-US" dirty="0"/>
              <a:t>ACID, consistent, relational, structured, joins</a:t>
            </a:r>
          </a:p>
          <a:p>
            <a:r>
              <a:rPr lang="en-US" dirty="0"/>
              <a:t>Partial JSON Updates</a:t>
            </a:r>
          </a:p>
          <a:p>
            <a:pPr lvl="1"/>
            <a:r>
              <a:rPr lang="en-US" dirty="0"/>
              <a:t>Server-side updates to JSON documents</a:t>
            </a:r>
          </a:p>
          <a:p>
            <a:r>
              <a:rPr lang="en-US" dirty="0"/>
              <a:t>Time-To-Live – auto-expire on records</a:t>
            </a:r>
          </a:p>
          <a:p>
            <a:r>
              <a:rPr lang="en-US" dirty="0"/>
              <a:t>Built-in Data Redundancy</a:t>
            </a:r>
          </a:p>
          <a:p>
            <a:r>
              <a:rPr lang="en-US" dirty="0"/>
              <a:t>Multi-region architecture </a:t>
            </a:r>
          </a:p>
          <a:p>
            <a:pPr lvl="1"/>
            <a:r>
              <a:rPr lang="en-US" dirty="0"/>
              <a:t>read-anywhere/write-anywhere in “WAN” cluster</a:t>
            </a:r>
          </a:p>
          <a:p>
            <a:endParaRPr lang="nl-NL" dirty="0"/>
          </a:p>
          <a:p>
            <a:r>
              <a:rPr lang="nl-NL" dirty="0"/>
              <a:t>REST </a:t>
            </a:r>
            <a:r>
              <a:rPr lang="nl-NL" dirty="0" err="1"/>
              <a:t>APIs</a:t>
            </a:r>
            <a:r>
              <a:rPr lang="nl-NL" dirty="0"/>
              <a:t>, OCI CLI </a:t>
            </a:r>
            <a:r>
              <a:rPr lang="nl-NL" dirty="0" err="1"/>
              <a:t>and</a:t>
            </a:r>
            <a:r>
              <a:rPr lang="nl-NL" dirty="0"/>
              <a:t> </a:t>
            </a:r>
            <a:r>
              <a:rPr lang="nl-NL" dirty="0" err="1"/>
              <a:t>SDKs</a:t>
            </a:r>
            <a:r>
              <a:rPr lang="nl-NL" dirty="0"/>
              <a:t> in Java, Python, Node </a:t>
            </a:r>
            <a:r>
              <a:rPr lang="nl-NL" dirty="0" err="1"/>
              <a:t>and</a:t>
            </a:r>
            <a:r>
              <a:rPr lang="nl-NL" dirty="0"/>
              <a:t> Go</a:t>
            </a:r>
          </a:p>
          <a:p>
            <a:r>
              <a:rPr lang="nl-NL" dirty="0" err="1"/>
              <a:t>NoSQL</a:t>
            </a:r>
            <a:r>
              <a:rPr lang="nl-NL" dirty="0"/>
              <a:t> Database Cloud Simulator for </a:t>
            </a:r>
            <a:r>
              <a:rPr lang="nl-NL" dirty="0" err="1"/>
              <a:t>local</a:t>
            </a:r>
            <a:r>
              <a:rPr lang="nl-NL" dirty="0"/>
              <a:t> development </a:t>
            </a:r>
            <a:r>
              <a:rPr lang="nl-NL" dirty="0" err="1"/>
              <a:t>and</a:t>
            </a:r>
            <a:r>
              <a:rPr lang="nl-NL" dirty="0"/>
              <a:t> </a:t>
            </a:r>
            <a:r>
              <a:rPr lang="nl-NL" dirty="0" err="1"/>
              <a:t>testing</a:t>
            </a:r>
            <a:endParaRPr lang="nl-NL" dirty="0"/>
          </a:p>
          <a:p>
            <a:r>
              <a:rPr lang="nl-NL" dirty="0" err="1"/>
              <a:t>Note</a:t>
            </a:r>
            <a:r>
              <a:rPr lang="nl-NL" dirty="0"/>
              <a:t>: August 13th 2020 – </a:t>
            </a:r>
            <a:r>
              <a:rPr lang="nl-NL" dirty="0" err="1"/>
              <a:t>announcement</a:t>
            </a:r>
            <a:r>
              <a:rPr lang="nl-NL" dirty="0"/>
              <a:t> of “</a:t>
            </a:r>
            <a:r>
              <a:rPr lang="nl-NL" dirty="0" err="1"/>
              <a:t>Autonomous</a:t>
            </a:r>
            <a:r>
              <a:rPr lang="nl-NL" dirty="0"/>
              <a:t> JSON Database</a:t>
            </a:r>
            <a:endParaRPr lang="en-NL" dirty="0"/>
          </a:p>
        </p:txBody>
      </p:sp>
      <p:sp>
        <p:nvSpPr>
          <p:cNvPr id="4" name="Footer Placeholder 3">
            <a:extLst>
              <a:ext uri="{FF2B5EF4-FFF2-40B4-BE49-F238E27FC236}">
                <a16:creationId xmlns:a16="http://schemas.microsoft.com/office/drawing/2014/main" id="{F4FBA301-817C-4EAF-AB3E-69D240236E7A}"/>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4098" name="Picture 2">
            <a:extLst>
              <a:ext uri="{FF2B5EF4-FFF2-40B4-BE49-F238E27FC236}">
                <a16:creationId xmlns:a16="http://schemas.microsoft.com/office/drawing/2014/main" id="{B13738E4-CD44-4FFA-A9BC-FE99794C81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299" y="2142210"/>
            <a:ext cx="179070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A895C69-CF4C-423E-A89D-0165BEF2F0AC}"/>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63410" y="288000"/>
            <a:ext cx="1885950" cy="604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744812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98A5-98D5-432C-9C23-A91E93A8E89E}"/>
              </a:ext>
            </a:extLst>
          </p:cNvPr>
          <p:cNvSpPr>
            <a:spLocks noGrp="1"/>
          </p:cNvSpPr>
          <p:nvPr>
            <p:ph type="title"/>
          </p:nvPr>
        </p:nvSpPr>
        <p:spPr/>
        <p:txBody>
          <a:bodyPr/>
          <a:lstStyle/>
          <a:p>
            <a:r>
              <a:rPr lang="nl-NL" dirty="0" err="1"/>
              <a:t>NoSQL</a:t>
            </a:r>
            <a:r>
              <a:rPr lang="nl-NL" dirty="0"/>
              <a:t> Database </a:t>
            </a:r>
            <a:r>
              <a:rPr lang="nl-NL" dirty="0" err="1"/>
              <a:t>Table</a:t>
            </a:r>
            <a:r>
              <a:rPr lang="nl-NL" dirty="0"/>
              <a:t> TWEETS_TABLE</a:t>
            </a:r>
            <a:endParaRPr lang="en-NL" dirty="0"/>
          </a:p>
        </p:txBody>
      </p:sp>
      <p:sp>
        <p:nvSpPr>
          <p:cNvPr id="3" name="Content Placeholder 2">
            <a:extLst>
              <a:ext uri="{FF2B5EF4-FFF2-40B4-BE49-F238E27FC236}">
                <a16:creationId xmlns:a16="http://schemas.microsoft.com/office/drawing/2014/main" id="{5836EC92-EC2E-4F29-8EF5-4026699F946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10C2E6D-911F-4BED-9E89-1959957A736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extLst>
              <a:ext uri="{FF2B5EF4-FFF2-40B4-BE49-F238E27FC236}">
                <a16:creationId xmlns:a16="http://schemas.microsoft.com/office/drawing/2014/main" id="{B1A7F942-15B0-4551-B2D6-B9239BE4ECFE}"/>
              </a:ext>
            </a:extLst>
          </p:cNvPr>
          <p:cNvPicPr>
            <a:picLocks noChangeAspect="1"/>
          </p:cNvPicPr>
          <p:nvPr/>
        </p:nvPicPr>
        <p:blipFill>
          <a:blip r:embed="rId2"/>
          <a:stretch>
            <a:fillRect/>
          </a:stretch>
        </p:blipFill>
        <p:spPr>
          <a:xfrm>
            <a:off x="719999" y="792000"/>
            <a:ext cx="5871211" cy="3924300"/>
          </a:xfrm>
          <a:prstGeom prst="rect">
            <a:avLst/>
          </a:prstGeom>
        </p:spPr>
      </p:pic>
    </p:spTree>
    <p:extLst>
      <p:ext uri="{BB962C8B-B14F-4D97-AF65-F5344CB8AC3E}">
        <p14:creationId xmlns:p14="http://schemas.microsoft.com/office/powerpoint/2010/main" val="352500740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498A5-98D5-432C-9C23-A91E93A8E89E}"/>
              </a:ext>
            </a:extLst>
          </p:cNvPr>
          <p:cNvSpPr>
            <a:spLocks noGrp="1"/>
          </p:cNvSpPr>
          <p:nvPr>
            <p:ph type="title"/>
          </p:nvPr>
        </p:nvSpPr>
        <p:spPr/>
        <p:txBody>
          <a:bodyPr/>
          <a:lstStyle/>
          <a:p>
            <a:r>
              <a:rPr lang="nl-NL" dirty="0"/>
              <a:t>Tweet Records in TWEETS_TABLE</a:t>
            </a:r>
            <a:endParaRPr lang="en-NL" dirty="0"/>
          </a:p>
        </p:txBody>
      </p:sp>
      <p:sp>
        <p:nvSpPr>
          <p:cNvPr id="3" name="Content Placeholder 2">
            <a:extLst>
              <a:ext uri="{FF2B5EF4-FFF2-40B4-BE49-F238E27FC236}">
                <a16:creationId xmlns:a16="http://schemas.microsoft.com/office/drawing/2014/main" id="{5836EC92-EC2E-4F29-8EF5-4026699F946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10C2E6D-911F-4BED-9E89-1959957A736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extLst>
              <a:ext uri="{FF2B5EF4-FFF2-40B4-BE49-F238E27FC236}">
                <a16:creationId xmlns:a16="http://schemas.microsoft.com/office/drawing/2014/main" id="{94B8984A-F8DB-4156-A179-6C5A68377F42}"/>
              </a:ext>
            </a:extLst>
          </p:cNvPr>
          <p:cNvPicPr>
            <a:picLocks noChangeAspect="1"/>
          </p:cNvPicPr>
          <p:nvPr/>
        </p:nvPicPr>
        <p:blipFill>
          <a:blip r:embed="rId2"/>
          <a:stretch>
            <a:fillRect/>
          </a:stretch>
        </p:blipFill>
        <p:spPr>
          <a:xfrm>
            <a:off x="244800" y="3946313"/>
            <a:ext cx="7262489" cy="769687"/>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E82DE9C-5DF9-4E5E-A11E-4619DC8CBCBD}"/>
              </a:ext>
            </a:extLst>
          </p:cNvPr>
          <p:cNvPicPr>
            <a:picLocks noChangeAspect="1"/>
          </p:cNvPicPr>
          <p:nvPr/>
        </p:nvPicPr>
        <p:blipFill>
          <a:blip r:embed="rId3"/>
          <a:stretch>
            <a:fillRect/>
          </a:stretch>
        </p:blipFill>
        <p:spPr>
          <a:xfrm>
            <a:off x="244800" y="735447"/>
            <a:ext cx="7871460" cy="306686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0020208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Trigger </a:t>
            </a:r>
            <a:r>
              <a:rPr lang="nl-NL" dirty="0" err="1"/>
              <a:t>Function</a:t>
            </a:r>
            <a:r>
              <a:rPr lang="nl-NL" dirty="0"/>
              <a:t> &amp; </a:t>
            </a:r>
            <a:br>
              <a:rPr lang="nl-NL" dirty="0"/>
            </a:br>
            <a:r>
              <a:rPr lang="nl-NL" dirty="0"/>
              <a:t>Store </a:t>
            </a:r>
            <a:r>
              <a:rPr lang="nl-NL" dirty="0" err="1"/>
              <a:t>NoSQL</a:t>
            </a:r>
            <a:r>
              <a:rPr lang="nl-NL" dirty="0"/>
              <a:t> Records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145542"/>
            <a:ext cx="710251" cy="12977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266808" y="-213981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B3265292-CDD3-476A-8D9C-993A0AEE360D}"/>
              </a:ext>
            </a:extLst>
          </p:cNvPr>
          <p:cNvSpPr/>
          <p:nvPr/>
        </p:nvSpPr>
        <p:spPr>
          <a:xfrm>
            <a:off x="7637658" y="200343"/>
            <a:ext cx="754474" cy="574776"/>
          </a:xfrm>
          <a:prstGeom prst="wedgeRoundRectCallout">
            <a:avLst>
              <a:gd name="adj1" fmla="val -64567"/>
              <a:gd name="adj2" fmla="val 13536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77" name="Speech Bubble: Rectangle with Corners Rounded 76">
            <a:extLst>
              <a:ext uri="{FF2B5EF4-FFF2-40B4-BE49-F238E27FC236}">
                <a16:creationId xmlns:a16="http://schemas.microsoft.com/office/drawing/2014/main" id="{0469FE0E-D642-4EAE-9B4C-24B39126653B}"/>
              </a:ext>
            </a:extLst>
          </p:cNvPr>
          <p:cNvSpPr/>
          <p:nvPr/>
        </p:nvSpPr>
        <p:spPr>
          <a:xfrm>
            <a:off x="5716774" y="550216"/>
            <a:ext cx="884736" cy="574776"/>
          </a:xfrm>
          <a:prstGeom prst="wedgeRoundRectCallout">
            <a:avLst>
              <a:gd name="adj1" fmla="val 88832"/>
              <a:gd name="adj2" fmla="val 17169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2" name="Footer Placeholder 1">
            <a:extLst>
              <a:ext uri="{FF2B5EF4-FFF2-40B4-BE49-F238E27FC236}">
                <a16:creationId xmlns:a16="http://schemas.microsoft.com/office/drawing/2014/main" id="{8B83A998-39C8-42BD-9812-7909EC896193}"/>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0" name="TextBox 69">
            <a:extLst>
              <a:ext uri="{FF2B5EF4-FFF2-40B4-BE49-F238E27FC236}">
                <a16:creationId xmlns:a16="http://schemas.microsoft.com/office/drawing/2014/main" id="{99E037A6-E091-48E3-9D5A-015E2583C42F}"/>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8" name="Group 77">
            <a:extLst>
              <a:ext uri="{FF2B5EF4-FFF2-40B4-BE49-F238E27FC236}">
                <a16:creationId xmlns:a16="http://schemas.microsoft.com/office/drawing/2014/main" id="{D2F8FDEF-2CC1-4510-8A87-431433113749}"/>
              </a:ext>
            </a:extLst>
          </p:cNvPr>
          <p:cNvGrpSpPr/>
          <p:nvPr/>
        </p:nvGrpSpPr>
        <p:grpSpPr>
          <a:xfrm>
            <a:off x="3100330" y="3289609"/>
            <a:ext cx="953417" cy="722010"/>
            <a:chOff x="303130" y="1040872"/>
            <a:chExt cx="1283748" cy="1283748"/>
          </a:xfrm>
        </p:grpSpPr>
        <p:pic>
          <p:nvPicPr>
            <p:cNvPr id="79" name="Graphic 64">
              <a:extLst>
                <a:ext uri="{FF2B5EF4-FFF2-40B4-BE49-F238E27FC236}">
                  <a16:creationId xmlns:a16="http://schemas.microsoft.com/office/drawing/2014/main" id="{E954B514-FA3B-458D-AD3C-F703F075FE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3130" y="1040872"/>
              <a:ext cx="1283748" cy="1283748"/>
            </a:xfrm>
            <a:prstGeom prst="rect">
              <a:avLst/>
            </a:prstGeom>
          </p:spPr>
        </p:pic>
        <p:sp>
          <p:nvSpPr>
            <p:cNvPr id="80" name="Rectangle 79">
              <a:extLst>
                <a:ext uri="{FF2B5EF4-FFF2-40B4-BE49-F238E27FC236}">
                  <a16:creationId xmlns:a16="http://schemas.microsoft.com/office/drawing/2014/main" id="{408EC79F-2247-4D57-9C8C-FAB49B897CFD}"/>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1" name="Connector: Elbow 80">
            <a:extLst>
              <a:ext uri="{FF2B5EF4-FFF2-40B4-BE49-F238E27FC236}">
                <a16:creationId xmlns:a16="http://schemas.microsoft.com/office/drawing/2014/main" id="{1F0E536B-C86E-4F9B-B021-F13D01A9C373}"/>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7" name="Speech Bubble: Rectangle with Corners Rounded 56">
            <a:extLst>
              <a:ext uri="{FF2B5EF4-FFF2-40B4-BE49-F238E27FC236}">
                <a16:creationId xmlns:a16="http://schemas.microsoft.com/office/drawing/2014/main" id="{BE15EE0F-9A90-4B0F-95BC-B349ED92BBB3}"/>
              </a:ext>
            </a:extLst>
          </p:cNvPr>
          <p:cNvSpPr/>
          <p:nvPr/>
        </p:nvSpPr>
        <p:spPr>
          <a:xfrm>
            <a:off x="4494672" y="78529"/>
            <a:ext cx="754474" cy="574776"/>
          </a:xfrm>
          <a:prstGeom prst="wedgeRoundRectCallout">
            <a:avLst>
              <a:gd name="adj1" fmla="val 59587"/>
              <a:gd name="adj2" fmla="val 15347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Tweet Report</a:t>
            </a:r>
            <a:endParaRPr lang="en-NL" sz="900" dirty="0">
              <a:solidFill>
                <a:schemeClr val="dk1"/>
              </a:solidFill>
            </a:endParaRPr>
          </a:p>
        </p:txBody>
      </p:sp>
    </p:spTree>
    <p:extLst>
      <p:ext uri="{BB962C8B-B14F-4D97-AF65-F5344CB8AC3E}">
        <p14:creationId xmlns:p14="http://schemas.microsoft.com/office/powerpoint/2010/main" val="10701830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Stream records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17088"/>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0436" y="1661357"/>
            <a:ext cx="393631"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7E8E32E0-C796-426A-9AD2-13B7E1FC3827}"/>
              </a:ext>
            </a:extLst>
          </p:cNvPr>
          <p:cNvSpPr/>
          <p:nvPr/>
        </p:nvSpPr>
        <p:spPr>
          <a:xfrm>
            <a:off x="7830906" y="2494663"/>
            <a:ext cx="754474" cy="574776"/>
          </a:xfrm>
          <a:prstGeom prst="wedgeRoundRectCallout">
            <a:avLst>
              <a:gd name="adj1" fmla="val -61517"/>
              <a:gd name="adj2" fmla="val -16186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2" name="Footer Placeholder 1">
            <a:extLst>
              <a:ext uri="{FF2B5EF4-FFF2-40B4-BE49-F238E27FC236}">
                <a16:creationId xmlns:a16="http://schemas.microsoft.com/office/drawing/2014/main" id="{8A89DBDE-2BD4-4A71-8267-4B764AF8D9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0" name="TextBox 69">
            <a:extLst>
              <a:ext uri="{FF2B5EF4-FFF2-40B4-BE49-F238E27FC236}">
                <a16:creationId xmlns:a16="http://schemas.microsoft.com/office/drawing/2014/main" id="{93748605-9949-494D-B551-3A67B39D041C}"/>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7" name="Group 76">
            <a:extLst>
              <a:ext uri="{FF2B5EF4-FFF2-40B4-BE49-F238E27FC236}">
                <a16:creationId xmlns:a16="http://schemas.microsoft.com/office/drawing/2014/main" id="{5DA032F5-174F-4C40-8B4A-26123FA878FC}"/>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0B0C54B3-C467-44F9-9A05-9D3DCC992DBA}"/>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365AA993-2A0B-4D73-A1C0-D7A270BC82B6}"/>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EC459181-0AB2-42BC-AFC3-6AB5250077C1}"/>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6902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55AB60-15AE-43D0-8359-975D7FEFCA77}"/>
              </a:ext>
            </a:extLst>
          </p:cNvPr>
          <p:cNvSpPr>
            <a:spLocks noGrp="1"/>
          </p:cNvSpPr>
          <p:nvPr>
            <p:ph type="title"/>
          </p:nvPr>
        </p:nvSpPr>
        <p:spPr/>
        <p:txBody>
          <a:bodyPr/>
          <a:lstStyle/>
          <a:p>
            <a:r>
              <a:rPr lang="en-US" dirty="0"/>
              <a:t>Functions on Oracle Cloud Infrastructure run on Project </a:t>
            </a:r>
            <a:r>
              <a:rPr lang="en-US" dirty="0" err="1"/>
              <a:t>Fn</a:t>
            </a:r>
            <a:endParaRPr lang="en-US" dirty="0"/>
          </a:p>
        </p:txBody>
      </p:sp>
      <p:sp>
        <p:nvSpPr>
          <p:cNvPr id="3" name="Content Placeholder 2">
            <a:extLst>
              <a:ext uri="{FF2B5EF4-FFF2-40B4-BE49-F238E27FC236}">
                <a16:creationId xmlns:a16="http://schemas.microsoft.com/office/drawing/2014/main" id="{9AA2DE22-4940-4855-8B3E-449B14947E9E}"/>
              </a:ext>
            </a:extLst>
          </p:cNvPr>
          <p:cNvSpPr>
            <a:spLocks noGrp="1"/>
          </p:cNvSpPr>
          <p:nvPr>
            <p:ph idx="1"/>
          </p:nvPr>
        </p:nvSpPr>
        <p:spPr/>
        <p:txBody>
          <a:bodyPr/>
          <a:lstStyle/>
          <a:p>
            <a:r>
              <a:rPr lang="en-US" dirty="0"/>
              <a:t>Project </a:t>
            </a:r>
            <a:r>
              <a:rPr lang="en-US" dirty="0" err="1"/>
              <a:t>Fn</a:t>
            </a:r>
            <a:endParaRPr lang="en-US" dirty="0"/>
          </a:p>
          <a:p>
            <a:pPr lvl="1"/>
            <a:r>
              <a:rPr lang="en-US" dirty="0"/>
              <a:t>Interacts with container platform – run | scale | watch | …</a:t>
            </a:r>
          </a:p>
          <a:p>
            <a:pPr lvl="1"/>
            <a:r>
              <a:rPr lang="en-US" dirty="0"/>
              <a:t>Is a generic open source framework that can run anywhere on Docker</a:t>
            </a:r>
          </a:p>
          <a:p>
            <a:pPr lvl="1"/>
            <a:r>
              <a:rPr lang="en-US" dirty="0"/>
              <a:t>Handles request – load balance, route, provide context</a:t>
            </a:r>
          </a:p>
          <a:p>
            <a:pPr lvl="1"/>
            <a:r>
              <a:rPr lang="en-US" dirty="0"/>
              <a:t>Manages application configuration settings </a:t>
            </a:r>
          </a:p>
          <a:p>
            <a:r>
              <a:rPr lang="en-US" dirty="0"/>
              <a:t>SDKs for main programming languages</a:t>
            </a:r>
          </a:p>
          <a:p>
            <a:pPr lvl="1"/>
            <a:r>
              <a:rPr lang="en-US" dirty="0"/>
              <a:t>Also works with generic Docker Container Images – e.g. </a:t>
            </a:r>
            <a:r>
              <a:rPr lang="en-US" dirty="0" err="1"/>
              <a:t>GraalVM</a:t>
            </a:r>
            <a:r>
              <a:rPr lang="en-US" dirty="0"/>
              <a:t>, shell</a:t>
            </a:r>
          </a:p>
          <a:p>
            <a:r>
              <a:rPr lang="en-US" dirty="0"/>
              <a:t>Command Line Interface </a:t>
            </a:r>
          </a:p>
          <a:p>
            <a:pPr lvl="1"/>
            <a:r>
              <a:rPr lang="en-US" dirty="0"/>
              <a:t>create, develop, deploy, invoke, inspect</a:t>
            </a:r>
          </a:p>
          <a:p>
            <a:pPr lvl="1"/>
            <a:endParaRPr lang="en-US" dirty="0"/>
          </a:p>
        </p:txBody>
      </p:sp>
      <p:sp>
        <p:nvSpPr>
          <p:cNvPr id="4" name="Footer Placeholder 3">
            <a:extLst>
              <a:ext uri="{FF2B5EF4-FFF2-40B4-BE49-F238E27FC236}">
                <a16:creationId xmlns:a16="http://schemas.microsoft.com/office/drawing/2014/main" id="{37B95382-B662-413F-A51F-69F698844A5B}"/>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408765182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A7B299-4C8E-4945-AE42-1FAF15A008B8}"/>
              </a:ext>
            </a:extLst>
          </p:cNvPr>
          <p:cNvSpPr>
            <a:spLocks noGrp="1"/>
          </p:cNvSpPr>
          <p:nvPr>
            <p:ph type="title"/>
          </p:nvPr>
        </p:nvSpPr>
        <p:spPr/>
        <p:txBody>
          <a:bodyPr>
            <a:normAutofit/>
          </a:bodyPr>
          <a:lstStyle/>
          <a:p>
            <a:r>
              <a:rPr lang="nl-NL" sz="2100" dirty="0"/>
              <a:t>OCI Streaming Service </a:t>
            </a:r>
            <a:endParaRPr lang="en-NL" sz="2100" dirty="0"/>
          </a:p>
        </p:txBody>
      </p:sp>
      <p:sp>
        <p:nvSpPr>
          <p:cNvPr id="3" name="Content Placeholder 2">
            <a:extLst>
              <a:ext uri="{FF2B5EF4-FFF2-40B4-BE49-F238E27FC236}">
                <a16:creationId xmlns:a16="http://schemas.microsoft.com/office/drawing/2014/main" id="{40689718-B246-41DC-A3FD-2B2AA3F4039F}"/>
              </a:ext>
            </a:extLst>
          </p:cNvPr>
          <p:cNvSpPr>
            <a:spLocks noGrp="1"/>
          </p:cNvSpPr>
          <p:nvPr>
            <p:ph idx="1"/>
          </p:nvPr>
        </p:nvSpPr>
        <p:spPr/>
        <p:txBody>
          <a:bodyPr>
            <a:normAutofit/>
          </a:bodyPr>
          <a:lstStyle/>
          <a:p>
            <a:r>
              <a:rPr lang="nl-NL" dirty="0" err="1"/>
              <a:t>Kafka</a:t>
            </a:r>
            <a:r>
              <a:rPr lang="nl-NL" dirty="0"/>
              <a:t> Like – Event Queue</a:t>
            </a:r>
          </a:p>
          <a:p>
            <a:pPr lvl="1"/>
            <a:r>
              <a:rPr lang="nl-NL" sz="1350" dirty="0"/>
              <a:t>Support for </a:t>
            </a:r>
            <a:r>
              <a:rPr lang="nl-NL" sz="1350" dirty="0" err="1"/>
              <a:t>partitions</a:t>
            </a:r>
            <a:r>
              <a:rPr lang="nl-NL" sz="1350" dirty="0"/>
              <a:t> </a:t>
            </a:r>
            <a:r>
              <a:rPr lang="nl-NL" sz="1350" dirty="0" err="1"/>
              <a:t>and</a:t>
            </a:r>
            <a:r>
              <a:rPr lang="nl-NL" sz="1350" dirty="0"/>
              <a:t> </a:t>
            </a:r>
            <a:r>
              <a:rPr lang="nl-NL" sz="1350" dirty="0" err="1"/>
              <a:t>consumer</a:t>
            </a:r>
            <a:r>
              <a:rPr lang="nl-NL" sz="1350" dirty="0"/>
              <a:t> </a:t>
            </a:r>
            <a:r>
              <a:rPr lang="nl-NL" sz="1350" dirty="0" err="1"/>
              <a:t>groups</a:t>
            </a:r>
            <a:endParaRPr lang="nl-NL" sz="1350" dirty="0"/>
          </a:p>
          <a:p>
            <a:r>
              <a:rPr lang="nl-NL" dirty="0"/>
              <a:t>Events are </a:t>
            </a:r>
            <a:r>
              <a:rPr lang="nl-NL" dirty="0" err="1"/>
              <a:t>Published</a:t>
            </a:r>
            <a:r>
              <a:rPr lang="nl-NL" dirty="0"/>
              <a:t> </a:t>
            </a:r>
            <a:r>
              <a:rPr lang="nl-NL" dirty="0" err="1"/>
              <a:t>and</a:t>
            </a:r>
            <a:r>
              <a:rPr lang="nl-NL" dirty="0"/>
              <a:t> </a:t>
            </a:r>
            <a:r>
              <a:rPr lang="nl-NL" dirty="0" err="1"/>
              <a:t>Consumed</a:t>
            </a:r>
            <a:r>
              <a:rPr lang="nl-NL" dirty="0"/>
              <a:t> </a:t>
            </a:r>
            <a:r>
              <a:rPr lang="nl-NL" dirty="0" err="1"/>
              <a:t>through</a:t>
            </a:r>
            <a:r>
              <a:rPr lang="nl-NL" dirty="0"/>
              <a:t> </a:t>
            </a:r>
            <a:br>
              <a:rPr lang="nl-NL" dirty="0"/>
            </a:br>
            <a:r>
              <a:rPr lang="nl-NL" dirty="0"/>
              <a:t>REST API calls</a:t>
            </a:r>
          </a:p>
          <a:p>
            <a:pPr lvl="1"/>
            <a:r>
              <a:rPr lang="nl-NL" sz="1350" dirty="0"/>
              <a:t>Java SDK </a:t>
            </a:r>
            <a:r>
              <a:rPr lang="nl-NL" sz="1350" dirty="0" err="1"/>
              <a:t>available</a:t>
            </a:r>
            <a:endParaRPr lang="nl-NL" sz="1350" dirty="0"/>
          </a:p>
          <a:p>
            <a:r>
              <a:rPr lang="nl-NL" dirty="0"/>
              <a:t>No Push </a:t>
            </a:r>
            <a:r>
              <a:rPr lang="nl-NL" dirty="0" err="1"/>
              <a:t>to</a:t>
            </a:r>
            <a:r>
              <a:rPr lang="nl-NL" dirty="0"/>
              <a:t> Consumer!</a:t>
            </a:r>
          </a:p>
          <a:p>
            <a:pPr lvl="1"/>
            <a:r>
              <a:rPr lang="nl-NL" dirty="0"/>
              <a:t>Consumer has </a:t>
            </a:r>
            <a:r>
              <a:rPr lang="nl-NL" dirty="0" err="1"/>
              <a:t>to</a:t>
            </a:r>
            <a:r>
              <a:rPr lang="nl-NL" dirty="0"/>
              <a:t> poll</a:t>
            </a:r>
          </a:p>
        </p:txBody>
      </p:sp>
      <p:sp>
        <p:nvSpPr>
          <p:cNvPr id="5" name="Cloud 4">
            <a:extLst>
              <a:ext uri="{FF2B5EF4-FFF2-40B4-BE49-F238E27FC236}">
                <a16:creationId xmlns:a16="http://schemas.microsoft.com/office/drawing/2014/main" id="{3E08C765-395A-442E-9E82-8908A27FB23E}"/>
              </a:ext>
            </a:extLst>
          </p:cNvPr>
          <p:cNvSpPr/>
          <p:nvPr/>
        </p:nvSpPr>
        <p:spPr>
          <a:xfrm>
            <a:off x="6660760" y="3403211"/>
            <a:ext cx="1417676" cy="114111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6" name="Rectangle 5">
            <a:extLst>
              <a:ext uri="{FF2B5EF4-FFF2-40B4-BE49-F238E27FC236}">
                <a16:creationId xmlns:a16="http://schemas.microsoft.com/office/drawing/2014/main" id="{40EBAC34-3D95-4AB4-9939-36998CD0FA8C}"/>
              </a:ext>
            </a:extLst>
          </p:cNvPr>
          <p:cNvSpPr/>
          <p:nvPr/>
        </p:nvSpPr>
        <p:spPr>
          <a:xfrm>
            <a:off x="5650826" y="1657070"/>
            <a:ext cx="3240000" cy="1317796"/>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7" name="Rectangle 6">
            <a:extLst>
              <a:ext uri="{FF2B5EF4-FFF2-40B4-BE49-F238E27FC236}">
                <a16:creationId xmlns:a16="http://schemas.microsoft.com/office/drawing/2014/main" id="{F46A7B9E-E56B-4817-8177-0889D267ADAF}"/>
              </a:ext>
            </a:extLst>
          </p:cNvPr>
          <p:cNvSpPr/>
          <p:nvPr/>
        </p:nvSpPr>
        <p:spPr>
          <a:xfrm>
            <a:off x="5650826" y="3564622"/>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8" name="TextBox 7">
            <a:extLst>
              <a:ext uri="{FF2B5EF4-FFF2-40B4-BE49-F238E27FC236}">
                <a16:creationId xmlns:a16="http://schemas.microsoft.com/office/drawing/2014/main" id="{05DAF652-8BCF-4421-83DD-9661500F7C02}"/>
              </a:ext>
            </a:extLst>
          </p:cNvPr>
          <p:cNvSpPr txBox="1"/>
          <p:nvPr/>
        </p:nvSpPr>
        <p:spPr>
          <a:xfrm>
            <a:off x="6432283" y="1325505"/>
            <a:ext cx="2028119" cy="276999"/>
          </a:xfrm>
          <a:prstGeom prst="rect">
            <a:avLst/>
          </a:prstGeom>
          <a:noFill/>
        </p:spPr>
        <p:txBody>
          <a:bodyPr wrap="none" rtlCol="0">
            <a:spAutoFit/>
          </a:bodyPr>
          <a:lstStyle/>
          <a:p>
            <a:r>
              <a:rPr lang="nl-NL" sz="1200" dirty="0"/>
              <a:t>Oracle Cloud </a:t>
            </a:r>
            <a:r>
              <a:rPr lang="nl-NL" sz="1200" dirty="0" err="1"/>
              <a:t>Infrastructure</a:t>
            </a:r>
            <a:endParaRPr lang="en-NL" sz="1200" dirty="0"/>
          </a:p>
        </p:txBody>
      </p:sp>
      <p:sp>
        <p:nvSpPr>
          <p:cNvPr id="9" name="TextBox 8">
            <a:extLst>
              <a:ext uri="{FF2B5EF4-FFF2-40B4-BE49-F238E27FC236}">
                <a16:creationId xmlns:a16="http://schemas.microsoft.com/office/drawing/2014/main" id="{7682C800-7FCE-484B-B8ED-C4ED4E690E4D}"/>
              </a:ext>
            </a:extLst>
          </p:cNvPr>
          <p:cNvSpPr txBox="1"/>
          <p:nvPr/>
        </p:nvSpPr>
        <p:spPr>
          <a:xfrm>
            <a:off x="5705031" y="3868239"/>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10" name="Arrow: Right 9">
            <a:extLst>
              <a:ext uri="{FF2B5EF4-FFF2-40B4-BE49-F238E27FC236}">
                <a16:creationId xmlns:a16="http://schemas.microsoft.com/office/drawing/2014/main" id="{5E8984F2-3611-4693-B329-89A9E937CCFC}"/>
              </a:ext>
            </a:extLst>
          </p:cNvPr>
          <p:cNvSpPr/>
          <p:nvPr/>
        </p:nvSpPr>
        <p:spPr>
          <a:xfrm>
            <a:off x="4099858" y="2130363"/>
            <a:ext cx="1894586" cy="635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1" name="Rectangle 10">
            <a:extLst>
              <a:ext uri="{FF2B5EF4-FFF2-40B4-BE49-F238E27FC236}">
                <a16:creationId xmlns:a16="http://schemas.microsoft.com/office/drawing/2014/main" id="{A7FFAE16-27E9-4926-9F9B-C9B246475407}"/>
              </a:ext>
            </a:extLst>
          </p:cNvPr>
          <p:cNvSpPr/>
          <p:nvPr/>
        </p:nvSpPr>
        <p:spPr>
          <a:xfrm>
            <a:off x="5994444" y="1924353"/>
            <a:ext cx="110407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2" name="TextBox 11">
            <a:extLst>
              <a:ext uri="{FF2B5EF4-FFF2-40B4-BE49-F238E27FC236}">
                <a16:creationId xmlns:a16="http://schemas.microsoft.com/office/drawing/2014/main" id="{7983EE39-9D71-4705-B7BC-E38620971C51}"/>
              </a:ext>
            </a:extLst>
          </p:cNvPr>
          <p:cNvSpPr txBox="1"/>
          <p:nvPr/>
        </p:nvSpPr>
        <p:spPr>
          <a:xfrm>
            <a:off x="5994444" y="2048101"/>
            <a:ext cx="1104080" cy="646331"/>
          </a:xfrm>
          <a:prstGeom prst="rect">
            <a:avLst/>
          </a:prstGeom>
          <a:noFill/>
        </p:spPr>
        <p:txBody>
          <a:bodyPr wrap="square" rtlCol="0">
            <a:spAutoFit/>
          </a:bodyPr>
          <a:lstStyle/>
          <a:p>
            <a:pPr algn="ctr"/>
            <a:r>
              <a:rPr lang="nl-NL" sz="1200" dirty="0">
                <a:solidFill>
                  <a:schemeClr val="bg1"/>
                </a:solidFill>
              </a:rPr>
              <a:t>OCI Streaming</a:t>
            </a:r>
          </a:p>
          <a:p>
            <a:pPr algn="ctr"/>
            <a:r>
              <a:rPr lang="nl-NL" sz="1200" b="1" dirty="0">
                <a:solidFill>
                  <a:schemeClr val="bg1"/>
                </a:solidFill>
              </a:rPr>
              <a:t>Stream</a:t>
            </a:r>
            <a:endParaRPr lang="en-NL" sz="1200" b="1" dirty="0">
              <a:solidFill>
                <a:schemeClr val="bg1"/>
              </a:solidFill>
            </a:endParaRPr>
          </a:p>
        </p:txBody>
      </p:sp>
      <p:sp>
        <p:nvSpPr>
          <p:cNvPr id="13" name="Rectangle 12">
            <a:extLst>
              <a:ext uri="{FF2B5EF4-FFF2-40B4-BE49-F238E27FC236}">
                <a16:creationId xmlns:a16="http://schemas.microsoft.com/office/drawing/2014/main" id="{3243B789-FC5C-463A-AC7E-160B34897E7D}"/>
              </a:ext>
            </a:extLst>
          </p:cNvPr>
          <p:cNvSpPr/>
          <p:nvPr/>
        </p:nvSpPr>
        <p:spPr>
          <a:xfrm>
            <a:off x="3144129" y="1924353"/>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4" name="TextBox 13">
            <a:extLst>
              <a:ext uri="{FF2B5EF4-FFF2-40B4-BE49-F238E27FC236}">
                <a16:creationId xmlns:a16="http://schemas.microsoft.com/office/drawing/2014/main" id="{4249D44D-2C09-4939-BF8A-724536252B43}"/>
              </a:ext>
            </a:extLst>
          </p:cNvPr>
          <p:cNvSpPr txBox="1"/>
          <p:nvPr/>
        </p:nvSpPr>
        <p:spPr>
          <a:xfrm>
            <a:off x="3178363" y="2227970"/>
            <a:ext cx="901523" cy="276999"/>
          </a:xfrm>
          <a:prstGeom prst="rect">
            <a:avLst/>
          </a:prstGeom>
          <a:noFill/>
        </p:spPr>
        <p:txBody>
          <a:bodyPr wrap="square" rtlCol="0">
            <a:spAutoFit/>
          </a:bodyPr>
          <a:lstStyle/>
          <a:p>
            <a:pPr algn="ctr"/>
            <a:r>
              <a:rPr lang="nl-NL" sz="1200" dirty="0">
                <a:solidFill>
                  <a:schemeClr val="bg1"/>
                </a:solidFill>
              </a:rPr>
              <a:t>Publisher</a:t>
            </a:r>
          </a:p>
        </p:txBody>
      </p:sp>
      <p:sp>
        <p:nvSpPr>
          <p:cNvPr id="15" name="Freeform: Shape 14">
            <a:extLst>
              <a:ext uri="{FF2B5EF4-FFF2-40B4-BE49-F238E27FC236}">
                <a16:creationId xmlns:a16="http://schemas.microsoft.com/office/drawing/2014/main" id="{89655945-DDFF-4A14-B334-66F1B9D6F052}"/>
              </a:ext>
            </a:extLst>
          </p:cNvPr>
          <p:cNvSpPr/>
          <p:nvPr/>
        </p:nvSpPr>
        <p:spPr>
          <a:xfrm>
            <a:off x="6000471" y="2825229"/>
            <a:ext cx="265322" cy="834655"/>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6" name="TextBox 15">
            <a:extLst>
              <a:ext uri="{FF2B5EF4-FFF2-40B4-BE49-F238E27FC236}">
                <a16:creationId xmlns:a16="http://schemas.microsoft.com/office/drawing/2014/main" id="{FEECA206-9747-492F-87DC-4DC536E3C677}"/>
              </a:ext>
            </a:extLst>
          </p:cNvPr>
          <p:cNvSpPr txBox="1"/>
          <p:nvPr/>
        </p:nvSpPr>
        <p:spPr>
          <a:xfrm>
            <a:off x="5751962" y="4494178"/>
            <a:ext cx="782587" cy="276999"/>
          </a:xfrm>
          <a:prstGeom prst="rect">
            <a:avLst/>
          </a:prstGeom>
          <a:noFill/>
        </p:spPr>
        <p:txBody>
          <a:bodyPr wrap="none" rtlCol="0">
            <a:spAutoFit/>
          </a:bodyPr>
          <a:lstStyle/>
          <a:p>
            <a:r>
              <a:rPr lang="nl-NL" sz="1200" dirty="0"/>
              <a:t>On </a:t>
            </a:r>
            <a:r>
              <a:rPr lang="nl-NL" sz="1200" dirty="0" err="1"/>
              <a:t>prem</a:t>
            </a:r>
            <a:endParaRPr lang="en-NL" sz="1200" dirty="0"/>
          </a:p>
        </p:txBody>
      </p:sp>
      <p:sp>
        <p:nvSpPr>
          <p:cNvPr id="17" name="Rectangle 16">
            <a:extLst>
              <a:ext uri="{FF2B5EF4-FFF2-40B4-BE49-F238E27FC236}">
                <a16:creationId xmlns:a16="http://schemas.microsoft.com/office/drawing/2014/main" id="{BE578234-B97F-4107-B9BC-DB4C0E73FAEF}"/>
              </a:ext>
            </a:extLst>
          </p:cNvPr>
          <p:cNvSpPr/>
          <p:nvPr/>
        </p:nvSpPr>
        <p:spPr>
          <a:xfrm>
            <a:off x="7814608" y="1913715"/>
            <a:ext cx="955728" cy="625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8" name="TextBox 17">
            <a:extLst>
              <a:ext uri="{FF2B5EF4-FFF2-40B4-BE49-F238E27FC236}">
                <a16:creationId xmlns:a16="http://schemas.microsoft.com/office/drawing/2014/main" id="{ADECD0AA-7A5B-4DEC-923B-1A7CFD6E20EC}"/>
              </a:ext>
            </a:extLst>
          </p:cNvPr>
          <p:cNvSpPr txBox="1"/>
          <p:nvPr/>
        </p:nvSpPr>
        <p:spPr>
          <a:xfrm>
            <a:off x="7868814" y="2111972"/>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19" name="Freeform: Shape 18">
            <a:extLst>
              <a:ext uri="{FF2B5EF4-FFF2-40B4-BE49-F238E27FC236}">
                <a16:creationId xmlns:a16="http://schemas.microsoft.com/office/drawing/2014/main" id="{CFCC2228-E02E-48D2-AD44-3ED8EC616AF5}"/>
              </a:ext>
            </a:extLst>
          </p:cNvPr>
          <p:cNvSpPr/>
          <p:nvPr/>
        </p:nvSpPr>
        <p:spPr>
          <a:xfrm rot="16657032">
            <a:off x="7383891" y="1819381"/>
            <a:ext cx="271852" cy="814607"/>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0" name="Rectangle 19">
            <a:extLst>
              <a:ext uri="{FF2B5EF4-FFF2-40B4-BE49-F238E27FC236}">
                <a16:creationId xmlns:a16="http://schemas.microsoft.com/office/drawing/2014/main" id="{0AAC0CB0-D3F4-47F0-A954-F7A551F3D50A}"/>
              </a:ext>
            </a:extLst>
          </p:cNvPr>
          <p:cNvSpPr/>
          <p:nvPr/>
        </p:nvSpPr>
        <p:spPr>
          <a:xfrm>
            <a:off x="6886139" y="3541654"/>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1" name="TextBox 20">
            <a:extLst>
              <a:ext uri="{FF2B5EF4-FFF2-40B4-BE49-F238E27FC236}">
                <a16:creationId xmlns:a16="http://schemas.microsoft.com/office/drawing/2014/main" id="{DA43FDB5-27EC-4378-8243-A75BB50C060B}"/>
              </a:ext>
            </a:extLst>
          </p:cNvPr>
          <p:cNvSpPr txBox="1"/>
          <p:nvPr/>
        </p:nvSpPr>
        <p:spPr>
          <a:xfrm>
            <a:off x="6940344" y="3845271"/>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22" name="Freeform: Shape 21">
            <a:extLst>
              <a:ext uri="{FF2B5EF4-FFF2-40B4-BE49-F238E27FC236}">
                <a16:creationId xmlns:a16="http://schemas.microsoft.com/office/drawing/2014/main" id="{A7461851-02AD-4885-8693-46DDC1BA4C35}"/>
              </a:ext>
            </a:extLst>
          </p:cNvPr>
          <p:cNvSpPr/>
          <p:nvPr/>
        </p:nvSpPr>
        <p:spPr>
          <a:xfrm rot="19687374">
            <a:off x="7054476" y="2775060"/>
            <a:ext cx="265322" cy="834655"/>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3" name="TextBox 22">
            <a:extLst>
              <a:ext uri="{FF2B5EF4-FFF2-40B4-BE49-F238E27FC236}">
                <a16:creationId xmlns:a16="http://schemas.microsoft.com/office/drawing/2014/main" id="{1CD32AAC-F0A6-4568-94F1-20DD19EB15A0}"/>
              </a:ext>
            </a:extLst>
          </p:cNvPr>
          <p:cNvSpPr txBox="1"/>
          <p:nvPr/>
        </p:nvSpPr>
        <p:spPr>
          <a:xfrm>
            <a:off x="6785085" y="4471210"/>
            <a:ext cx="1134178" cy="461665"/>
          </a:xfrm>
          <a:prstGeom prst="rect">
            <a:avLst/>
          </a:prstGeom>
          <a:noFill/>
        </p:spPr>
        <p:txBody>
          <a:bodyPr wrap="square" rtlCol="0">
            <a:spAutoFit/>
          </a:bodyPr>
          <a:lstStyle/>
          <a:p>
            <a:pPr algn="ctr"/>
            <a:r>
              <a:rPr lang="nl-NL" sz="1200" dirty="0"/>
              <a:t>3rd Party Cloud</a:t>
            </a:r>
            <a:endParaRPr lang="en-NL" sz="1200" dirty="0"/>
          </a:p>
        </p:txBody>
      </p:sp>
      <p:pic>
        <p:nvPicPr>
          <p:cNvPr id="25" name="Picture 24">
            <a:extLst>
              <a:ext uri="{FF2B5EF4-FFF2-40B4-BE49-F238E27FC236}">
                <a16:creationId xmlns:a16="http://schemas.microsoft.com/office/drawing/2014/main" id="{2B74C7A7-73C6-4386-A44C-A636106B3FAC}"/>
              </a:ext>
            </a:extLst>
          </p:cNvPr>
          <p:cNvPicPr>
            <a:picLocks noChangeAspect="1"/>
          </p:cNvPicPr>
          <p:nvPr/>
        </p:nvPicPr>
        <p:blipFill>
          <a:blip r:embed="rId2"/>
          <a:stretch>
            <a:fillRect/>
          </a:stretch>
        </p:blipFill>
        <p:spPr>
          <a:xfrm>
            <a:off x="5271013" y="239563"/>
            <a:ext cx="3619814" cy="937341"/>
          </a:xfrm>
          <a:prstGeom prst="rect">
            <a:avLst/>
          </a:prstGeom>
        </p:spPr>
      </p:pic>
      <p:sp>
        <p:nvSpPr>
          <p:cNvPr id="4" name="Footer Placeholder 3">
            <a:extLst>
              <a:ext uri="{FF2B5EF4-FFF2-40B4-BE49-F238E27FC236}">
                <a16:creationId xmlns:a16="http://schemas.microsoft.com/office/drawing/2014/main" id="{B8ECAA86-BE1D-4072-9460-74D46CA0CFD9}"/>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684732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689718-B246-41DC-A3FD-2B2AA3F4039F}"/>
              </a:ext>
            </a:extLst>
          </p:cNvPr>
          <p:cNvSpPr>
            <a:spLocks noGrp="1"/>
          </p:cNvSpPr>
          <p:nvPr>
            <p:ph idx="1"/>
          </p:nvPr>
        </p:nvSpPr>
        <p:spPr>
          <a:xfrm>
            <a:off x="720004" y="858626"/>
            <a:ext cx="6623999" cy="4284874"/>
          </a:xfrm>
        </p:spPr>
        <p:txBody>
          <a:bodyPr>
            <a:normAutofit lnSpcReduction="10000"/>
          </a:bodyPr>
          <a:lstStyle/>
          <a:p>
            <a:r>
              <a:rPr lang="nl-NL" dirty="0"/>
              <a:t>Message retrieval is</a:t>
            </a:r>
            <a:br>
              <a:rPr lang="nl-NL" dirty="0"/>
            </a:br>
            <a:r>
              <a:rPr lang="nl-NL" dirty="0" err="1"/>
              <a:t>done</a:t>
            </a:r>
            <a:r>
              <a:rPr lang="nl-NL" dirty="0"/>
              <a:t> </a:t>
            </a:r>
            <a:r>
              <a:rPr lang="nl-NL" dirty="0" err="1"/>
              <a:t>through</a:t>
            </a:r>
            <a:r>
              <a:rPr lang="nl-NL" dirty="0"/>
              <a:t> a “Cursor”</a:t>
            </a:r>
          </a:p>
          <a:p>
            <a:pPr lvl="1"/>
            <a:r>
              <a:rPr lang="nl-NL" dirty="0" err="1"/>
              <a:t>Similar</a:t>
            </a:r>
            <a:r>
              <a:rPr lang="nl-NL" dirty="0"/>
              <a:t> </a:t>
            </a:r>
            <a:r>
              <a:rPr lang="nl-NL" dirty="0" err="1"/>
              <a:t>to</a:t>
            </a:r>
            <a:r>
              <a:rPr lang="nl-NL" dirty="0"/>
              <a:t> a (long running) query</a:t>
            </a:r>
            <a:br>
              <a:rPr lang="nl-NL" dirty="0"/>
            </a:br>
            <a:br>
              <a:rPr lang="nl-NL" dirty="0"/>
            </a:br>
            <a:br>
              <a:rPr lang="nl-NL" dirty="0"/>
            </a:br>
            <a:br>
              <a:rPr lang="nl-NL" dirty="0"/>
            </a:br>
            <a:br>
              <a:rPr lang="nl-NL" dirty="0"/>
            </a:br>
            <a:br>
              <a:rPr lang="nl-NL" dirty="0"/>
            </a:br>
            <a:br>
              <a:rPr lang="nl-NL" dirty="0"/>
            </a:br>
            <a:endParaRPr lang="nl-NL" dirty="0"/>
          </a:p>
          <a:p>
            <a:pPr lvl="1"/>
            <a:r>
              <a:rPr lang="nl-NL" dirty="0"/>
              <a:t>Cursor </a:t>
            </a:r>
            <a:r>
              <a:rPr lang="nl-NL" dirty="0" err="1"/>
              <a:t>indicates</a:t>
            </a:r>
            <a:r>
              <a:rPr lang="nl-NL" dirty="0"/>
              <a:t> </a:t>
            </a:r>
            <a:r>
              <a:rPr lang="nl-NL" dirty="0" err="1"/>
              <a:t>where</a:t>
            </a:r>
            <a:r>
              <a:rPr lang="nl-NL" dirty="0"/>
              <a:t> </a:t>
            </a:r>
            <a:r>
              <a:rPr lang="nl-NL" dirty="0" err="1"/>
              <a:t>to</a:t>
            </a:r>
            <a:r>
              <a:rPr lang="nl-NL" dirty="0"/>
              <a:t> </a:t>
            </a:r>
            <a:r>
              <a:rPr lang="nl-NL" dirty="0" err="1"/>
              <a:t>read</a:t>
            </a:r>
            <a:r>
              <a:rPr lang="nl-NL" dirty="0"/>
              <a:t> </a:t>
            </a:r>
            <a:r>
              <a:rPr lang="nl-NL" dirty="0" err="1"/>
              <a:t>from</a:t>
            </a:r>
            <a:r>
              <a:rPr lang="nl-NL" dirty="0"/>
              <a:t> Stream</a:t>
            </a:r>
          </a:p>
          <a:p>
            <a:pPr lvl="2"/>
            <a:r>
              <a:rPr lang="nl-NL" dirty="0" err="1"/>
              <a:t>Earliest</a:t>
            </a:r>
            <a:r>
              <a:rPr lang="nl-NL" dirty="0"/>
              <a:t>, </a:t>
            </a:r>
            <a:r>
              <a:rPr lang="nl-NL" dirty="0" err="1"/>
              <a:t>latest</a:t>
            </a:r>
            <a:r>
              <a:rPr lang="nl-NL" dirty="0"/>
              <a:t>, at offset, </a:t>
            </a:r>
            <a:r>
              <a:rPr lang="nl-NL" dirty="0" err="1"/>
              <a:t>from</a:t>
            </a:r>
            <a:r>
              <a:rPr lang="nl-NL" dirty="0"/>
              <a:t> offset, </a:t>
            </a:r>
            <a:r>
              <a:rPr lang="nl-NL" dirty="0" err="1"/>
              <a:t>from</a:t>
            </a:r>
            <a:r>
              <a:rPr lang="nl-NL" dirty="0"/>
              <a:t> time</a:t>
            </a:r>
          </a:p>
          <a:p>
            <a:pPr lvl="1"/>
            <a:r>
              <a:rPr lang="nl-NL" dirty="0"/>
              <a:t>No Filter </a:t>
            </a:r>
            <a:r>
              <a:rPr lang="nl-NL" dirty="0" err="1"/>
              <a:t>to</a:t>
            </a:r>
            <a:r>
              <a:rPr lang="nl-NL" dirty="0"/>
              <a:t> </a:t>
            </a:r>
            <a:r>
              <a:rPr lang="nl-NL" dirty="0" err="1"/>
              <a:t>apply</a:t>
            </a:r>
            <a:r>
              <a:rPr lang="nl-NL" dirty="0"/>
              <a:t> </a:t>
            </a:r>
            <a:r>
              <a:rPr lang="nl-NL" dirty="0" err="1"/>
              <a:t>upon</a:t>
            </a:r>
            <a:r>
              <a:rPr lang="nl-NL" dirty="0"/>
              <a:t> reading</a:t>
            </a:r>
          </a:p>
          <a:p>
            <a:r>
              <a:rPr lang="nl-NL" dirty="0"/>
              <a:t>Message </a:t>
            </a:r>
            <a:r>
              <a:rPr lang="nl-NL" dirty="0" err="1"/>
              <a:t>Retention</a:t>
            </a:r>
            <a:r>
              <a:rPr lang="nl-NL" dirty="0"/>
              <a:t>: 7 </a:t>
            </a:r>
            <a:r>
              <a:rPr lang="nl-NL" dirty="0" err="1"/>
              <a:t>days</a:t>
            </a:r>
            <a:endParaRPr lang="nl-NL" dirty="0"/>
          </a:p>
          <a:p>
            <a:r>
              <a:rPr lang="nl-NL" dirty="0"/>
              <a:t>Max </a:t>
            </a:r>
            <a:r>
              <a:rPr lang="nl-NL" dirty="0" err="1"/>
              <a:t>throughput</a:t>
            </a:r>
            <a:r>
              <a:rPr lang="nl-NL" dirty="0"/>
              <a:t>: 1 MB/s</a:t>
            </a:r>
          </a:p>
          <a:p>
            <a:r>
              <a:rPr lang="nl-NL" dirty="0"/>
              <a:t>Max </a:t>
            </a:r>
            <a:r>
              <a:rPr lang="nl-NL" dirty="0" err="1"/>
              <a:t>message</a:t>
            </a:r>
            <a:r>
              <a:rPr lang="nl-NL" dirty="0"/>
              <a:t> </a:t>
            </a:r>
            <a:r>
              <a:rPr lang="nl-NL" dirty="0" err="1"/>
              <a:t>size</a:t>
            </a:r>
            <a:r>
              <a:rPr lang="nl-NL" dirty="0"/>
              <a:t>: 1 MB</a:t>
            </a:r>
            <a:endParaRPr lang="en-NL" dirty="0"/>
          </a:p>
        </p:txBody>
      </p:sp>
      <p:sp>
        <p:nvSpPr>
          <p:cNvPr id="5" name="Cloud 4">
            <a:extLst>
              <a:ext uri="{FF2B5EF4-FFF2-40B4-BE49-F238E27FC236}">
                <a16:creationId xmlns:a16="http://schemas.microsoft.com/office/drawing/2014/main" id="{3E08C765-395A-442E-9E82-8908A27FB23E}"/>
              </a:ext>
            </a:extLst>
          </p:cNvPr>
          <p:cNvSpPr/>
          <p:nvPr/>
        </p:nvSpPr>
        <p:spPr>
          <a:xfrm>
            <a:off x="6660760" y="3403211"/>
            <a:ext cx="1417676" cy="114111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6" name="Rectangle 5">
            <a:extLst>
              <a:ext uri="{FF2B5EF4-FFF2-40B4-BE49-F238E27FC236}">
                <a16:creationId xmlns:a16="http://schemas.microsoft.com/office/drawing/2014/main" id="{40EBAC34-3D95-4AB4-9939-36998CD0FA8C}"/>
              </a:ext>
            </a:extLst>
          </p:cNvPr>
          <p:cNvSpPr/>
          <p:nvPr/>
        </p:nvSpPr>
        <p:spPr>
          <a:xfrm>
            <a:off x="5650826" y="1657070"/>
            <a:ext cx="3240000" cy="1317796"/>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7" name="Rectangle 6">
            <a:extLst>
              <a:ext uri="{FF2B5EF4-FFF2-40B4-BE49-F238E27FC236}">
                <a16:creationId xmlns:a16="http://schemas.microsoft.com/office/drawing/2014/main" id="{F46A7B9E-E56B-4817-8177-0889D267ADAF}"/>
              </a:ext>
            </a:extLst>
          </p:cNvPr>
          <p:cNvSpPr/>
          <p:nvPr/>
        </p:nvSpPr>
        <p:spPr>
          <a:xfrm>
            <a:off x="5650826" y="3564622"/>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8" name="TextBox 7">
            <a:extLst>
              <a:ext uri="{FF2B5EF4-FFF2-40B4-BE49-F238E27FC236}">
                <a16:creationId xmlns:a16="http://schemas.microsoft.com/office/drawing/2014/main" id="{05DAF652-8BCF-4421-83DD-9661500F7C02}"/>
              </a:ext>
            </a:extLst>
          </p:cNvPr>
          <p:cNvSpPr txBox="1"/>
          <p:nvPr/>
        </p:nvSpPr>
        <p:spPr>
          <a:xfrm>
            <a:off x="6432283" y="1325505"/>
            <a:ext cx="2028119" cy="276999"/>
          </a:xfrm>
          <a:prstGeom prst="rect">
            <a:avLst/>
          </a:prstGeom>
          <a:noFill/>
        </p:spPr>
        <p:txBody>
          <a:bodyPr wrap="none" rtlCol="0">
            <a:spAutoFit/>
          </a:bodyPr>
          <a:lstStyle/>
          <a:p>
            <a:r>
              <a:rPr lang="nl-NL" sz="1200" dirty="0"/>
              <a:t>Oracle Cloud </a:t>
            </a:r>
            <a:r>
              <a:rPr lang="nl-NL" sz="1200" dirty="0" err="1"/>
              <a:t>Infrastructure</a:t>
            </a:r>
            <a:endParaRPr lang="en-NL" sz="1200" dirty="0"/>
          </a:p>
        </p:txBody>
      </p:sp>
      <p:sp>
        <p:nvSpPr>
          <p:cNvPr id="9" name="TextBox 8">
            <a:extLst>
              <a:ext uri="{FF2B5EF4-FFF2-40B4-BE49-F238E27FC236}">
                <a16:creationId xmlns:a16="http://schemas.microsoft.com/office/drawing/2014/main" id="{7682C800-7FCE-484B-B8ED-C4ED4E690E4D}"/>
              </a:ext>
            </a:extLst>
          </p:cNvPr>
          <p:cNvSpPr txBox="1"/>
          <p:nvPr/>
        </p:nvSpPr>
        <p:spPr>
          <a:xfrm>
            <a:off x="5705031" y="3868239"/>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10" name="Arrow: Right 9">
            <a:extLst>
              <a:ext uri="{FF2B5EF4-FFF2-40B4-BE49-F238E27FC236}">
                <a16:creationId xmlns:a16="http://schemas.microsoft.com/office/drawing/2014/main" id="{5E8984F2-3611-4693-B329-89A9E937CCFC}"/>
              </a:ext>
            </a:extLst>
          </p:cNvPr>
          <p:cNvSpPr/>
          <p:nvPr/>
        </p:nvSpPr>
        <p:spPr>
          <a:xfrm>
            <a:off x="4099858" y="2130363"/>
            <a:ext cx="1894586" cy="6358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1" name="Rectangle 10">
            <a:extLst>
              <a:ext uri="{FF2B5EF4-FFF2-40B4-BE49-F238E27FC236}">
                <a16:creationId xmlns:a16="http://schemas.microsoft.com/office/drawing/2014/main" id="{A7FFAE16-27E9-4926-9F9B-C9B246475407}"/>
              </a:ext>
            </a:extLst>
          </p:cNvPr>
          <p:cNvSpPr/>
          <p:nvPr/>
        </p:nvSpPr>
        <p:spPr>
          <a:xfrm>
            <a:off x="5994444" y="1924353"/>
            <a:ext cx="110407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2" name="TextBox 11">
            <a:extLst>
              <a:ext uri="{FF2B5EF4-FFF2-40B4-BE49-F238E27FC236}">
                <a16:creationId xmlns:a16="http://schemas.microsoft.com/office/drawing/2014/main" id="{7983EE39-9D71-4705-B7BC-E38620971C51}"/>
              </a:ext>
            </a:extLst>
          </p:cNvPr>
          <p:cNvSpPr txBox="1"/>
          <p:nvPr/>
        </p:nvSpPr>
        <p:spPr>
          <a:xfrm>
            <a:off x="5994444" y="2048101"/>
            <a:ext cx="1104080" cy="646331"/>
          </a:xfrm>
          <a:prstGeom prst="rect">
            <a:avLst/>
          </a:prstGeom>
          <a:noFill/>
        </p:spPr>
        <p:txBody>
          <a:bodyPr wrap="square" rtlCol="0">
            <a:spAutoFit/>
          </a:bodyPr>
          <a:lstStyle/>
          <a:p>
            <a:pPr algn="ctr"/>
            <a:r>
              <a:rPr lang="nl-NL" sz="1200" dirty="0">
                <a:solidFill>
                  <a:schemeClr val="bg1"/>
                </a:solidFill>
              </a:rPr>
              <a:t>OCI Streaming</a:t>
            </a:r>
          </a:p>
          <a:p>
            <a:pPr algn="ctr"/>
            <a:r>
              <a:rPr lang="nl-NL" sz="1200" b="1" dirty="0">
                <a:solidFill>
                  <a:schemeClr val="bg1"/>
                </a:solidFill>
              </a:rPr>
              <a:t>Stream</a:t>
            </a:r>
            <a:endParaRPr lang="en-NL" sz="1200" b="1" dirty="0">
              <a:solidFill>
                <a:schemeClr val="bg1"/>
              </a:solidFill>
            </a:endParaRPr>
          </a:p>
        </p:txBody>
      </p:sp>
      <p:sp>
        <p:nvSpPr>
          <p:cNvPr id="13" name="Rectangle 12">
            <a:extLst>
              <a:ext uri="{FF2B5EF4-FFF2-40B4-BE49-F238E27FC236}">
                <a16:creationId xmlns:a16="http://schemas.microsoft.com/office/drawing/2014/main" id="{3243B789-FC5C-463A-AC7E-160B34897E7D}"/>
              </a:ext>
            </a:extLst>
          </p:cNvPr>
          <p:cNvSpPr/>
          <p:nvPr/>
        </p:nvSpPr>
        <p:spPr>
          <a:xfrm>
            <a:off x="3144129" y="1924353"/>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4" name="TextBox 13">
            <a:extLst>
              <a:ext uri="{FF2B5EF4-FFF2-40B4-BE49-F238E27FC236}">
                <a16:creationId xmlns:a16="http://schemas.microsoft.com/office/drawing/2014/main" id="{4249D44D-2C09-4939-BF8A-724536252B43}"/>
              </a:ext>
            </a:extLst>
          </p:cNvPr>
          <p:cNvSpPr txBox="1"/>
          <p:nvPr/>
        </p:nvSpPr>
        <p:spPr>
          <a:xfrm>
            <a:off x="3178363" y="2227970"/>
            <a:ext cx="901523" cy="276999"/>
          </a:xfrm>
          <a:prstGeom prst="rect">
            <a:avLst/>
          </a:prstGeom>
          <a:noFill/>
        </p:spPr>
        <p:txBody>
          <a:bodyPr wrap="square" rtlCol="0">
            <a:spAutoFit/>
          </a:bodyPr>
          <a:lstStyle/>
          <a:p>
            <a:pPr algn="ctr"/>
            <a:r>
              <a:rPr lang="nl-NL" sz="1200" dirty="0">
                <a:solidFill>
                  <a:schemeClr val="bg1"/>
                </a:solidFill>
              </a:rPr>
              <a:t>Publisher</a:t>
            </a:r>
          </a:p>
        </p:txBody>
      </p:sp>
      <p:sp>
        <p:nvSpPr>
          <p:cNvPr id="15" name="Freeform: Shape 14">
            <a:extLst>
              <a:ext uri="{FF2B5EF4-FFF2-40B4-BE49-F238E27FC236}">
                <a16:creationId xmlns:a16="http://schemas.microsoft.com/office/drawing/2014/main" id="{89655945-DDFF-4A14-B334-66F1B9D6F052}"/>
              </a:ext>
            </a:extLst>
          </p:cNvPr>
          <p:cNvSpPr/>
          <p:nvPr/>
        </p:nvSpPr>
        <p:spPr>
          <a:xfrm>
            <a:off x="6000471" y="2825229"/>
            <a:ext cx="265322" cy="834655"/>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6" name="TextBox 15">
            <a:extLst>
              <a:ext uri="{FF2B5EF4-FFF2-40B4-BE49-F238E27FC236}">
                <a16:creationId xmlns:a16="http://schemas.microsoft.com/office/drawing/2014/main" id="{FEECA206-9747-492F-87DC-4DC536E3C677}"/>
              </a:ext>
            </a:extLst>
          </p:cNvPr>
          <p:cNvSpPr txBox="1"/>
          <p:nvPr/>
        </p:nvSpPr>
        <p:spPr>
          <a:xfrm>
            <a:off x="5751962" y="4494178"/>
            <a:ext cx="782587" cy="276999"/>
          </a:xfrm>
          <a:prstGeom prst="rect">
            <a:avLst/>
          </a:prstGeom>
          <a:noFill/>
        </p:spPr>
        <p:txBody>
          <a:bodyPr wrap="none" rtlCol="0">
            <a:spAutoFit/>
          </a:bodyPr>
          <a:lstStyle/>
          <a:p>
            <a:r>
              <a:rPr lang="nl-NL" sz="1200" dirty="0"/>
              <a:t>On </a:t>
            </a:r>
            <a:r>
              <a:rPr lang="nl-NL" sz="1200" dirty="0" err="1"/>
              <a:t>prem</a:t>
            </a:r>
            <a:endParaRPr lang="en-NL" sz="1200" dirty="0"/>
          </a:p>
        </p:txBody>
      </p:sp>
      <p:sp>
        <p:nvSpPr>
          <p:cNvPr id="17" name="Rectangle 16">
            <a:extLst>
              <a:ext uri="{FF2B5EF4-FFF2-40B4-BE49-F238E27FC236}">
                <a16:creationId xmlns:a16="http://schemas.microsoft.com/office/drawing/2014/main" id="{BE578234-B97F-4107-B9BC-DB4C0E73FAEF}"/>
              </a:ext>
            </a:extLst>
          </p:cNvPr>
          <p:cNvSpPr/>
          <p:nvPr/>
        </p:nvSpPr>
        <p:spPr>
          <a:xfrm>
            <a:off x="7814608" y="1913715"/>
            <a:ext cx="955728" cy="62594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18" name="TextBox 17">
            <a:extLst>
              <a:ext uri="{FF2B5EF4-FFF2-40B4-BE49-F238E27FC236}">
                <a16:creationId xmlns:a16="http://schemas.microsoft.com/office/drawing/2014/main" id="{ADECD0AA-7A5B-4DEC-923B-1A7CFD6E20EC}"/>
              </a:ext>
            </a:extLst>
          </p:cNvPr>
          <p:cNvSpPr txBox="1"/>
          <p:nvPr/>
        </p:nvSpPr>
        <p:spPr>
          <a:xfrm>
            <a:off x="7868814" y="2111972"/>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20" name="Rectangle 19">
            <a:extLst>
              <a:ext uri="{FF2B5EF4-FFF2-40B4-BE49-F238E27FC236}">
                <a16:creationId xmlns:a16="http://schemas.microsoft.com/office/drawing/2014/main" id="{0AAC0CB0-D3F4-47F0-A954-F7A551F3D50A}"/>
              </a:ext>
            </a:extLst>
          </p:cNvPr>
          <p:cNvSpPr/>
          <p:nvPr/>
        </p:nvSpPr>
        <p:spPr>
          <a:xfrm>
            <a:off x="6886139" y="3541654"/>
            <a:ext cx="955728" cy="92955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1" name="TextBox 20">
            <a:extLst>
              <a:ext uri="{FF2B5EF4-FFF2-40B4-BE49-F238E27FC236}">
                <a16:creationId xmlns:a16="http://schemas.microsoft.com/office/drawing/2014/main" id="{DA43FDB5-27EC-4378-8243-A75BB50C060B}"/>
              </a:ext>
            </a:extLst>
          </p:cNvPr>
          <p:cNvSpPr txBox="1"/>
          <p:nvPr/>
        </p:nvSpPr>
        <p:spPr>
          <a:xfrm>
            <a:off x="6940344" y="3845271"/>
            <a:ext cx="847318" cy="276999"/>
          </a:xfrm>
          <a:prstGeom prst="rect">
            <a:avLst/>
          </a:prstGeom>
          <a:noFill/>
        </p:spPr>
        <p:txBody>
          <a:bodyPr wrap="square" rtlCol="0">
            <a:spAutoFit/>
          </a:bodyPr>
          <a:lstStyle/>
          <a:p>
            <a:pPr algn="ctr"/>
            <a:r>
              <a:rPr lang="nl-NL" sz="1200" dirty="0" err="1">
                <a:solidFill>
                  <a:schemeClr val="bg1"/>
                </a:solidFill>
              </a:rPr>
              <a:t>Listener</a:t>
            </a:r>
            <a:endParaRPr lang="nl-NL" sz="1200" dirty="0">
              <a:solidFill>
                <a:schemeClr val="bg1"/>
              </a:solidFill>
            </a:endParaRPr>
          </a:p>
        </p:txBody>
      </p:sp>
      <p:sp>
        <p:nvSpPr>
          <p:cNvPr id="22" name="Freeform: Shape 21">
            <a:extLst>
              <a:ext uri="{FF2B5EF4-FFF2-40B4-BE49-F238E27FC236}">
                <a16:creationId xmlns:a16="http://schemas.microsoft.com/office/drawing/2014/main" id="{A7461851-02AD-4885-8693-46DDC1BA4C35}"/>
              </a:ext>
            </a:extLst>
          </p:cNvPr>
          <p:cNvSpPr/>
          <p:nvPr/>
        </p:nvSpPr>
        <p:spPr>
          <a:xfrm rot="19687374">
            <a:off x="7054476" y="2775060"/>
            <a:ext cx="265322" cy="834655"/>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3" name="TextBox 22">
            <a:extLst>
              <a:ext uri="{FF2B5EF4-FFF2-40B4-BE49-F238E27FC236}">
                <a16:creationId xmlns:a16="http://schemas.microsoft.com/office/drawing/2014/main" id="{1CD32AAC-F0A6-4568-94F1-20DD19EB15A0}"/>
              </a:ext>
            </a:extLst>
          </p:cNvPr>
          <p:cNvSpPr txBox="1"/>
          <p:nvPr/>
        </p:nvSpPr>
        <p:spPr>
          <a:xfrm>
            <a:off x="6785085" y="4471210"/>
            <a:ext cx="1134178" cy="461665"/>
          </a:xfrm>
          <a:prstGeom prst="rect">
            <a:avLst/>
          </a:prstGeom>
          <a:noFill/>
        </p:spPr>
        <p:txBody>
          <a:bodyPr wrap="square" rtlCol="0">
            <a:spAutoFit/>
          </a:bodyPr>
          <a:lstStyle/>
          <a:p>
            <a:pPr algn="ctr"/>
            <a:r>
              <a:rPr lang="nl-NL" sz="1200" dirty="0"/>
              <a:t>3rd Party Cloud</a:t>
            </a:r>
            <a:endParaRPr lang="en-NL" sz="1200" dirty="0"/>
          </a:p>
        </p:txBody>
      </p:sp>
      <p:pic>
        <p:nvPicPr>
          <p:cNvPr id="25" name="Picture 24">
            <a:extLst>
              <a:ext uri="{FF2B5EF4-FFF2-40B4-BE49-F238E27FC236}">
                <a16:creationId xmlns:a16="http://schemas.microsoft.com/office/drawing/2014/main" id="{2B74C7A7-73C6-4386-A44C-A636106B3FAC}"/>
              </a:ext>
            </a:extLst>
          </p:cNvPr>
          <p:cNvPicPr>
            <a:picLocks noChangeAspect="1"/>
          </p:cNvPicPr>
          <p:nvPr/>
        </p:nvPicPr>
        <p:blipFill>
          <a:blip r:embed="rId2"/>
          <a:stretch>
            <a:fillRect/>
          </a:stretch>
        </p:blipFill>
        <p:spPr>
          <a:xfrm>
            <a:off x="5271013" y="239563"/>
            <a:ext cx="3619814" cy="937341"/>
          </a:xfrm>
          <a:prstGeom prst="rect">
            <a:avLst/>
          </a:prstGeom>
        </p:spPr>
      </p:pic>
      <p:sp>
        <p:nvSpPr>
          <p:cNvPr id="24" name="Arrow: Right 23">
            <a:extLst>
              <a:ext uri="{FF2B5EF4-FFF2-40B4-BE49-F238E27FC236}">
                <a16:creationId xmlns:a16="http://schemas.microsoft.com/office/drawing/2014/main" id="{2615DE05-B0C8-461B-AEDD-5F7641612F43}"/>
              </a:ext>
            </a:extLst>
          </p:cNvPr>
          <p:cNvSpPr/>
          <p:nvPr/>
        </p:nvSpPr>
        <p:spPr>
          <a:xfrm flipH="1">
            <a:off x="6819066" y="1866508"/>
            <a:ext cx="1104078" cy="75678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800"/>
          </a:p>
        </p:txBody>
      </p:sp>
      <p:sp>
        <p:nvSpPr>
          <p:cNvPr id="19" name="Freeform: Shape 18">
            <a:extLst>
              <a:ext uri="{FF2B5EF4-FFF2-40B4-BE49-F238E27FC236}">
                <a16:creationId xmlns:a16="http://schemas.microsoft.com/office/drawing/2014/main" id="{CFCC2228-E02E-48D2-AD44-3ED8EC616AF5}"/>
              </a:ext>
            </a:extLst>
          </p:cNvPr>
          <p:cNvSpPr/>
          <p:nvPr/>
        </p:nvSpPr>
        <p:spPr>
          <a:xfrm rot="16657032">
            <a:off x="7340189" y="1857627"/>
            <a:ext cx="349026" cy="814607"/>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6" name="Freeform: Shape 25">
            <a:extLst>
              <a:ext uri="{FF2B5EF4-FFF2-40B4-BE49-F238E27FC236}">
                <a16:creationId xmlns:a16="http://schemas.microsoft.com/office/drawing/2014/main" id="{CF57AC8A-0D1B-446C-9BCB-FA0128B46F04}"/>
              </a:ext>
            </a:extLst>
          </p:cNvPr>
          <p:cNvSpPr/>
          <p:nvPr/>
        </p:nvSpPr>
        <p:spPr>
          <a:xfrm rot="16657032">
            <a:off x="7582323" y="1884198"/>
            <a:ext cx="190564" cy="814607"/>
          </a:xfrm>
          <a:custGeom>
            <a:avLst/>
            <a:gdLst>
              <a:gd name="connsiteX0" fmla="*/ 0 w 311499"/>
              <a:gd name="connsiteY0" fmla="*/ 956383 h 956383"/>
              <a:gd name="connsiteX1" fmla="*/ 170822 w 311499"/>
              <a:gd name="connsiteY1" fmla="*/ 1790 h 956383"/>
              <a:gd name="connsiteX2" fmla="*/ 311499 w 311499"/>
              <a:gd name="connsiteY2" fmla="*/ 765465 h 956383"/>
            </a:gdLst>
            <a:ahLst/>
            <a:cxnLst>
              <a:cxn ang="0">
                <a:pos x="connsiteX0" y="connsiteY0"/>
              </a:cxn>
              <a:cxn ang="0">
                <a:pos x="connsiteX1" y="connsiteY1"/>
              </a:cxn>
              <a:cxn ang="0">
                <a:pos x="connsiteX2" y="connsiteY2"/>
              </a:cxn>
            </a:cxnLst>
            <a:rect l="l" t="t" r="r" b="b"/>
            <a:pathLst>
              <a:path w="311499" h="956383">
                <a:moveTo>
                  <a:pt x="0" y="956383"/>
                </a:moveTo>
                <a:cubicBezTo>
                  <a:pt x="59453" y="494996"/>
                  <a:pt x="118906" y="33610"/>
                  <a:pt x="170822" y="1790"/>
                </a:cubicBezTo>
                <a:cubicBezTo>
                  <a:pt x="222738" y="-30030"/>
                  <a:pt x="267118" y="367717"/>
                  <a:pt x="311499" y="76546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27" name="TextBox 26">
            <a:extLst>
              <a:ext uri="{FF2B5EF4-FFF2-40B4-BE49-F238E27FC236}">
                <a16:creationId xmlns:a16="http://schemas.microsoft.com/office/drawing/2014/main" id="{695D0F52-1594-4F51-A7F2-061C1FF6D71F}"/>
              </a:ext>
            </a:extLst>
          </p:cNvPr>
          <p:cNvSpPr txBox="1"/>
          <p:nvPr/>
        </p:nvSpPr>
        <p:spPr>
          <a:xfrm>
            <a:off x="7251918" y="1864828"/>
            <a:ext cx="464871" cy="200055"/>
          </a:xfrm>
          <a:prstGeom prst="rect">
            <a:avLst/>
          </a:prstGeom>
          <a:noFill/>
        </p:spPr>
        <p:txBody>
          <a:bodyPr wrap="none" lIns="0" tIns="0" rIns="0" bIns="0" rtlCol="0">
            <a:spAutoFit/>
          </a:bodyPr>
          <a:lstStyle/>
          <a:p>
            <a:r>
              <a:rPr lang="nl-NL" sz="1300" dirty="0"/>
              <a:t>cursor</a:t>
            </a:r>
            <a:endParaRPr lang="en-NL" sz="1300" dirty="0" err="1"/>
          </a:p>
        </p:txBody>
      </p:sp>
      <p:sp>
        <p:nvSpPr>
          <p:cNvPr id="29" name="Title 28">
            <a:extLst>
              <a:ext uri="{FF2B5EF4-FFF2-40B4-BE49-F238E27FC236}">
                <a16:creationId xmlns:a16="http://schemas.microsoft.com/office/drawing/2014/main" id="{C05B68D1-2B82-4568-BDBB-E450EB66F725}"/>
              </a:ext>
            </a:extLst>
          </p:cNvPr>
          <p:cNvSpPr>
            <a:spLocks noGrp="1"/>
          </p:cNvSpPr>
          <p:nvPr>
            <p:ph type="title"/>
          </p:nvPr>
        </p:nvSpPr>
        <p:spPr/>
        <p:txBody>
          <a:bodyPr/>
          <a:lstStyle/>
          <a:p>
            <a:r>
              <a:rPr lang="nl-NL" dirty="0"/>
              <a:t>OCI Streaming Service </a:t>
            </a:r>
            <a:endParaRPr lang="en-NL" dirty="0"/>
          </a:p>
        </p:txBody>
      </p:sp>
      <p:sp>
        <p:nvSpPr>
          <p:cNvPr id="2" name="Footer Placeholder 1">
            <a:extLst>
              <a:ext uri="{FF2B5EF4-FFF2-40B4-BE49-F238E27FC236}">
                <a16:creationId xmlns:a16="http://schemas.microsoft.com/office/drawing/2014/main" id="{4EF99D4B-2E26-4C56-B13D-3E1D0302A305}"/>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611924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A061392B-7799-4AA2-8380-56E629E413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352" y="929366"/>
            <a:ext cx="8279296" cy="328476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21EE873-7BCF-415F-9EB9-29E7E65878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1321" t="73314" r="30396" b="10911"/>
          <a:stretch/>
        </p:blipFill>
        <p:spPr bwMode="auto">
          <a:xfrm>
            <a:off x="5295900" y="3055845"/>
            <a:ext cx="1102262" cy="83282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CDF1D4CA-B01A-4B43-A35B-3AA538002001}"/>
              </a:ext>
            </a:extLst>
          </p:cNvPr>
          <p:cNvSpPr/>
          <p:nvPr/>
        </p:nvSpPr>
        <p:spPr>
          <a:xfrm>
            <a:off x="5295900" y="3129280"/>
            <a:ext cx="1023620" cy="950480"/>
          </a:xfrm>
          <a:prstGeom prst="rect">
            <a:avLst/>
          </a:prstGeom>
          <a:solidFill>
            <a:srgbClr val="EEF4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 name="Group 5">
            <a:extLst>
              <a:ext uri="{FF2B5EF4-FFF2-40B4-BE49-F238E27FC236}">
                <a16:creationId xmlns:a16="http://schemas.microsoft.com/office/drawing/2014/main" id="{A17C7754-6967-4A2D-9570-DF04FC319D6E}"/>
              </a:ext>
            </a:extLst>
          </p:cNvPr>
          <p:cNvGrpSpPr/>
          <p:nvPr/>
        </p:nvGrpSpPr>
        <p:grpSpPr>
          <a:xfrm>
            <a:off x="5110480" y="2824479"/>
            <a:ext cx="1528581" cy="1468967"/>
            <a:chOff x="375699" y="1131597"/>
            <a:chExt cx="1131055" cy="1140026"/>
          </a:xfrm>
        </p:grpSpPr>
        <p:pic>
          <p:nvPicPr>
            <p:cNvPr id="7" name="Graphic 67">
              <a:extLst>
                <a:ext uri="{FF2B5EF4-FFF2-40B4-BE49-F238E27FC236}">
                  <a16:creationId xmlns:a16="http://schemas.microsoft.com/office/drawing/2014/main" id="{DD0A7D54-303C-4CC4-B1D3-11D42FAD78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699" y="1131597"/>
              <a:ext cx="1131055" cy="1131055"/>
            </a:xfrm>
            <a:prstGeom prst="rect">
              <a:avLst/>
            </a:prstGeom>
          </p:spPr>
        </p:pic>
        <p:sp>
          <p:nvSpPr>
            <p:cNvPr id="8" name="Rectangle 7">
              <a:extLst>
                <a:ext uri="{FF2B5EF4-FFF2-40B4-BE49-F238E27FC236}">
                  <a16:creationId xmlns:a16="http://schemas.microsoft.com/office/drawing/2014/main" id="{99B6190F-D4E8-47DF-9473-E53F1DBF51C2}"/>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sp>
        <p:nvSpPr>
          <p:cNvPr id="4" name="Title 3">
            <a:extLst>
              <a:ext uri="{FF2B5EF4-FFF2-40B4-BE49-F238E27FC236}">
                <a16:creationId xmlns:a16="http://schemas.microsoft.com/office/drawing/2014/main" id="{33234374-462E-4A41-90CC-94621BA31EEE}"/>
              </a:ext>
            </a:extLst>
          </p:cNvPr>
          <p:cNvSpPr>
            <a:spLocks noGrp="1"/>
          </p:cNvSpPr>
          <p:nvPr>
            <p:ph type="title"/>
          </p:nvPr>
        </p:nvSpPr>
        <p:spPr/>
        <p:txBody>
          <a:bodyPr/>
          <a:lstStyle/>
          <a:p>
            <a:r>
              <a:rPr lang="nl-NL" dirty="0"/>
              <a:t>(Cloud) Events </a:t>
            </a:r>
            <a:r>
              <a:rPr lang="nl-NL" dirty="0" err="1"/>
              <a:t>can</a:t>
            </a:r>
            <a:r>
              <a:rPr lang="nl-NL" dirty="0"/>
              <a:t> </a:t>
            </a:r>
            <a:r>
              <a:rPr lang="nl-NL" dirty="0" err="1"/>
              <a:t>be</a:t>
            </a:r>
            <a:r>
              <a:rPr lang="nl-NL" dirty="0"/>
              <a:t> </a:t>
            </a:r>
            <a:r>
              <a:rPr lang="nl-NL" dirty="0" err="1"/>
              <a:t>published</a:t>
            </a:r>
            <a:r>
              <a:rPr lang="nl-NL" dirty="0"/>
              <a:t> </a:t>
            </a:r>
            <a:r>
              <a:rPr lang="nl-NL" dirty="0" err="1"/>
              <a:t>to</a:t>
            </a:r>
            <a:r>
              <a:rPr lang="nl-NL" dirty="0"/>
              <a:t> Stream </a:t>
            </a:r>
            <a:r>
              <a:rPr lang="nl-NL" dirty="0" err="1"/>
              <a:t>directly</a:t>
            </a:r>
            <a:endParaRPr lang="en-NL" dirty="0"/>
          </a:p>
        </p:txBody>
      </p:sp>
      <p:sp>
        <p:nvSpPr>
          <p:cNvPr id="9" name="Content Placeholder 8">
            <a:extLst>
              <a:ext uri="{FF2B5EF4-FFF2-40B4-BE49-F238E27FC236}">
                <a16:creationId xmlns:a16="http://schemas.microsoft.com/office/drawing/2014/main" id="{6F241509-52A6-4A35-9741-BD684522CE2C}"/>
              </a:ext>
            </a:extLst>
          </p:cNvPr>
          <p:cNvSpPr>
            <a:spLocks noGrp="1"/>
          </p:cNvSpPr>
          <p:nvPr>
            <p:ph idx="1"/>
          </p:nvPr>
        </p:nvSpPr>
        <p:spPr/>
        <p:txBody>
          <a:bodyPr/>
          <a:lstStyle/>
          <a:p>
            <a:endParaRPr lang="en-NL"/>
          </a:p>
        </p:txBody>
      </p:sp>
      <p:sp>
        <p:nvSpPr>
          <p:cNvPr id="12" name="Footer Placeholder 11">
            <a:extLst>
              <a:ext uri="{FF2B5EF4-FFF2-40B4-BE49-F238E27FC236}">
                <a16:creationId xmlns:a16="http://schemas.microsoft.com/office/drawing/2014/main" id="{14513321-412A-488B-8B4B-B607F7D12FA5}"/>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9590022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Stream records</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577260" y="925622"/>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17088"/>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90436" y="1661357"/>
            <a:ext cx="393631" cy="393631"/>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03759" y="1307255"/>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799408" y="1281624"/>
            <a:ext cx="422382" cy="422382"/>
          </a:xfrm>
          <a:prstGeom prst="rect">
            <a:avLst/>
          </a:prstGeom>
        </p:spPr>
      </p:pic>
      <p:sp>
        <p:nvSpPr>
          <p:cNvPr id="73" name="Speech Bubble: Rectangle with Corners Rounded 72">
            <a:extLst>
              <a:ext uri="{FF2B5EF4-FFF2-40B4-BE49-F238E27FC236}">
                <a16:creationId xmlns:a16="http://schemas.microsoft.com/office/drawing/2014/main" id="{7E8E32E0-C796-426A-9AD2-13B7E1FC3827}"/>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2" name="Footer Placeholder 1">
            <a:extLst>
              <a:ext uri="{FF2B5EF4-FFF2-40B4-BE49-F238E27FC236}">
                <a16:creationId xmlns:a16="http://schemas.microsoft.com/office/drawing/2014/main" id="{45467C97-BE0B-41F5-BBEB-1AFCCE910BE7}"/>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0" name="TextBox 69">
            <a:extLst>
              <a:ext uri="{FF2B5EF4-FFF2-40B4-BE49-F238E27FC236}">
                <a16:creationId xmlns:a16="http://schemas.microsoft.com/office/drawing/2014/main" id="{3360A11B-071F-4BB3-B742-6EC828E5BE22}"/>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7" name="Group 76">
            <a:extLst>
              <a:ext uri="{FF2B5EF4-FFF2-40B4-BE49-F238E27FC236}">
                <a16:creationId xmlns:a16="http://schemas.microsoft.com/office/drawing/2014/main" id="{86463445-C4D2-4F1E-9AFD-043B780D7C17}"/>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48610698-01CF-412C-9746-3497FDC663F7}"/>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A15AA39B-EA2A-4C45-B804-F7EB6A218B34}"/>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8142921D-4E29-43FC-8CB6-7088C4C34228}"/>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5937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D19D6B-ED12-4209-ACD5-0320A81F6E65}"/>
              </a:ext>
            </a:extLst>
          </p:cNvPr>
          <p:cNvSpPr>
            <a:spLocks noGrp="1"/>
          </p:cNvSpPr>
          <p:nvPr>
            <p:ph type="title"/>
          </p:nvPr>
        </p:nvSpPr>
        <p:spPr/>
        <p:txBody>
          <a:bodyPr/>
          <a:lstStyle/>
          <a:p>
            <a:r>
              <a:rPr lang="nl-NL" dirty="0"/>
              <a:t>Tweet </a:t>
            </a:r>
            <a:r>
              <a:rPr lang="nl-NL" dirty="0" err="1"/>
              <a:t>Messages</a:t>
            </a:r>
            <a:r>
              <a:rPr lang="nl-NL" dirty="0"/>
              <a:t> </a:t>
            </a:r>
            <a:r>
              <a:rPr lang="nl-NL" dirty="0" err="1"/>
              <a:t>Published</a:t>
            </a:r>
            <a:r>
              <a:rPr lang="nl-NL" dirty="0"/>
              <a:t> </a:t>
            </a:r>
            <a:r>
              <a:rPr lang="nl-NL" dirty="0" err="1"/>
              <a:t>by</a:t>
            </a:r>
            <a:r>
              <a:rPr lang="nl-NL" dirty="0"/>
              <a:t> </a:t>
            </a:r>
            <a:r>
              <a:rPr lang="nl-NL" dirty="0" err="1"/>
              <a:t>Function</a:t>
            </a:r>
            <a:r>
              <a:rPr lang="nl-NL" dirty="0"/>
              <a:t> </a:t>
            </a:r>
            <a:br>
              <a:rPr lang="nl-NL" dirty="0"/>
            </a:br>
            <a:r>
              <a:rPr lang="nl-NL" dirty="0" err="1"/>
              <a:t>consumed</a:t>
            </a:r>
            <a:r>
              <a:rPr lang="nl-NL" dirty="0"/>
              <a:t> </a:t>
            </a:r>
            <a:r>
              <a:rPr lang="nl-NL" dirty="0" err="1"/>
              <a:t>from</a:t>
            </a:r>
            <a:r>
              <a:rPr lang="nl-NL" dirty="0"/>
              <a:t> </a:t>
            </a:r>
            <a:r>
              <a:rPr lang="nl-NL" dirty="0" err="1"/>
              <a:t>the</a:t>
            </a:r>
            <a:r>
              <a:rPr lang="nl-NL" dirty="0"/>
              <a:t> Stream</a:t>
            </a:r>
            <a:endParaRPr lang="en-NL" dirty="0"/>
          </a:p>
        </p:txBody>
      </p:sp>
      <p:sp>
        <p:nvSpPr>
          <p:cNvPr id="4" name="Footer Placeholder 3">
            <a:extLst>
              <a:ext uri="{FF2B5EF4-FFF2-40B4-BE49-F238E27FC236}">
                <a16:creationId xmlns:a16="http://schemas.microsoft.com/office/drawing/2014/main" id="{6D4626D8-5F7F-40F9-93C5-848A951AFCCA}"/>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5" name="Content Placeholder 4">
            <a:extLst>
              <a:ext uri="{FF2B5EF4-FFF2-40B4-BE49-F238E27FC236}">
                <a16:creationId xmlns:a16="http://schemas.microsoft.com/office/drawing/2014/main" id="{D9FBC93A-1E05-44E3-80ED-09698BD12608}"/>
              </a:ext>
            </a:extLst>
          </p:cNvPr>
          <p:cNvSpPr>
            <a:spLocks noGrp="1"/>
          </p:cNvSpPr>
          <p:nvPr>
            <p:ph idx="1"/>
          </p:nvPr>
        </p:nvSpPr>
        <p:spPr/>
        <p:txBody>
          <a:bodyPr/>
          <a:lstStyle/>
          <a:p>
            <a:endParaRPr lang="en-NL" dirty="0"/>
          </a:p>
        </p:txBody>
      </p:sp>
      <p:pic>
        <p:nvPicPr>
          <p:cNvPr id="7" name="Picture 6">
            <a:extLst>
              <a:ext uri="{FF2B5EF4-FFF2-40B4-BE49-F238E27FC236}">
                <a16:creationId xmlns:a16="http://schemas.microsoft.com/office/drawing/2014/main" id="{F057A37B-FB09-4A9F-92D5-D17B0BF3EFE0}"/>
              </a:ext>
            </a:extLst>
          </p:cNvPr>
          <p:cNvPicPr>
            <a:picLocks noChangeAspect="1"/>
          </p:cNvPicPr>
          <p:nvPr/>
        </p:nvPicPr>
        <p:blipFill rotWithShape="1">
          <a:blip r:embed="rId2"/>
          <a:srcRect b="39034"/>
          <a:stretch/>
        </p:blipFill>
        <p:spPr>
          <a:xfrm>
            <a:off x="719999" y="873760"/>
            <a:ext cx="6686641" cy="3897868"/>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12449D15-546D-4362-A4FD-9701E38F6C8C}"/>
              </a:ext>
            </a:extLst>
          </p:cNvPr>
          <p:cNvPicPr>
            <a:picLocks noChangeAspect="1"/>
          </p:cNvPicPr>
          <p:nvPr/>
        </p:nvPicPr>
        <p:blipFill>
          <a:blip r:embed="rId3"/>
          <a:stretch>
            <a:fillRect/>
          </a:stretch>
        </p:blipFill>
        <p:spPr>
          <a:xfrm>
            <a:off x="2725354" y="3159760"/>
            <a:ext cx="920176" cy="1157054"/>
          </a:xfrm>
          <a:prstGeom prst="rect">
            <a:avLst/>
          </a:prstGeom>
        </p:spPr>
      </p:pic>
      <p:sp>
        <p:nvSpPr>
          <p:cNvPr id="9" name="Rectangle 8">
            <a:extLst>
              <a:ext uri="{FF2B5EF4-FFF2-40B4-BE49-F238E27FC236}">
                <a16:creationId xmlns:a16="http://schemas.microsoft.com/office/drawing/2014/main" id="{E6BCA347-175A-4588-B262-B689BD7AB79F}"/>
              </a:ext>
            </a:extLst>
          </p:cNvPr>
          <p:cNvSpPr/>
          <p:nvPr/>
        </p:nvSpPr>
        <p:spPr>
          <a:xfrm>
            <a:off x="2738120" y="4106353"/>
            <a:ext cx="548640" cy="59247"/>
          </a:xfrm>
          <a:prstGeom prst="rect">
            <a:avLst/>
          </a:prstGeom>
          <a:noFill/>
          <a:ln>
            <a:solidFill>
              <a:srgbClr val="F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173018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Schedule </a:t>
            </a:r>
            <a:r>
              <a:rPr lang="nl-NL" dirty="0" err="1"/>
              <a:t>Function</a:t>
            </a:r>
            <a:r>
              <a:rPr lang="nl-NL" dirty="0"/>
              <a:t> for</a:t>
            </a:r>
            <a:br>
              <a:rPr lang="nl-NL" dirty="0"/>
            </a:br>
            <a:r>
              <a:rPr lang="nl-NL" dirty="0" err="1"/>
              <a:t>periodic</a:t>
            </a:r>
            <a:r>
              <a:rPr lang="nl-NL" dirty="0"/>
              <a:t> </a:t>
            </a:r>
            <a:r>
              <a:rPr lang="nl-NL" dirty="0" err="1"/>
              <a:t>execution</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29876" y="1634088"/>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17088"/>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31068" y="-93639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612604" y="-72701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014" y="1661357"/>
            <a:ext cx="270053" cy="270053"/>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703377" y="2015721"/>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07728" y="1990090"/>
            <a:ext cx="422382" cy="422382"/>
          </a:xfrm>
          <a:prstGeom prst="rect">
            <a:avLst/>
          </a:prstGeom>
        </p:spPr>
      </p:pic>
      <p:sp>
        <p:nvSpPr>
          <p:cNvPr id="73" name="Speech Bubble: Rectangle with Corners Rounded 72">
            <a:extLst>
              <a:ext uri="{FF2B5EF4-FFF2-40B4-BE49-F238E27FC236}">
                <a16:creationId xmlns:a16="http://schemas.microsoft.com/office/drawing/2014/main" id="{B2CCC7AD-8538-44AD-8E88-7A5D0A35454A}"/>
              </a:ext>
            </a:extLst>
          </p:cNvPr>
          <p:cNvSpPr/>
          <p:nvPr/>
        </p:nvSpPr>
        <p:spPr>
          <a:xfrm>
            <a:off x="250470" y="1250040"/>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2" name="Footer Placeholder 1">
            <a:extLst>
              <a:ext uri="{FF2B5EF4-FFF2-40B4-BE49-F238E27FC236}">
                <a16:creationId xmlns:a16="http://schemas.microsoft.com/office/drawing/2014/main" id="{6CEFC0A0-1582-4777-A45F-DBEC7340CDF5}"/>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0" name="TextBox 69">
            <a:extLst>
              <a:ext uri="{FF2B5EF4-FFF2-40B4-BE49-F238E27FC236}">
                <a16:creationId xmlns:a16="http://schemas.microsoft.com/office/drawing/2014/main" id="{95E2170A-B500-4683-82EC-F42AA118213C}"/>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77" name="Group 76">
            <a:extLst>
              <a:ext uri="{FF2B5EF4-FFF2-40B4-BE49-F238E27FC236}">
                <a16:creationId xmlns:a16="http://schemas.microsoft.com/office/drawing/2014/main" id="{AD8B651E-20FC-4003-BBAE-E4868B8CD4D5}"/>
              </a:ext>
            </a:extLst>
          </p:cNvPr>
          <p:cNvGrpSpPr/>
          <p:nvPr/>
        </p:nvGrpSpPr>
        <p:grpSpPr>
          <a:xfrm>
            <a:off x="3100330" y="3289609"/>
            <a:ext cx="953417" cy="722010"/>
            <a:chOff x="303130" y="1040872"/>
            <a:chExt cx="1283748" cy="1283748"/>
          </a:xfrm>
        </p:grpSpPr>
        <p:pic>
          <p:nvPicPr>
            <p:cNvPr id="78" name="Graphic 64">
              <a:extLst>
                <a:ext uri="{FF2B5EF4-FFF2-40B4-BE49-F238E27FC236}">
                  <a16:creationId xmlns:a16="http://schemas.microsoft.com/office/drawing/2014/main" id="{B88E1616-2E24-45FE-A761-47C4900B6230}"/>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3130" y="1040872"/>
              <a:ext cx="1283748" cy="1283748"/>
            </a:xfrm>
            <a:prstGeom prst="rect">
              <a:avLst/>
            </a:prstGeom>
          </p:spPr>
        </p:pic>
        <p:sp>
          <p:nvSpPr>
            <p:cNvPr id="79" name="Rectangle 78">
              <a:extLst>
                <a:ext uri="{FF2B5EF4-FFF2-40B4-BE49-F238E27FC236}">
                  <a16:creationId xmlns:a16="http://schemas.microsoft.com/office/drawing/2014/main" id="{583D2820-0656-4CAE-A0F5-308BF4E212EA}"/>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80" name="Connector: Elbow 79">
            <a:extLst>
              <a:ext uri="{FF2B5EF4-FFF2-40B4-BE49-F238E27FC236}">
                <a16:creationId xmlns:a16="http://schemas.microsoft.com/office/drawing/2014/main" id="{05636AB4-D807-495E-BAF0-F42581AE2650}"/>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17165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21"/>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err="1"/>
              <a:t>Verify</a:t>
            </a:r>
            <a:r>
              <a:rPr lang="nl-NL" dirty="0"/>
              <a:t> </a:t>
            </a:r>
            <a:r>
              <a:rPr lang="nl-NL" dirty="0" err="1"/>
              <a:t>through</a:t>
            </a:r>
            <a:r>
              <a:rPr lang="nl-NL" dirty="0"/>
              <a:t> </a:t>
            </a:r>
            <a:r>
              <a:rPr lang="nl-NL" dirty="0" err="1"/>
              <a:t>the</a:t>
            </a:r>
            <a:r>
              <a:rPr lang="nl-NL" dirty="0"/>
              <a:t> </a:t>
            </a:r>
            <a:r>
              <a:rPr lang="nl-NL" dirty="0" err="1"/>
              <a:t>eyes</a:t>
            </a:r>
            <a:r>
              <a:rPr lang="nl-NL" dirty="0"/>
              <a:t> of </a:t>
            </a:r>
            <a:r>
              <a:rPr lang="nl-NL" dirty="0" err="1"/>
              <a:t>an</a:t>
            </a:r>
            <a:r>
              <a:rPr lang="nl-NL" dirty="0"/>
              <a:t> </a:t>
            </a:r>
            <a:r>
              <a:rPr lang="nl-NL" dirty="0" err="1"/>
              <a:t>external</a:t>
            </a:r>
            <a:r>
              <a:rPr lang="nl-NL" dirty="0"/>
              <a:t> client</a:t>
            </a:r>
            <a:br>
              <a:rPr lang="nl-NL" dirty="0"/>
            </a:br>
            <a:r>
              <a:rPr lang="nl-NL" dirty="0" err="1"/>
              <a:t>if</a:t>
            </a:r>
            <a:r>
              <a:rPr lang="nl-NL" dirty="0"/>
              <a:t> </a:t>
            </a:r>
            <a:r>
              <a:rPr lang="nl-NL" dirty="0" err="1"/>
              <a:t>endpoints</a:t>
            </a:r>
            <a:r>
              <a:rPr lang="nl-NL" dirty="0"/>
              <a:t> are </a:t>
            </a:r>
            <a:r>
              <a:rPr lang="nl-NL" dirty="0" err="1"/>
              <a:t>available</a:t>
            </a:r>
            <a:r>
              <a:rPr lang="nl-NL" dirty="0"/>
              <a:t> </a:t>
            </a:r>
            <a:br>
              <a:rPr lang="nl-NL" dirty="0"/>
            </a:br>
            <a:r>
              <a:rPr lang="nl-NL" dirty="0" err="1"/>
              <a:t>and</a:t>
            </a:r>
            <a:r>
              <a:rPr lang="nl-NL" dirty="0"/>
              <a:t> </a:t>
            </a:r>
            <a:r>
              <a:rPr lang="nl-NL" dirty="0" err="1"/>
              <a:t>respond</a:t>
            </a:r>
            <a:r>
              <a:rPr lang="nl-NL" dirty="0"/>
              <a:t> </a:t>
            </a:r>
            <a:r>
              <a:rPr lang="nl-NL" dirty="0" err="1"/>
              <a:t>quick</a:t>
            </a:r>
            <a:r>
              <a:rPr lang="nl-NL" dirty="0"/>
              <a:t> </a:t>
            </a:r>
            <a:r>
              <a:rPr lang="nl-NL" dirty="0" err="1"/>
              <a:t>and</a:t>
            </a:r>
            <a:r>
              <a:rPr lang="nl-NL" dirty="0"/>
              <a:t> well</a:t>
            </a:r>
          </a:p>
          <a:p>
            <a:r>
              <a:rPr lang="nl-NL" dirty="0" err="1"/>
              <a:t>Periodic</a:t>
            </a:r>
            <a:r>
              <a:rPr lang="nl-NL" dirty="0"/>
              <a:t> or </a:t>
            </a:r>
            <a:r>
              <a:rPr lang="nl-NL" dirty="0" err="1"/>
              <a:t>Adhoc</a:t>
            </a:r>
            <a:r>
              <a:rPr lang="nl-NL" dirty="0"/>
              <a:t> call </a:t>
            </a:r>
            <a:r>
              <a:rPr lang="nl-NL" dirty="0" err="1"/>
              <a:t>to</a:t>
            </a:r>
            <a:r>
              <a:rPr lang="nl-NL" dirty="0"/>
              <a:t> </a:t>
            </a:r>
            <a:r>
              <a:rPr lang="nl-NL" dirty="0" err="1"/>
              <a:t>an</a:t>
            </a:r>
            <a:r>
              <a:rPr lang="nl-NL" dirty="0"/>
              <a:t> </a:t>
            </a:r>
            <a:r>
              <a:rPr lang="nl-NL" dirty="0" err="1"/>
              <a:t>endpoint</a:t>
            </a:r>
            <a:endParaRPr lang="nl-NL" dirty="0"/>
          </a:p>
          <a:p>
            <a:pPr lvl="1"/>
            <a:r>
              <a:rPr lang="nl-NL" dirty="0"/>
              <a:t>HTTP(S) or Ping</a:t>
            </a:r>
          </a:p>
          <a:p>
            <a:pPr lvl="1"/>
            <a:r>
              <a:rPr lang="nl-NL" dirty="0" err="1"/>
              <a:t>Specify</a:t>
            </a:r>
            <a:r>
              <a:rPr lang="nl-NL" dirty="0"/>
              <a:t> Headers</a:t>
            </a:r>
          </a:p>
          <a:p>
            <a:pPr lvl="1"/>
            <a:r>
              <a:rPr lang="nl-NL" dirty="0" err="1"/>
              <a:t>Specify</a:t>
            </a:r>
            <a:r>
              <a:rPr lang="nl-NL" dirty="0"/>
              <a:t> Interval</a:t>
            </a:r>
          </a:p>
          <a:p>
            <a:pPr lvl="1"/>
            <a:r>
              <a:rPr lang="nl-NL" dirty="0" err="1"/>
              <a:t>From</a:t>
            </a:r>
            <a:r>
              <a:rPr lang="nl-NL" dirty="0"/>
              <a:t> </a:t>
            </a:r>
            <a:r>
              <a:rPr lang="nl-NL" dirty="0" err="1"/>
              <a:t>selected</a:t>
            </a:r>
            <a:r>
              <a:rPr lang="nl-NL" dirty="0"/>
              <a:t> </a:t>
            </a:r>
            <a:r>
              <a:rPr lang="nl-NL" dirty="0" err="1"/>
              <a:t>Vantage</a:t>
            </a:r>
            <a:r>
              <a:rPr lang="nl-NL" dirty="0"/>
              <a:t> Points</a:t>
            </a:r>
          </a:p>
          <a:p>
            <a:pPr lvl="2"/>
            <a:r>
              <a:rPr lang="nl-NL" dirty="0"/>
              <a:t>3rd party </a:t>
            </a:r>
            <a:r>
              <a:rPr lang="nl-NL" dirty="0" err="1"/>
              <a:t>clouds</a:t>
            </a:r>
            <a:r>
              <a:rPr lang="nl-NL" dirty="0"/>
              <a:t>, </a:t>
            </a:r>
            <a:r>
              <a:rPr lang="nl-NL" dirty="0" err="1"/>
              <a:t>geographic</a:t>
            </a:r>
            <a:r>
              <a:rPr lang="nl-NL" dirty="0"/>
              <a:t> </a:t>
            </a:r>
            <a:r>
              <a:rPr lang="nl-NL" dirty="0" err="1"/>
              <a:t>location</a:t>
            </a:r>
            <a:endParaRPr lang="nl-NL" dirty="0"/>
          </a:p>
          <a:p>
            <a:r>
              <a:rPr lang="nl-NL" dirty="0"/>
              <a:t>Health Check </a:t>
            </a:r>
            <a:r>
              <a:rPr lang="nl-NL" dirty="0" err="1"/>
              <a:t>results</a:t>
            </a:r>
            <a:r>
              <a:rPr lang="nl-NL" dirty="0"/>
              <a:t> </a:t>
            </a:r>
            <a:r>
              <a:rPr lang="nl-NL" dirty="0" err="1"/>
              <a:t>can</a:t>
            </a:r>
            <a:r>
              <a:rPr lang="nl-NL" dirty="0"/>
              <a:t> </a:t>
            </a:r>
            <a:r>
              <a:rPr lang="nl-NL" dirty="0" err="1"/>
              <a:t>be</a:t>
            </a:r>
            <a:r>
              <a:rPr lang="nl-NL" dirty="0"/>
              <a:t> </a:t>
            </a:r>
            <a:r>
              <a:rPr lang="nl-NL" dirty="0" err="1"/>
              <a:t>inspected</a:t>
            </a:r>
            <a:r>
              <a:rPr lang="nl-NL" dirty="0"/>
              <a:t> </a:t>
            </a:r>
            <a:r>
              <a:rPr lang="nl-NL" dirty="0" err="1"/>
              <a:t>through</a:t>
            </a:r>
            <a:r>
              <a:rPr lang="nl-NL" dirty="0"/>
              <a:t> </a:t>
            </a:r>
            <a:r>
              <a:rPr lang="nl-NL" dirty="0" err="1"/>
              <a:t>the</a:t>
            </a:r>
            <a:r>
              <a:rPr lang="nl-NL" dirty="0"/>
              <a:t> Monitor in </a:t>
            </a:r>
            <a:r>
              <a:rPr lang="nl-NL" dirty="0" err="1"/>
              <a:t>the</a:t>
            </a:r>
            <a:r>
              <a:rPr lang="nl-NL" dirty="0"/>
              <a:t> Console</a:t>
            </a:r>
          </a:p>
          <a:p>
            <a:endParaRPr lang="nl-NL" dirty="0"/>
          </a:p>
          <a:p>
            <a:endParaRPr lang="nl-NL" dirty="0"/>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5257935" y="288000"/>
            <a:ext cx="3650296" cy="1646063"/>
          </a:xfrm>
          <a:prstGeom prst="rect">
            <a:avLst/>
          </a:prstGeom>
        </p:spPr>
      </p:pic>
    </p:spTree>
    <p:extLst>
      <p:ext uri="{BB962C8B-B14F-4D97-AF65-F5344CB8AC3E}">
        <p14:creationId xmlns:p14="http://schemas.microsoft.com/office/powerpoint/2010/main" val="10976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a:t>OCI does </a:t>
            </a:r>
            <a:r>
              <a:rPr lang="nl-NL" dirty="0" err="1"/>
              <a:t>not</a:t>
            </a:r>
            <a:r>
              <a:rPr lang="nl-NL" dirty="0"/>
              <a:t> </a:t>
            </a:r>
            <a:r>
              <a:rPr lang="nl-NL" dirty="0" err="1"/>
              <a:t>currently</a:t>
            </a:r>
            <a:r>
              <a:rPr lang="nl-NL" dirty="0"/>
              <a:t> have a way </a:t>
            </a:r>
            <a:r>
              <a:rPr lang="nl-NL" dirty="0" err="1"/>
              <a:t>to</a:t>
            </a:r>
            <a:r>
              <a:rPr lang="nl-NL" dirty="0"/>
              <a:t> </a:t>
            </a:r>
            <a:r>
              <a:rPr lang="nl-NL" dirty="0" err="1"/>
              <a:t>schedule</a:t>
            </a:r>
            <a:r>
              <a:rPr lang="nl-NL" dirty="0"/>
              <a:t> jobs</a:t>
            </a:r>
          </a:p>
          <a:p>
            <a:pPr lvl="1"/>
            <a:r>
              <a:rPr lang="nl-NL" dirty="0"/>
              <a:t>Health Checks are </a:t>
            </a:r>
            <a:r>
              <a:rPr lang="nl-NL" dirty="0" err="1"/>
              <a:t>scheduled</a:t>
            </a:r>
            <a:r>
              <a:rPr lang="nl-NL" dirty="0"/>
              <a:t> HTTP(S) </a:t>
            </a:r>
            <a:r>
              <a:rPr lang="nl-NL" dirty="0" err="1"/>
              <a:t>requests</a:t>
            </a:r>
            <a:endParaRPr lang="nl-NL" dirty="0"/>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5314206" y="265292"/>
            <a:ext cx="3650296" cy="1646063"/>
          </a:xfrm>
          <a:prstGeom prst="rect">
            <a:avLst/>
          </a:prstGeom>
        </p:spPr>
      </p:pic>
      <p:grpSp>
        <p:nvGrpSpPr>
          <p:cNvPr id="20" name="Group 19">
            <a:extLst>
              <a:ext uri="{FF2B5EF4-FFF2-40B4-BE49-F238E27FC236}">
                <a16:creationId xmlns:a16="http://schemas.microsoft.com/office/drawing/2014/main" id="{22171252-0042-4859-94EB-97FAEC902674}"/>
              </a:ext>
            </a:extLst>
          </p:cNvPr>
          <p:cNvGrpSpPr/>
          <p:nvPr/>
        </p:nvGrpSpPr>
        <p:grpSpPr>
          <a:xfrm>
            <a:off x="2064596" y="2916515"/>
            <a:ext cx="805942" cy="937662"/>
            <a:chOff x="7676309" y="2584867"/>
            <a:chExt cx="805942" cy="937662"/>
          </a:xfrm>
        </p:grpSpPr>
        <p:grpSp>
          <p:nvGrpSpPr>
            <p:cNvPr id="21" name="Group 20">
              <a:extLst>
                <a:ext uri="{FF2B5EF4-FFF2-40B4-BE49-F238E27FC236}">
                  <a16:creationId xmlns:a16="http://schemas.microsoft.com/office/drawing/2014/main" id="{5BD2012F-3C24-4BD6-9F30-11F62313182B}"/>
                </a:ext>
              </a:extLst>
            </p:cNvPr>
            <p:cNvGrpSpPr/>
            <p:nvPr/>
          </p:nvGrpSpPr>
          <p:grpSpPr>
            <a:xfrm>
              <a:off x="7730803" y="2584867"/>
              <a:ext cx="677701" cy="695030"/>
              <a:chOff x="7053326" y="4004425"/>
              <a:chExt cx="606942" cy="622462"/>
            </a:xfrm>
          </p:grpSpPr>
          <p:sp>
            <p:nvSpPr>
              <p:cNvPr id="23" name="Rectangle 22">
                <a:extLst>
                  <a:ext uri="{FF2B5EF4-FFF2-40B4-BE49-F238E27FC236}">
                    <a16:creationId xmlns:a16="http://schemas.microsoft.com/office/drawing/2014/main" id="{E1C7E199-FE87-4BFA-919B-855028EBDA54}"/>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4" name="Group 23">
                <a:extLst>
                  <a:ext uri="{FF2B5EF4-FFF2-40B4-BE49-F238E27FC236}">
                    <a16:creationId xmlns:a16="http://schemas.microsoft.com/office/drawing/2014/main" id="{72044F63-7391-4488-A0AF-451793075994}"/>
                  </a:ext>
                </a:extLst>
              </p:cNvPr>
              <p:cNvGrpSpPr/>
              <p:nvPr/>
            </p:nvGrpSpPr>
            <p:grpSpPr>
              <a:xfrm>
                <a:off x="7163032" y="4055780"/>
                <a:ext cx="363451" cy="527464"/>
                <a:chOff x="9231825" y="4077333"/>
                <a:chExt cx="439737" cy="638175"/>
              </a:xfrm>
            </p:grpSpPr>
            <p:sp>
              <p:nvSpPr>
                <p:cNvPr id="25" name="Freeform 40">
                  <a:extLst>
                    <a:ext uri="{FF2B5EF4-FFF2-40B4-BE49-F238E27FC236}">
                      <a16:creationId xmlns:a16="http://schemas.microsoft.com/office/drawing/2014/main" id="{A8BB1C78-E757-4D3F-A402-728D7C0D6B8B}"/>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6" name="Freeform 41">
                  <a:extLst>
                    <a:ext uri="{FF2B5EF4-FFF2-40B4-BE49-F238E27FC236}">
                      <a16:creationId xmlns:a16="http://schemas.microsoft.com/office/drawing/2014/main" id="{BE6D00F4-7C27-43C4-979E-538BD5499635}"/>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2">
                  <a:extLst>
                    <a:ext uri="{FF2B5EF4-FFF2-40B4-BE49-F238E27FC236}">
                      <a16:creationId xmlns:a16="http://schemas.microsoft.com/office/drawing/2014/main" id="{231A5493-C331-46C9-9835-920FF008006B}"/>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3">
                  <a:extLst>
                    <a:ext uri="{FF2B5EF4-FFF2-40B4-BE49-F238E27FC236}">
                      <a16:creationId xmlns:a16="http://schemas.microsoft.com/office/drawing/2014/main" id="{AC433A54-DC8A-4001-B897-D3B0E505BD9C}"/>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4">
                  <a:extLst>
                    <a:ext uri="{FF2B5EF4-FFF2-40B4-BE49-F238E27FC236}">
                      <a16:creationId xmlns:a16="http://schemas.microsoft.com/office/drawing/2014/main" id="{3AACF4B3-B884-41F4-A9C3-E508FFD39A4B}"/>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2" name="Rectangle 21">
              <a:extLst>
                <a:ext uri="{FF2B5EF4-FFF2-40B4-BE49-F238E27FC236}">
                  <a16:creationId xmlns:a16="http://schemas.microsoft.com/office/drawing/2014/main" id="{F2AB6456-3058-4C5D-A081-A8ECDA0F2E6D}"/>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35" name="Rectangle: Rounded Corners 34">
            <a:extLst>
              <a:ext uri="{FF2B5EF4-FFF2-40B4-BE49-F238E27FC236}">
                <a16:creationId xmlns:a16="http://schemas.microsoft.com/office/drawing/2014/main" id="{4C5E1D05-052C-4012-A33E-FEB6E65F519E}"/>
              </a:ext>
            </a:extLst>
          </p:cNvPr>
          <p:cNvSpPr/>
          <p:nvPr/>
        </p:nvSpPr>
        <p:spPr>
          <a:xfrm>
            <a:off x="3564500" y="3470680"/>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36" name="Rectangle: Rounded Corners 35">
            <a:extLst>
              <a:ext uri="{FF2B5EF4-FFF2-40B4-BE49-F238E27FC236}">
                <a16:creationId xmlns:a16="http://schemas.microsoft.com/office/drawing/2014/main" id="{D22F3CE3-0764-461C-A24B-0828C99C1B55}"/>
              </a:ext>
            </a:extLst>
          </p:cNvPr>
          <p:cNvSpPr/>
          <p:nvPr/>
        </p:nvSpPr>
        <p:spPr>
          <a:xfrm>
            <a:off x="4551374" y="394609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37" name="Connector: Elbow 36">
            <a:extLst>
              <a:ext uri="{FF2B5EF4-FFF2-40B4-BE49-F238E27FC236}">
                <a16:creationId xmlns:a16="http://schemas.microsoft.com/office/drawing/2014/main" id="{5AB6D987-E8BD-49E5-BCCA-FA8B8879B1AF}"/>
              </a:ext>
            </a:extLst>
          </p:cNvPr>
          <p:cNvCxnSpPr>
            <a:cxnSpLocks/>
          </p:cNvCxnSpPr>
          <p:nvPr/>
        </p:nvCxnSpPr>
        <p:spPr>
          <a:xfrm>
            <a:off x="4189684" y="4105665"/>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FABC52DF-0478-4F3E-AA10-99C5DEBB0DAC}"/>
              </a:ext>
            </a:extLst>
          </p:cNvPr>
          <p:cNvCxnSpPr/>
          <p:nvPr/>
        </p:nvCxnSpPr>
        <p:spPr>
          <a:xfrm>
            <a:off x="2638097" y="329814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41" name="Graphic 40" descr="Alarm clock">
            <a:extLst>
              <a:ext uri="{FF2B5EF4-FFF2-40B4-BE49-F238E27FC236}">
                <a16:creationId xmlns:a16="http://schemas.microsoft.com/office/drawing/2014/main" id="{117F89DC-C85D-44D7-B982-48FC2A4FB6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42448" y="3272517"/>
            <a:ext cx="422382" cy="422382"/>
          </a:xfrm>
          <a:prstGeom prst="rect">
            <a:avLst/>
          </a:prstGeom>
        </p:spPr>
      </p:pic>
      <p:sp>
        <p:nvSpPr>
          <p:cNvPr id="42" name="Speech Bubble: Rectangle with Corners Rounded 41">
            <a:extLst>
              <a:ext uri="{FF2B5EF4-FFF2-40B4-BE49-F238E27FC236}">
                <a16:creationId xmlns:a16="http://schemas.microsoft.com/office/drawing/2014/main" id="{36169FC1-0227-4CF3-B4F4-289ACE14E39C}"/>
              </a:ext>
            </a:extLst>
          </p:cNvPr>
          <p:cNvSpPr/>
          <p:nvPr/>
        </p:nvSpPr>
        <p:spPr>
          <a:xfrm>
            <a:off x="1185190" y="2532467"/>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Tree>
    <p:extLst>
      <p:ext uri="{BB962C8B-B14F-4D97-AF65-F5344CB8AC3E}">
        <p14:creationId xmlns:p14="http://schemas.microsoft.com/office/powerpoint/2010/main" val="9770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Summary</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781965" y="2852680"/>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410344" cy="1417088"/>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037180" y="1314453"/>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31081" y="1597002"/>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29780" y="2188253"/>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575354" y="110603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cxnSpLocks/>
          </p:cNvCxnSpPr>
          <p:nvPr/>
        </p:nvCxnSpPr>
        <p:spPr>
          <a:xfrm>
            <a:off x="3254964" y="2823238"/>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242821" y="1349452"/>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587760" y="1427572"/>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369614" y="1081272"/>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5" name="Rectangle 74">
            <a:extLst>
              <a:ext uri="{FF2B5EF4-FFF2-40B4-BE49-F238E27FC236}">
                <a16:creationId xmlns:a16="http://schemas.microsoft.com/office/drawing/2014/main" id="{C5ABFAC8-0D77-49ED-B1A8-0C07F8790F8A}"/>
              </a:ext>
            </a:extLst>
          </p:cNvPr>
          <p:cNvSpPr/>
          <p:nvPr/>
        </p:nvSpPr>
        <p:spPr>
          <a:xfrm>
            <a:off x="6779275" y="2412970"/>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26377" y="2801122"/>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09170" y="1191244"/>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897120" y="1953431"/>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6972484" y="1444592"/>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379007" y="140636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14014" y="1661357"/>
            <a:ext cx="270053" cy="270053"/>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a:cxnSpLocks/>
            <a:endCxn id="52" idx="1"/>
          </p:cNvCxnSpPr>
          <p:nvPr/>
        </p:nvCxnSpPr>
        <p:spPr>
          <a:xfrm flipV="1">
            <a:off x="1355466" y="2602820"/>
            <a:ext cx="1274314" cy="631494"/>
          </a:xfrm>
          <a:prstGeom prst="bentConnector3">
            <a:avLst>
              <a:gd name="adj1" fmla="val 2083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79905" y="2774579"/>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59817" y="3208682"/>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2" name="Footer Placeholder 1">
            <a:extLst>
              <a:ext uri="{FF2B5EF4-FFF2-40B4-BE49-F238E27FC236}">
                <a16:creationId xmlns:a16="http://schemas.microsoft.com/office/drawing/2014/main" id="{B2B5561A-E655-4269-A76E-36EAABD60D09}"/>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grpSp>
        <p:nvGrpSpPr>
          <p:cNvPr id="110" name="Group 109">
            <a:extLst>
              <a:ext uri="{FF2B5EF4-FFF2-40B4-BE49-F238E27FC236}">
                <a16:creationId xmlns:a16="http://schemas.microsoft.com/office/drawing/2014/main" id="{B79063BB-E7F8-426E-8F69-314090EA3B12}"/>
              </a:ext>
            </a:extLst>
          </p:cNvPr>
          <p:cNvGrpSpPr/>
          <p:nvPr/>
        </p:nvGrpSpPr>
        <p:grpSpPr>
          <a:xfrm>
            <a:off x="4167488" y="3664910"/>
            <a:ext cx="805942" cy="924017"/>
            <a:chOff x="10565918" y="1521439"/>
            <a:chExt cx="805942" cy="924017"/>
          </a:xfrm>
        </p:grpSpPr>
        <p:grpSp>
          <p:nvGrpSpPr>
            <p:cNvPr id="111" name="Group 110">
              <a:extLst>
                <a:ext uri="{FF2B5EF4-FFF2-40B4-BE49-F238E27FC236}">
                  <a16:creationId xmlns:a16="http://schemas.microsoft.com/office/drawing/2014/main" id="{E88905E2-6A76-4C12-AE3B-EB02ABB2584A}"/>
                </a:ext>
              </a:extLst>
            </p:cNvPr>
            <p:cNvGrpSpPr/>
            <p:nvPr/>
          </p:nvGrpSpPr>
          <p:grpSpPr>
            <a:xfrm>
              <a:off x="10621648" y="1521439"/>
              <a:ext cx="724280" cy="543828"/>
              <a:chOff x="5830775" y="4014585"/>
              <a:chExt cx="724280" cy="543828"/>
            </a:xfrm>
          </p:grpSpPr>
          <p:sp>
            <p:nvSpPr>
              <p:cNvPr id="113" name="Rectangle 112">
                <a:extLst>
                  <a:ext uri="{FF2B5EF4-FFF2-40B4-BE49-F238E27FC236}">
                    <a16:creationId xmlns:a16="http://schemas.microsoft.com/office/drawing/2014/main" id="{E3CBFB40-2FFD-4E17-866F-4DD14C481939}"/>
                  </a:ext>
                </a:extLst>
              </p:cNvPr>
              <p:cNvSpPr/>
              <p:nvPr/>
            </p:nvSpPr>
            <p:spPr>
              <a:xfrm>
                <a:off x="5830775" y="4014585"/>
                <a:ext cx="724280" cy="543828"/>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14" name="Group 113">
                <a:extLst>
                  <a:ext uri="{FF2B5EF4-FFF2-40B4-BE49-F238E27FC236}">
                    <a16:creationId xmlns:a16="http://schemas.microsoft.com/office/drawing/2014/main" id="{D652B473-6224-4C61-8AA8-32A27B0F23CE}"/>
                  </a:ext>
                </a:extLst>
              </p:cNvPr>
              <p:cNvGrpSpPr/>
              <p:nvPr/>
            </p:nvGrpSpPr>
            <p:grpSpPr>
              <a:xfrm>
                <a:off x="5933397" y="4086499"/>
                <a:ext cx="523527" cy="406751"/>
                <a:chOff x="8057075" y="4162651"/>
                <a:chExt cx="633412" cy="492125"/>
              </a:xfrm>
            </p:grpSpPr>
            <p:sp>
              <p:nvSpPr>
                <p:cNvPr id="115" name="Freeform 48">
                  <a:extLst>
                    <a:ext uri="{FF2B5EF4-FFF2-40B4-BE49-F238E27FC236}">
                      <a16:creationId xmlns:a16="http://schemas.microsoft.com/office/drawing/2014/main" id="{8D3C2F44-9EE6-49CA-9748-0B4E48913452}"/>
                    </a:ext>
                  </a:extLst>
                </p:cNvPr>
                <p:cNvSpPr>
                  <a:spLocks noChangeArrowheads="1"/>
                </p:cNvSpPr>
                <p:nvPr/>
              </p:nvSpPr>
              <p:spPr bwMode="auto">
                <a:xfrm>
                  <a:off x="8057075" y="4162651"/>
                  <a:ext cx="633412" cy="492125"/>
                </a:xfrm>
                <a:custGeom>
                  <a:avLst/>
                  <a:gdLst>
                    <a:gd name="T0" fmla="*/ 65 w 1759"/>
                    <a:gd name="T1" fmla="*/ 889 h 1367"/>
                    <a:gd name="T2" fmla="*/ 65 w 1759"/>
                    <a:gd name="T3" fmla="*/ 758 h 1367"/>
                    <a:gd name="T4" fmla="*/ 65 w 1759"/>
                    <a:gd name="T5" fmla="*/ 226 h 1367"/>
                    <a:gd name="T6" fmla="*/ 1692 w 1759"/>
                    <a:gd name="T7" fmla="*/ 226 h 1367"/>
                    <a:gd name="T8" fmla="*/ 1692 w 1759"/>
                    <a:gd name="T9" fmla="*/ 975 h 1367"/>
                    <a:gd name="T10" fmla="*/ 1758 w 1759"/>
                    <a:gd name="T11" fmla="*/ 975 h 1367"/>
                    <a:gd name="T12" fmla="*/ 1758 w 1759"/>
                    <a:gd name="T13" fmla="*/ 32 h 1367"/>
                    <a:gd name="T14" fmla="*/ 1726 w 1759"/>
                    <a:gd name="T15" fmla="*/ 0 h 1367"/>
                    <a:gd name="T16" fmla="*/ 34 w 1759"/>
                    <a:gd name="T17" fmla="*/ 0 h 1367"/>
                    <a:gd name="T18" fmla="*/ 2 w 1759"/>
                    <a:gd name="T19" fmla="*/ 32 h 1367"/>
                    <a:gd name="T20" fmla="*/ 2 w 1759"/>
                    <a:gd name="T21" fmla="*/ 763 h 1367"/>
                    <a:gd name="T22" fmla="*/ 2 w 1759"/>
                    <a:gd name="T23" fmla="*/ 889 h 1367"/>
                    <a:gd name="T24" fmla="*/ 65 w 1759"/>
                    <a:gd name="T25" fmla="*/ 889 h 1367"/>
                    <a:gd name="T26" fmla="*/ 0 w 1759"/>
                    <a:gd name="T27" fmla="*/ 889 h 1367"/>
                    <a:gd name="T28" fmla="*/ 0 w 1759"/>
                    <a:gd name="T29" fmla="*/ 1366 h 1367"/>
                    <a:gd name="T30" fmla="*/ 65 w 1759"/>
                    <a:gd name="T31" fmla="*/ 1366 h 1367"/>
                    <a:gd name="T32" fmla="*/ 65 w 1759"/>
                    <a:gd name="T33" fmla="*/ 891 h 1367"/>
                    <a:gd name="T34" fmla="*/ 0 w 1759"/>
                    <a:gd name="T35" fmla="*/ 889 h 1367"/>
                    <a:gd name="T36" fmla="*/ 162 w 1759"/>
                    <a:gd name="T37" fmla="*/ 160 h 1367"/>
                    <a:gd name="T38" fmla="*/ 65 w 1759"/>
                    <a:gd name="T39" fmla="*/ 160 h 1367"/>
                    <a:gd name="T40" fmla="*/ 65 w 1759"/>
                    <a:gd name="T41" fmla="*/ 63 h 1367"/>
                    <a:gd name="T42" fmla="*/ 162 w 1759"/>
                    <a:gd name="T43" fmla="*/ 63 h 1367"/>
                    <a:gd name="T44" fmla="*/ 162 w 1759"/>
                    <a:gd name="T45" fmla="*/ 160 h 1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59" h="1367">
                      <a:moveTo>
                        <a:pt x="65" y="889"/>
                      </a:moveTo>
                      <a:lnTo>
                        <a:pt x="65" y="758"/>
                      </a:lnTo>
                      <a:lnTo>
                        <a:pt x="65" y="226"/>
                      </a:lnTo>
                      <a:lnTo>
                        <a:pt x="1692" y="226"/>
                      </a:lnTo>
                      <a:lnTo>
                        <a:pt x="1692" y="975"/>
                      </a:lnTo>
                      <a:lnTo>
                        <a:pt x="1758" y="975"/>
                      </a:lnTo>
                      <a:lnTo>
                        <a:pt x="1758" y="32"/>
                      </a:lnTo>
                      <a:cubicBezTo>
                        <a:pt x="1758" y="13"/>
                        <a:pt x="1742" y="0"/>
                        <a:pt x="1726" y="0"/>
                      </a:cubicBezTo>
                      <a:lnTo>
                        <a:pt x="34" y="0"/>
                      </a:lnTo>
                      <a:cubicBezTo>
                        <a:pt x="15" y="0"/>
                        <a:pt x="2" y="16"/>
                        <a:pt x="2" y="32"/>
                      </a:cubicBezTo>
                      <a:lnTo>
                        <a:pt x="2" y="763"/>
                      </a:lnTo>
                      <a:lnTo>
                        <a:pt x="2" y="889"/>
                      </a:lnTo>
                      <a:lnTo>
                        <a:pt x="65" y="889"/>
                      </a:lnTo>
                      <a:close/>
                      <a:moveTo>
                        <a:pt x="0" y="889"/>
                      </a:moveTo>
                      <a:lnTo>
                        <a:pt x="0" y="1366"/>
                      </a:lnTo>
                      <a:lnTo>
                        <a:pt x="65" y="1366"/>
                      </a:lnTo>
                      <a:lnTo>
                        <a:pt x="65" y="891"/>
                      </a:lnTo>
                      <a:lnTo>
                        <a:pt x="0" y="889"/>
                      </a:lnTo>
                      <a:close/>
                      <a:moveTo>
                        <a:pt x="162" y="160"/>
                      </a:moveTo>
                      <a:lnTo>
                        <a:pt x="65" y="160"/>
                      </a:lnTo>
                      <a:lnTo>
                        <a:pt x="65" y="63"/>
                      </a:lnTo>
                      <a:lnTo>
                        <a:pt x="162" y="63"/>
                      </a:lnTo>
                      <a:lnTo>
                        <a:pt x="162" y="160"/>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16" name="Freeform 49">
                  <a:extLst>
                    <a:ext uri="{FF2B5EF4-FFF2-40B4-BE49-F238E27FC236}">
                      <a16:creationId xmlns:a16="http://schemas.microsoft.com/office/drawing/2014/main" id="{93E71EAC-1A80-4302-BE18-E5BE42F9459B}"/>
                    </a:ext>
                  </a:extLst>
                </p:cNvPr>
                <p:cNvSpPr>
                  <a:spLocks noChangeArrowheads="1"/>
                </p:cNvSpPr>
                <p:nvPr/>
              </p:nvSpPr>
              <p:spPr bwMode="auto">
                <a:xfrm>
                  <a:off x="8301550" y="4464683"/>
                  <a:ext cx="57150" cy="141287"/>
                </a:xfrm>
                <a:custGeom>
                  <a:avLst/>
                  <a:gdLst>
                    <a:gd name="T0" fmla="*/ 78 w 158"/>
                    <a:gd name="T1" fmla="*/ 393 h 394"/>
                    <a:gd name="T2" fmla="*/ 0 w 158"/>
                    <a:gd name="T3" fmla="*/ 393 h 394"/>
                    <a:gd name="T4" fmla="*/ 0 w 158"/>
                    <a:gd name="T5" fmla="*/ 0 h 394"/>
                    <a:gd name="T6" fmla="*/ 157 w 158"/>
                    <a:gd name="T7" fmla="*/ 0 h 394"/>
                    <a:gd name="T8" fmla="*/ 157 w 158"/>
                    <a:gd name="T9" fmla="*/ 393 h 394"/>
                    <a:gd name="T10" fmla="*/ 78 w 158"/>
                    <a:gd name="T11" fmla="*/ 393 h 394"/>
                  </a:gdLst>
                  <a:ahLst/>
                  <a:cxnLst>
                    <a:cxn ang="0">
                      <a:pos x="T0" y="T1"/>
                    </a:cxn>
                    <a:cxn ang="0">
                      <a:pos x="T2" y="T3"/>
                    </a:cxn>
                    <a:cxn ang="0">
                      <a:pos x="T4" y="T5"/>
                    </a:cxn>
                    <a:cxn ang="0">
                      <a:pos x="T6" y="T7"/>
                    </a:cxn>
                    <a:cxn ang="0">
                      <a:pos x="T8" y="T9"/>
                    </a:cxn>
                    <a:cxn ang="0">
                      <a:pos x="T10" y="T11"/>
                    </a:cxn>
                  </a:cxnLst>
                  <a:rect l="0" t="0" r="r" b="b"/>
                  <a:pathLst>
                    <a:path w="158" h="394">
                      <a:moveTo>
                        <a:pt x="78" y="393"/>
                      </a:moveTo>
                      <a:lnTo>
                        <a:pt x="0" y="393"/>
                      </a:lnTo>
                      <a:lnTo>
                        <a:pt x="0" y="0"/>
                      </a:lnTo>
                      <a:lnTo>
                        <a:pt x="157" y="0"/>
                      </a:lnTo>
                      <a:lnTo>
                        <a:pt x="157" y="393"/>
                      </a:lnTo>
                      <a:lnTo>
                        <a:pt x="78" y="393"/>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18" name="Freeform 50">
                  <a:extLst>
                    <a:ext uri="{FF2B5EF4-FFF2-40B4-BE49-F238E27FC236}">
                      <a16:creationId xmlns:a16="http://schemas.microsoft.com/office/drawing/2014/main" id="{68F64645-6D06-4CAF-8D1E-9C81BFD239EF}"/>
                    </a:ext>
                  </a:extLst>
                </p:cNvPr>
                <p:cNvSpPr>
                  <a:spLocks noChangeArrowheads="1"/>
                </p:cNvSpPr>
                <p:nvPr/>
              </p:nvSpPr>
              <p:spPr bwMode="auto">
                <a:xfrm>
                  <a:off x="8565075" y="4420233"/>
                  <a:ext cx="57150" cy="187325"/>
                </a:xfrm>
                <a:custGeom>
                  <a:avLst/>
                  <a:gdLst>
                    <a:gd name="T0" fmla="*/ 78 w 158"/>
                    <a:gd name="T1" fmla="*/ 519 h 520"/>
                    <a:gd name="T2" fmla="*/ 0 w 158"/>
                    <a:gd name="T3" fmla="*/ 519 h 520"/>
                    <a:gd name="T4" fmla="*/ 0 w 158"/>
                    <a:gd name="T5" fmla="*/ 0 h 520"/>
                    <a:gd name="T6" fmla="*/ 157 w 158"/>
                    <a:gd name="T7" fmla="*/ 0 h 520"/>
                    <a:gd name="T8" fmla="*/ 157 w 158"/>
                    <a:gd name="T9" fmla="*/ 519 h 520"/>
                    <a:gd name="T10" fmla="*/ 78 w 158"/>
                    <a:gd name="T11" fmla="*/ 519 h 520"/>
                  </a:gdLst>
                  <a:ahLst/>
                  <a:cxnLst>
                    <a:cxn ang="0">
                      <a:pos x="T0" y="T1"/>
                    </a:cxn>
                    <a:cxn ang="0">
                      <a:pos x="T2" y="T3"/>
                    </a:cxn>
                    <a:cxn ang="0">
                      <a:pos x="T4" y="T5"/>
                    </a:cxn>
                    <a:cxn ang="0">
                      <a:pos x="T6" y="T7"/>
                    </a:cxn>
                    <a:cxn ang="0">
                      <a:pos x="T8" y="T9"/>
                    </a:cxn>
                    <a:cxn ang="0">
                      <a:pos x="T10" y="T11"/>
                    </a:cxn>
                  </a:cxnLst>
                  <a:rect l="0" t="0" r="r" b="b"/>
                  <a:pathLst>
                    <a:path w="158" h="520">
                      <a:moveTo>
                        <a:pt x="78" y="519"/>
                      </a:moveTo>
                      <a:lnTo>
                        <a:pt x="0" y="519"/>
                      </a:lnTo>
                      <a:lnTo>
                        <a:pt x="0" y="0"/>
                      </a:lnTo>
                      <a:lnTo>
                        <a:pt x="157" y="0"/>
                      </a:lnTo>
                      <a:lnTo>
                        <a:pt x="157" y="519"/>
                      </a:lnTo>
                      <a:lnTo>
                        <a:pt x="78" y="51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19" name="Freeform 51">
                  <a:extLst>
                    <a:ext uri="{FF2B5EF4-FFF2-40B4-BE49-F238E27FC236}">
                      <a16:creationId xmlns:a16="http://schemas.microsoft.com/office/drawing/2014/main" id="{7BC043EE-243C-446A-A2D5-112E56A0D9AF}"/>
                    </a:ext>
                  </a:extLst>
                </p:cNvPr>
                <p:cNvSpPr>
                  <a:spLocks noChangeArrowheads="1"/>
                </p:cNvSpPr>
                <p:nvPr/>
              </p:nvSpPr>
              <p:spPr bwMode="auto">
                <a:xfrm>
                  <a:off x="8388862" y="4420233"/>
                  <a:ext cx="57150" cy="187325"/>
                </a:xfrm>
                <a:custGeom>
                  <a:avLst/>
                  <a:gdLst>
                    <a:gd name="T0" fmla="*/ 79 w 158"/>
                    <a:gd name="T1" fmla="*/ 520 h 521"/>
                    <a:gd name="T2" fmla="*/ 0 w 158"/>
                    <a:gd name="T3" fmla="*/ 520 h 521"/>
                    <a:gd name="T4" fmla="*/ 0 w 158"/>
                    <a:gd name="T5" fmla="*/ 0 h 521"/>
                    <a:gd name="T6" fmla="*/ 157 w 158"/>
                    <a:gd name="T7" fmla="*/ 0 h 521"/>
                    <a:gd name="T8" fmla="*/ 157 w 158"/>
                    <a:gd name="T9" fmla="*/ 520 h 521"/>
                    <a:gd name="T10" fmla="*/ 79 w 158"/>
                    <a:gd name="T11" fmla="*/ 520 h 521"/>
                  </a:gdLst>
                  <a:ahLst/>
                  <a:cxnLst>
                    <a:cxn ang="0">
                      <a:pos x="T0" y="T1"/>
                    </a:cxn>
                    <a:cxn ang="0">
                      <a:pos x="T2" y="T3"/>
                    </a:cxn>
                    <a:cxn ang="0">
                      <a:pos x="T4" y="T5"/>
                    </a:cxn>
                    <a:cxn ang="0">
                      <a:pos x="T6" y="T7"/>
                    </a:cxn>
                    <a:cxn ang="0">
                      <a:pos x="T8" y="T9"/>
                    </a:cxn>
                    <a:cxn ang="0">
                      <a:pos x="T10" y="T11"/>
                    </a:cxn>
                  </a:cxnLst>
                  <a:rect l="0" t="0" r="r" b="b"/>
                  <a:pathLst>
                    <a:path w="158" h="521">
                      <a:moveTo>
                        <a:pt x="79" y="520"/>
                      </a:moveTo>
                      <a:lnTo>
                        <a:pt x="0" y="520"/>
                      </a:lnTo>
                      <a:lnTo>
                        <a:pt x="0" y="0"/>
                      </a:lnTo>
                      <a:lnTo>
                        <a:pt x="157" y="0"/>
                      </a:lnTo>
                      <a:lnTo>
                        <a:pt x="157" y="520"/>
                      </a:lnTo>
                      <a:lnTo>
                        <a:pt x="79" y="52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0" name="Freeform 52">
                  <a:extLst>
                    <a:ext uri="{FF2B5EF4-FFF2-40B4-BE49-F238E27FC236}">
                      <a16:creationId xmlns:a16="http://schemas.microsoft.com/office/drawing/2014/main" id="{0117D18B-F1DF-4607-B146-D7442CDFCC4E}"/>
                    </a:ext>
                  </a:extLst>
                </p:cNvPr>
                <p:cNvSpPr>
                  <a:spLocks noChangeArrowheads="1"/>
                </p:cNvSpPr>
                <p:nvPr/>
              </p:nvSpPr>
              <p:spPr bwMode="auto">
                <a:xfrm>
                  <a:off x="8214237" y="4534533"/>
                  <a:ext cx="57150" cy="73025"/>
                </a:xfrm>
                <a:custGeom>
                  <a:avLst/>
                  <a:gdLst>
                    <a:gd name="T0" fmla="*/ 79 w 158"/>
                    <a:gd name="T1" fmla="*/ 202 h 203"/>
                    <a:gd name="T2" fmla="*/ 0 w 158"/>
                    <a:gd name="T3" fmla="*/ 202 h 203"/>
                    <a:gd name="T4" fmla="*/ 0 w 158"/>
                    <a:gd name="T5" fmla="*/ 0 h 203"/>
                    <a:gd name="T6" fmla="*/ 157 w 158"/>
                    <a:gd name="T7" fmla="*/ 0 h 203"/>
                    <a:gd name="T8" fmla="*/ 157 w 158"/>
                    <a:gd name="T9" fmla="*/ 202 h 203"/>
                    <a:gd name="T10" fmla="*/ 79 w 158"/>
                    <a:gd name="T11" fmla="*/ 202 h 203"/>
                  </a:gdLst>
                  <a:ahLst/>
                  <a:cxnLst>
                    <a:cxn ang="0">
                      <a:pos x="T0" y="T1"/>
                    </a:cxn>
                    <a:cxn ang="0">
                      <a:pos x="T2" y="T3"/>
                    </a:cxn>
                    <a:cxn ang="0">
                      <a:pos x="T4" y="T5"/>
                    </a:cxn>
                    <a:cxn ang="0">
                      <a:pos x="T6" y="T7"/>
                    </a:cxn>
                    <a:cxn ang="0">
                      <a:pos x="T8" y="T9"/>
                    </a:cxn>
                    <a:cxn ang="0">
                      <a:pos x="T10" y="T11"/>
                    </a:cxn>
                  </a:cxnLst>
                  <a:rect l="0" t="0" r="r" b="b"/>
                  <a:pathLst>
                    <a:path w="158" h="203">
                      <a:moveTo>
                        <a:pt x="79" y="202"/>
                      </a:moveTo>
                      <a:lnTo>
                        <a:pt x="0" y="202"/>
                      </a:lnTo>
                      <a:lnTo>
                        <a:pt x="0" y="0"/>
                      </a:lnTo>
                      <a:lnTo>
                        <a:pt x="157" y="0"/>
                      </a:lnTo>
                      <a:lnTo>
                        <a:pt x="157" y="202"/>
                      </a:lnTo>
                      <a:lnTo>
                        <a:pt x="79" y="202"/>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1" name="Freeform 53">
                  <a:extLst>
                    <a:ext uri="{FF2B5EF4-FFF2-40B4-BE49-F238E27FC236}">
                      <a16:creationId xmlns:a16="http://schemas.microsoft.com/office/drawing/2014/main" id="{A27B218E-94F6-414D-AA43-12A2E782ED34}"/>
                    </a:ext>
                  </a:extLst>
                </p:cNvPr>
                <p:cNvSpPr>
                  <a:spLocks noChangeArrowheads="1"/>
                </p:cNvSpPr>
                <p:nvPr/>
              </p:nvSpPr>
              <p:spPr bwMode="auto">
                <a:xfrm>
                  <a:off x="8477762" y="4491670"/>
                  <a:ext cx="57150" cy="115888"/>
                </a:xfrm>
                <a:custGeom>
                  <a:avLst/>
                  <a:gdLst>
                    <a:gd name="T0" fmla="*/ 79 w 158"/>
                    <a:gd name="T1" fmla="*/ 320 h 321"/>
                    <a:gd name="T2" fmla="*/ 0 w 158"/>
                    <a:gd name="T3" fmla="*/ 320 h 321"/>
                    <a:gd name="T4" fmla="*/ 0 w 158"/>
                    <a:gd name="T5" fmla="*/ 0 h 321"/>
                    <a:gd name="T6" fmla="*/ 157 w 158"/>
                    <a:gd name="T7" fmla="*/ 0 h 321"/>
                    <a:gd name="T8" fmla="*/ 157 w 158"/>
                    <a:gd name="T9" fmla="*/ 320 h 321"/>
                    <a:gd name="T10" fmla="*/ 79 w 158"/>
                    <a:gd name="T11" fmla="*/ 320 h 321"/>
                  </a:gdLst>
                  <a:ahLst/>
                  <a:cxnLst>
                    <a:cxn ang="0">
                      <a:pos x="T0" y="T1"/>
                    </a:cxn>
                    <a:cxn ang="0">
                      <a:pos x="T2" y="T3"/>
                    </a:cxn>
                    <a:cxn ang="0">
                      <a:pos x="T4" y="T5"/>
                    </a:cxn>
                    <a:cxn ang="0">
                      <a:pos x="T6" y="T7"/>
                    </a:cxn>
                    <a:cxn ang="0">
                      <a:pos x="T8" y="T9"/>
                    </a:cxn>
                    <a:cxn ang="0">
                      <a:pos x="T10" y="T11"/>
                    </a:cxn>
                  </a:cxnLst>
                  <a:rect l="0" t="0" r="r" b="b"/>
                  <a:pathLst>
                    <a:path w="158" h="321">
                      <a:moveTo>
                        <a:pt x="79" y="320"/>
                      </a:moveTo>
                      <a:lnTo>
                        <a:pt x="0" y="320"/>
                      </a:lnTo>
                      <a:lnTo>
                        <a:pt x="0" y="0"/>
                      </a:lnTo>
                      <a:lnTo>
                        <a:pt x="157" y="0"/>
                      </a:lnTo>
                      <a:lnTo>
                        <a:pt x="157" y="320"/>
                      </a:lnTo>
                      <a:lnTo>
                        <a:pt x="79" y="32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2" name="Freeform 54">
                  <a:extLst>
                    <a:ext uri="{FF2B5EF4-FFF2-40B4-BE49-F238E27FC236}">
                      <a16:creationId xmlns:a16="http://schemas.microsoft.com/office/drawing/2014/main" id="{BF1E040C-07EB-46CB-82B3-41DB8F763250}"/>
                    </a:ext>
                  </a:extLst>
                </p:cNvPr>
                <p:cNvSpPr>
                  <a:spLocks noChangeArrowheads="1"/>
                </p:cNvSpPr>
                <p:nvPr/>
              </p:nvSpPr>
              <p:spPr bwMode="auto">
                <a:xfrm>
                  <a:off x="8125337" y="4498020"/>
                  <a:ext cx="57150" cy="109538"/>
                </a:xfrm>
                <a:custGeom>
                  <a:avLst/>
                  <a:gdLst>
                    <a:gd name="T0" fmla="*/ 79 w 159"/>
                    <a:gd name="T1" fmla="*/ 305 h 306"/>
                    <a:gd name="T2" fmla="*/ 0 w 159"/>
                    <a:gd name="T3" fmla="*/ 305 h 306"/>
                    <a:gd name="T4" fmla="*/ 0 w 159"/>
                    <a:gd name="T5" fmla="*/ 0 h 306"/>
                    <a:gd name="T6" fmla="*/ 158 w 159"/>
                    <a:gd name="T7" fmla="*/ 0 h 306"/>
                    <a:gd name="T8" fmla="*/ 158 w 159"/>
                    <a:gd name="T9" fmla="*/ 305 h 306"/>
                    <a:gd name="T10" fmla="*/ 79 w 159"/>
                    <a:gd name="T11" fmla="*/ 305 h 306"/>
                  </a:gdLst>
                  <a:ahLst/>
                  <a:cxnLst>
                    <a:cxn ang="0">
                      <a:pos x="T0" y="T1"/>
                    </a:cxn>
                    <a:cxn ang="0">
                      <a:pos x="T2" y="T3"/>
                    </a:cxn>
                    <a:cxn ang="0">
                      <a:pos x="T4" y="T5"/>
                    </a:cxn>
                    <a:cxn ang="0">
                      <a:pos x="T6" y="T7"/>
                    </a:cxn>
                    <a:cxn ang="0">
                      <a:pos x="T8" y="T9"/>
                    </a:cxn>
                    <a:cxn ang="0">
                      <a:pos x="T10" y="T11"/>
                    </a:cxn>
                  </a:cxnLst>
                  <a:rect l="0" t="0" r="r" b="b"/>
                  <a:pathLst>
                    <a:path w="159" h="306">
                      <a:moveTo>
                        <a:pt x="79" y="305"/>
                      </a:moveTo>
                      <a:lnTo>
                        <a:pt x="0" y="305"/>
                      </a:lnTo>
                      <a:lnTo>
                        <a:pt x="0" y="0"/>
                      </a:lnTo>
                      <a:lnTo>
                        <a:pt x="158" y="0"/>
                      </a:lnTo>
                      <a:lnTo>
                        <a:pt x="158" y="305"/>
                      </a:lnTo>
                      <a:lnTo>
                        <a:pt x="79" y="305"/>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24" name="Freeform 55">
                  <a:extLst>
                    <a:ext uri="{FF2B5EF4-FFF2-40B4-BE49-F238E27FC236}">
                      <a16:creationId xmlns:a16="http://schemas.microsoft.com/office/drawing/2014/main" id="{310A281A-957C-4356-ABC9-B3C69401B3C5}"/>
                    </a:ext>
                  </a:extLst>
                </p:cNvPr>
                <p:cNvSpPr>
                  <a:spLocks noChangeArrowheads="1"/>
                </p:cNvSpPr>
                <p:nvPr/>
              </p:nvSpPr>
              <p:spPr bwMode="auto">
                <a:xfrm>
                  <a:off x="8112637" y="4288470"/>
                  <a:ext cx="520700" cy="179388"/>
                </a:xfrm>
                <a:custGeom>
                  <a:avLst/>
                  <a:gdLst>
                    <a:gd name="T0" fmla="*/ 325 w 1445"/>
                    <a:gd name="T1" fmla="*/ 496 h 497"/>
                    <a:gd name="T2" fmla="*/ 307 w 1445"/>
                    <a:gd name="T3" fmla="*/ 488 h 497"/>
                    <a:gd name="T4" fmla="*/ 0 w 1445"/>
                    <a:gd name="T5" fmla="*/ 236 h 497"/>
                    <a:gd name="T6" fmla="*/ 40 w 1445"/>
                    <a:gd name="T7" fmla="*/ 189 h 497"/>
                    <a:gd name="T8" fmla="*/ 328 w 1445"/>
                    <a:gd name="T9" fmla="*/ 425 h 497"/>
                    <a:gd name="T10" fmla="*/ 823 w 1445"/>
                    <a:gd name="T11" fmla="*/ 8 h 497"/>
                    <a:gd name="T12" fmla="*/ 846 w 1445"/>
                    <a:gd name="T13" fmla="*/ 0 h 497"/>
                    <a:gd name="T14" fmla="*/ 867 w 1445"/>
                    <a:gd name="T15" fmla="*/ 11 h 497"/>
                    <a:gd name="T16" fmla="*/ 1095 w 1445"/>
                    <a:gd name="T17" fmla="*/ 289 h 497"/>
                    <a:gd name="T18" fmla="*/ 1402 w 1445"/>
                    <a:gd name="T19" fmla="*/ 11 h 497"/>
                    <a:gd name="T20" fmla="*/ 1444 w 1445"/>
                    <a:gd name="T21" fmla="*/ 58 h 497"/>
                    <a:gd name="T22" fmla="*/ 1114 w 1445"/>
                    <a:gd name="T23" fmla="*/ 357 h 497"/>
                    <a:gd name="T24" fmla="*/ 1090 w 1445"/>
                    <a:gd name="T25" fmla="*/ 365 h 497"/>
                    <a:gd name="T26" fmla="*/ 1069 w 1445"/>
                    <a:gd name="T27" fmla="*/ 354 h 497"/>
                    <a:gd name="T28" fmla="*/ 841 w 1445"/>
                    <a:gd name="T29" fmla="*/ 76 h 497"/>
                    <a:gd name="T30" fmla="*/ 352 w 1445"/>
                    <a:gd name="T31" fmla="*/ 491 h 497"/>
                    <a:gd name="T32" fmla="*/ 325 w 1445"/>
                    <a:gd name="T33" fmla="*/ 496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45" h="497">
                      <a:moveTo>
                        <a:pt x="325" y="496"/>
                      </a:moveTo>
                      <a:cubicBezTo>
                        <a:pt x="318" y="496"/>
                        <a:pt x="312" y="493"/>
                        <a:pt x="307" y="488"/>
                      </a:cubicBezTo>
                      <a:lnTo>
                        <a:pt x="0" y="236"/>
                      </a:lnTo>
                      <a:lnTo>
                        <a:pt x="40" y="189"/>
                      </a:lnTo>
                      <a:lnTo>
                        <a:pt x="328" y="425"/>
                      </a:lnTo>
                      <a:lnTo>
                        <a:pt x="823" y="8"/>
                      </a:lnTo>
                      <a:cubicBezTo>
                        <a:pt x="828" y="3"/>
                        <a:pt x="836" y="0"/>
                        <a:pt x="846" y="0"/>
                      </a:cubicBezTo>
                      <a:cubicBezTo>
                        <a:pt x="854" y="0"/>
                        <a:pt x="862" y="6"/>
                        <a:pt x="867" y="11"/>
                      </a:cubicBezTo>
                      <a:lnTo>
                        <a:pt x="1095" y="289"/>
                      </a:lnTo>
                      <a:lnTo>
                        <a:pt x="1402" y="11"/>
                      </a:lnTo>
                      <a:lnTo>
                        <a:pt x="1444" y="58"/>
                      </a:lnTo>
                      <a:lnTo>
                        <a:pt x="1114" y="357"/>
                      </a:lnTo>
                      <a:cubicBezTo>
                        <a:pt x="1108" y="362"/>
                        <a:pt x="1098" y="365"/>
                        <a:pt x="1090" y="365"/>
                      </a:cubicBezTo>
                      <a:cubicBezTo>
                        <a:pt x="1082" y="365"/>
                        <a:pt x="1074" y="360"/>
                        <a:pt x="1069" y="354"/>
                      </a:cubicBezTo>
                      <a:lnTo>
                        <a:pt x="841" y="76"/>
                      </a:lnTo>
                      <a:lnTo>
                        <a:pt x="352" y="491"/>
                      </a:lnTo>
                      <a:cubicBezTo>
                        <a:pt x="341" y="493"/>
                        <a:pt x="333" y="496"/>
                        <a:pt x="325" y="496"/>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12" name="Rectangle 111">
              <a:extLst>
                <a:ext uri="{FF2B5EF4-FFF2-40B4-BE49-F238E27FC236}">
                  <a16:creationId xmlns:a16="http://schemas.microsoft.com/office/drawing/2014/main" id="{977E2118-CB1B-42EC-A59E-0F947150B9F0}"/>
                </a:ext>
              </a:extLst>
            </p:cNvPr>
            <p:cNvSpPr/>
            <p:nvPr/>
          </p:nvSpPr>
          <p:spPr>
            <a:xfrm>
              <a:off x="10565918" y="2106902"/>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Telemetry/</a:t>
              </a:r>
              <a:b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b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Monitoring</a:t>
              </a:r>
            </a:p>
          </p:txBody>
        </p:sp>
      </p:grpSp>
      <p:grpSp>
        <p:nvGrpSpPr>
          <p:cNvPr id="125" name="Group 124">
            <a:extLst>
              <a:ext uri="{FF2B5EF4-FFF2-40B4-BE49-F238E27FC236}">
                <a16:creationId xmlns:a16="http://schemas.microsoft.com/office/drawing/2014/main" id="{EB41CA87-476E-466B-AFC6-F591413C91C1}"/>
              </a:ext>
            </a:extLst>
          </p:cNvPr>
          <p:cNvGrpSpPr/>
          <p:nvPr/>
        </p:nvGrpSpPr>
        <p:grpSpPr>
          <a:xfrm>
            <a:off x="7483636" y="3102137"/>
            <a:ext cx="1192457" cy="1192457"/>
            <a:chOff x="283219" y="1109378"/>
            <a:chExt cx="1192457" cy="1192457"/>
          </a:xfrm>
        </p:grpSpPr>
        <p:pic>
          <p:nvPicPr>
            <p:cNvPr id="126" name="Graphic 85">
              <a:extLst>
                <a:ext uri="{FF2B5EF4-FFF2-40B4-BE49-F238E27FC236}">
                  <a16:creationId xmlns:a16="http://schemas.microsoft.com/office/drawing/2014/main" id="{6926BF3F-BA36-4B49-9C36-00625411A58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83219" y="1109378"/>
              <a:ext cx="1192457" cy="1192457"/>
            </a:xfrm>
            <a:prstGeom prst="rect">
              <a:avLst/>
            </a:prstGeom>
          </p:spPr>
        </p:pic>
        <p:sp>
          <p:nvSpPr>
            <p:cNvPr id="127" name="Rectangle 126">
              <a:extLst>
                <a:ext uri="{FF2B5EF4-FFF2-40B4-BE49-F238E27FC236}">
                  <a16:creationId xmlns:a16="http://schemas.microsoft.com/office/drawing/2014/main" id="{722494E8-B4A7-4B5E-8B5A-F53345775D35}"/>
                </a:ext>
              </a:extLst>
            </p:cNvPr>
            <p:cNvSpPr/>
            <p:nvPr/>
          </p:nvSpPr>
          <p:spPr>
            <a:xfrm>
              <a:off x="470961" y="205912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Logging</a:t>
              </a:r>
            </a:p>
          </p:txBody>
        </p:sp>
      </p:grpSp>
      <p:grpSp>
        <p:nvGrpSpPr>
          <p:cNvPr id="159" name="Group 158">
            <a:extLst>
              <a:ext uri="{FF2B5EF4-FFF2-40B4-BE49-F238E27FC236}">
                <a16:creationId xmlns:a16="http://schemas.microsoft.com/office/drawing/2014/main" id="{0CEC45CB-A73F-4293-829B-76583E50B818}"/>
              </a:ext>
            </a:extLst>
          </p:cNvPr>
          <p:cNvGrpSpPr/>
          <p:nvPr/>
        </p:nvGrpSpPr>
        <p:grpSpPr>
          <a:xfrm>
            <a:off x="6382199" y="3221582"/>
            <a:ext cx="918890" cy="543828"/>
            <a:chOff x="2442235" y="4963541"/>
            <a:chExt cx="1013320" cy="763860"/>
          </a:xfrm>
        </p:grpSpPr>
        <p:grpSp>
          <p:nvGrpSpPr>
            <p:cNvPr id="160" name="Group 159">
              <a:extLst>
                <a:ext uri="{FF2B5EF4-FFF2-40B4-BE49-F238E27FC236}">
                  <a16:creationId xmlns:a16="http://schemas.microsoft.com/office/drawing/2014/main" id="{BF7979CE-7835-4B57-B793-EED23DB5A045}"/>
                </a:ext>
              </a:extLst>
            </p:cNvPr>
            <p:cNvGrpSpPr/>
            <p:nvPr/>
          </p:nvGrpSpPr>
          <p:grpSpPr>
            <a:xfrm>
              <a:off x="2608290" y="4963541"/>
              <a:ext cx="728790" cy="602094"/>
              <a:chOff x="2608290" y="5138148"/>
              <a:chExt cx="728790" cy="602094"/>
            </a:xfrm>
          </p:grpSpPr>
          <p:sp>
            <p:nvSpPr>
              <p:cNvPr id="162" name="Rectangle 161">
                <a:extLst>
                  <a:ext uri="{FF2B5EF4-FFF2-40B4-BE49-F238E27FC236}">
                    <a16:creationId xmlns:a16="http://schemas.microsoft.com/office/drawing/2014/main" id="{573CD58F-2D75-4BBD-BEFE-5A606B234948}"/>
                  </a:ext>
                </a:extLst>
              </p:cNvPr>
              <p:cNvSpPr/>
              <p:nvPr/>
            </p:nvSpPr>
            <p:spPr>
              <a:xfrm>
                <a:off x="2608290" y="5138148"/>
                <a:ext cx="728790" cy="602094"/>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63" name="Group 162">
                <a:extLst>
                  <a:ext uri="{FF2B5EF4-FFF2-40B4-BE49-F238E27FC236}">
                    <a16:creationId xmlns:a16="http://schemas.microsoft.com/office/drawing/2014/main" id="{EBF2F976-6AB2-4EF5-99FE-95F776075209}"/>
                  </a:ext>
                </a:extLst>
              </p:cNvPr>
              <p:cNvGrpSpPr/>
              <p:nvPr/>
            </p:nvGrpSpPr>
            <p:grpSpPr>
              <a:xfrm>
                <a:off x="2691708" y="5235297"/>
                <a:ext cx="557643" cy="388382"/>
                <a:chOff x="2158952" y="5020277"/>
                <a:chExt cx="674688" cy="469900"/>
              </a:xfrm>
            </p:grpSpPr>
            <p:sp>
              <p:nvSpPr>
                <p:cNvPr id="164" name="Freeform 4">
                  <a:extLst>
                    <a:ext uri="{FF2B5EF4-FFF2-40B4-BE49-F238E27FC236}">
                      <a16:creationId xmlns:a16="http://schemas.microsoft.com/office/drawing/2014/main" id="{41B0E2E2-C910-47EE-83B0-D6F66B9A26AD}"/>
                    </a:ext>
                  </a:extLst>
                </p:cNvPr>
                <p:cNvSpPr>
                  <a:spLocks noChangeArrowheads="1"/>
                </p:cNvSpPr>
                <p:nvPr/>
              </p:nvSpPr>
              <p:spPr bwMode="auto">
                <a:xfrm>
                  <a:off x="2393902" y="5256814"/>
                  <a:ext cx="28575" cy="31750"/>
                </a:xfrm>
                <a:custGeom>
                  <a:avLst/>
                  <a:gdLst>
                    <a:gd name="T0" fmla="*/ 0 w 80"/>
                    <a:gd name="T1" fmla="*/ 44 h 90"/>
                    <a:gd name="T2" fmla="*/ 39 w 80"/>
                    <a:gd name="T3" fmla="*/ 89 h 90"/>
                    <a:gd name="T4" fmla="*/ 79 w 80"/>
                    <a:gd name="T5" fmla="*/ 57 h 90"/>
                    <a:gd name="T6" fmla="*/ 79 w 80"/>
                    <a:gd name="T7" fmla="*/ 21 h 90"/>
                    <a:gd name="T8" fmla="*/ 39 w 80"/>
                    <a:gd name="T9" fmla="*/ 0 h 90"/>
                    <a:gd name="T10" fmla="*/ 0 w 80"/>
                    <a:gd name="T11" fmla="*/ 44 h 90"/>
                  </a:gdLst>
                  <a:ahLst/>
                  <a:cxnLst>
                    <a:cxn ang="0">
                      <a:pos x="T0" y="T1"/>
                    </a:cxn>
                    <a:cxn ang="0">
                      <a:pos x="T2" y="T3"/>
                    </a:cxn>
                    <a:cxn ang="0">
                      <a:pos x="T4" y="T5"/>
                    </a:cxn>
                    <a:cxn ang="0">
                      <a:pos x="T6" y="T7"/>
                    </a:cxn>
                    <a:cxn ang="0">
                      <a:pos x="T8" y="T9"/>
                    </a:cxn>
                    <a:cxn ang="0">
                      <a:pos x="T10" y="T11"/>
                    </a:cxn>
                  </a:cxnLst>
                  <a:rect l="0" t="0" r="r" b="b"/>
                  <a:pathLst>
                    <a:path w="80" h="90">
                      <a:moveTo>
                        <a:pt x="0" y="44"/>
                      </a:moveTo>
                      <a:cubicBezTo>
                        <a:pt x="0" y="68"/>
                        <a:pt x="13" y="89"/>
                        <a:pt x="39" y="89"/>
                      </a:cubicBezTo>
                      <a:cubicBezTo>
                        <a:pt x="55" y="89"/>
                        <a:pt x="71" y="78"/>
                        <a:pt x="79" y="57"/>
                      </a:cubicBezTo>
                      <a:lnTo>
                        <a:pt x="79" y="21"/>
                      </a:lnTo>
                      <a:cubicBezTo>
                        <a:pt x="68" y="8"/>
                        <a:pt x="52" y="0"/>
                        <a:pt x="39" y="0"/>
                      </a:cubicBezTo>
                      <a:cubicBezTo>
                        <a:pt x="10" y="0"/>
                        <a:pt x="0" y="23"/>
                        <a:pt x="0" y="4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5" name="Freeform 5">
                  <a:extLst>
                    <a:ext uri="{FF2B5EF4-FFF2-40B4-BE49-F238E27FC236}">
                      <a16:creationId xmlns:a16="http://schemas.microsoft.com/office/drawing/2014/main" id="{32B8BD64-D2C6-4036-A1FE-DAADA18293E8}"/>
                    </a:ext>
                  </a:extLst>
                </p:cNvPr>
                <p:cNvSpPr>
                  <a:spLocks noChangeArrowheads="1"/>
                </p:cNvSpPr>
                <p:nvPr/>
              </p:nvSpPr>
              <p:spPr bwMode="auto">
                <a:xfrm>
                  <a:off x="2158952" y="5147277"/>
                  <a:ext cx="471488" cy="273050"/>
                </a:xfrm>
                <a:custGeom>
                  <a:avLst/>
                  <a:gdLst>
                    <a:gd name="T0" fmla="*/ 1206 w 1309"/>
                    <a:gd name="T1" fmla="*/ 0 h 758"/>
                    <a:gd name="T2" fmla="*/ 0 w 1309"/>
                    <a:gd name="T3" fmla="*/ 0 h 758"/>
                    <a:gd name="T4" fmla="*/ 0 w 1309"/>
                    <a:gd name="T5" fmla="*/ 125 h 758"/>
                    <a:gd name="T6" fmla="*/ 0 w 1309"/>
                    <a:gd name="T7" fmla="*/ 125 h 758"/>
                    <a:gd name="T8" fmla="*/ 571 w 1309"/>
                    <a:gd name="T9" fmla="*/ 705 h 758"/>
                    <a:gd name="T10" fmla="*/ 697 w 1309"/>
                    <a:gd name="T11" fmla="*/ 757 h 758"/>
                    <a:gd name="T12" fmla="*/ 697 w 1309"/>
                    <a:gd name="T13" fmla="*/ 757 h 758"/>
                    <a:gd name="T14" fmla="*/ 823 w 1309"/>
                    <a:gd name="T15" fmla="*/ 705 h 758"/>
                    <a:gd name="T16" fmla="*/ 1308 w 1309"/>
                    <a:gd name="T17" fmla="*/ 212 h 758"/>
                    <a:gd name="T18" fmla="*/ 1206 w 1309"/>
                    <a:gd name="T19" fmla="*/ 0 h 758"/>
                    <a:gd name="T20" fmla="*/ 794 w 1309"/>
                    <a:gd name="T21" fmla="*/ 445 h 758"/>
                    <a:gd name="T22" fmla="*/ 739 w 1309"/>
                    <a:gd name="T23" fmla="*/ 406 h 758"/>
                    <a:gd name="T24" fmla="*/ 681 w 1309"/>
                    <a:gd name="T25" fmla="*/ 435 h 758"/>
                    <a:gd name="T26" fmla="*/ 603 w 1309"/>
                    <a:gd name="T27" fmla="*/ 348 h 758"/>
                    <a:gd name="T28" fmla="*/ 681 w 1309"/>
                    <a:gd name="T29" fmla="*/ 259 h 758"/>
                    <a:gd name="T30" fmla="*/ 729 w 1309"/>
                    <a:gd name="T31" fmla="*/ 280 h 758"/>
                    <a:gd name="T32" fmla="*/ 729 w 1309"/>
                    <a:gd name="T33" fmla="*/ 272 h 758"/>
                    <a:gd name="T34" fmla="*/ 736 w 1309"/>
                    <a:gd name="T35" fmla="*/ 264 h 758"/>
                    <a:gd name="T36" fmla="*/ 768 w 1309"/>
                    <a:gd name="T37" fmla="*/ 264 h 758"/>
                    <a:gd name="T38" fmla="*/ 776 w 1309"/>
                    <a:gd name="T39" fmla="*/ 272 h 758"/>
                    <a:gd name="T40" fmla="*/ 776 w 1309"/>
                    <a:gd name="T41" fmla="*/ 346 h 758"/>
                    <a:gd name="T42" fmla="*/ 797 w 1309"/>
                    <a:gd name="T43" fmla="*/ 401 h 758"/>
                    <a:gd name="T44" fmla="*/ 828 w 1309"/>
                    <a:gd name="T45" fmla="*/ 340 h 758"/>
                    <a:gd name="T46" fmla="*/ 697 w 1309"/>
                    <a:gd name="T47" fmla="*/ 215 h 758"/>
                    <a:gd name="T48" fmla="*/ 569 w 1309"/>
                    <a:gd name="T49" fmla="*/ 348 h 758"/>
                    <a:gd name="T50" fmla="*/ 697 w 1309"/>
                    <a:gd name="T51" fmla="*/ 482 h 758"/>
                    <a:gd name="T52" fmla="*/ 750 w 1309"/>
                    <a:gd name="T53" fmla="*/ 471 h 758"/>
                    <a:gd name="T54" fmla="*/ 760 w 1309"/>
                    <a:gd name="T55" fmla="*/ 474 h 758"/>
                    <a:gd name="T56" fmla="*/ 776 w 1309"/>
                    <a:gd name="T57" fmla="*/ 503 h 758"/>
                    <a:gd name="T58" fmla="*/ 773 w 1309"/>
                    <a:gd name="T59" fmla="*/ 513 h 758"/>
                    <a:gd name="T60" fmla="*/ 697 w 1309"/>
                    <a:gd name="T61" fmla="*/ 529 h 758"/>
                    <a:gd name="T62" fmla="*/ 516 w 1309"/>
                    <a:gd name="T63" fmla="*/ 348 h 758"/>
                    <a:gd name="T64" fmla="*/ 700 w 1309"/>
                    <a:gd name="T65" fmla="*/ 167 h 758"/>
                    <a:gd name="T66" fmla="*/ 886 w 1309"/>
                    <a:gd name="T67" fmla="*/ 338 h 758"/>
                    <a:gd name="T68" fmla="*/ 794 w 1309"/>
                    <a:gd name="T69" fmla="*/ 445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09" h="758">
                      <a:moveTo>
                        <a:pt x="1206" y="0"/>
                      </a:moveTo>
                      <a:lnTo>
                        <a:pt x="0" y="0"/>
                      </a:lnTo>
                      <a:lnTo>
                        <a:pt x="0" y="125"/>
                      </a:lnTo>
                      <a:lnTo>
                        <a:pt x="0" y="125"/>
                      </a:lnTo>
                      <a:lnTo>
                        <a:pt x="571" y="705"/>
                      </a:lnTo>
                      <a:cubicBezTo>
                        <a:pt x="605" y="739"/>
                        <a:pt x="650" y="757"/>
                        <a:pt x="697" y="757"/>
                      </a:cubicBezTo>
                      <a:lnTo>
                        <a:pt x="697" y="757"/>
                      </a:lnTo>
                      <a:cubicBezTo>
                        <a:pt x="744" y="757"/>
                        <a:pt x="789" y="739"/>
                        <a:pt x="823" y="705"/>
                      </a:cubicBezTo>
                      <a:lnTo>
                        <a:pt x="1308" y="212"/>
                      </a:lnTo>
                      <a:cubicBezTo>
                        <a:pt x="1250" y="154"/>
                        <a:pt x="1216" y="81"/>
                        <a:pt x="1206" y="0"/>
                      </a:cubicBezTo>
                      <a:close/>
                      <a:moveTo>
                        <a:pt x="794" y="445"/>
                      </a:moveTo>
                      <a:cubicBezTo>
                        <a:pt x="773" y="445"/>
                        <a:pt x="752" y="437"/>
                        <a:pt x="739" y="406"/>
                      </a:cubicBezTo>
                      <a:cubicBezTo>
                        <a:pt x="729" y="424"/>
                        <a:pt x="705" y="435"/>
                        <a:pt x="681" y="435"/>
                      </a:cubicBezTo>
                      <a:cubicBezTo>
                        <a:pt x="634" y="435"/>
                        <a:pt x="603" y="395"/>
                        <a:pt x="603" y="348"/>
                      </a:cubicBezTo>
                      <a:cubicBezTo>
                        <a:pt x="603" y="306"/>
                        <a:pt x="632" y="259"/>
                        <a:pt x="681" y="259"/>
                      </a:cubicBezTo>
                      <a:cubicBezTo>
                        <a:pt x="697" y="259"/>
                        <a:pt x="718" y="267"/>
                        <a:pt x="729" y="280"/>
                      </a:cubicBezTo>
                      <a:lnTo>
                        <a:pt x="729" y="272"/>
                      </a:lnTo>
                      <a:cubicBezTo>
                        <a:pt x="729" y="267"/>
                        <a:pt x="731" y="264"/>
                        <a:pt x="736" y="264"/>
                      </a:cubicBezTo>
                      <a:lnTo>
                        <a:pt x="768" y="264"/>
                      </a:lnTo>
                      <a:cubicBezTo>
                        <a:pt x="773" y="264"/>
                        <a:pt x="776" y="267"/>
                        <a:pt x="776" y="272"/>
                      </a:cubicBezTo>
                      <a:lnTo>
                        <a:pt x="776" y="346"/>
                      </a:lnTo>
                      <a:cubicBezTo>
                        <a:pt x="776" y="388"/>
                        <a:pt x="784" y="401"/>
                        <a:pt x="797" y="401"/>
                      </a:cubicBezTo>
                      <a:cubicBezTo>
                        <a:pt x="818" y="401"/>
                        <a:pt x="828" y="369"/>
                        <a:pt x="828" y="340"/>
                      </a:cubicBezTo>
                      <a:cubicBezTo>
                        <a:pt x="828" y="262"/>
                        <a:pt x="778" y="215"/>
                        <a:pt x="697" y="215"/>
                      </a:cubicBezTo>
                      <a:cubicBezTo>
                        <a:pt x="624" y="215"/>
                        <a:pt x="569" y="272"/>
                        <a:pt x="569" y="348"/>
                      </a:cubicBezTo>
                      <a:cubicBezTo>
                        <a:pt x="569" y="422"/>
                        <a:pt x="624" y="482"/>
                        <a:pt x="697" y="482"/>
                      </a:cubicBezTo>
                      <a:cubicBezTo>
                        <a:pt x="715" y="482"/>
                        <a:pt x="734" y="479"/>
                        <a:pt x="750" y="471"/>
                      </a:cubicBezTo>
                      <a:cubicBezTo>
                        <a:pt x="752" y="469"/>
                        <a:pt x="757" y="471"/>
                        <a:pt x="760" y="474"/>
                      </a:cubicBezTo>
                      <a:lnTo>
                        <a:pt x="776" y="503"/>
                      </a:lnTo>
                      <a:cubicBezTo>
                        <a:pt x="778" y="506"/>
                        <a:pt x="776" y="511"/>
                        <a:pt x="773" y="513"/>
                      </a:cubicBezTo>
                      <a:cubicBezTo>
                        <a:pt x="747" y="524"/>
                        <a:pt x="723" y="529"/>
                        <a:pt x="697" y="529"/>
                      </a:cubicBezTo>
                      <a:cubicBezTo>
                        <a:pt x="597" y="529"/>
                        <a:pt x="516" y="448"/>
                        <a:pt x="516" y="348"/>
                      </a:cubicBezTo>
                      <a:cubicBezTo>
                        <a:pt x="516" y="246"/>
                        <a:pt x="597" y="167"/>
                        <a:pt x="700" y="167"/>
                      </a:cubicBezTo>
                      <a:cubicBezTo>
                        <a:pt x="805" y="167"/>
                        <a:pt x="886" y="236"/>
                        <a:pt x="886" y="338"/>
                      </a:cubicBezTo>
                      <a:cubicBezTo>
                        <a:pt x="878" y="395"/>
                        <a:pt x="852" y="445"/>
                        <a:pt x="794" y="445"/>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6" name="Freeform 6">
                  <a:extLst>
                    <a:ext uri="{FF2B5EF4-FFF2-40B4-BE49-F238E27FC236}">
                      <a16:creationId xmlns:a16="http://schemas.microsoft.com/office/drawing/2014/main" id="{47CBDAE8-2CA1-41BB-B8DF-085EC039D634}"/>
                    </a:ext>
                  </a:extLst>
                </p:cNvPr>
                <p:cNvSpPr>
                  <a:spLocks noChangeArrowheads="1"/>
                </p:cNvSpPr>
                <p:nvPr/>
              </p:nvSpPr>
              <p:spPr bwMode="auto">
                <a:xfrm>
                  <a:off x="2276427" y="5026627"/>
                  <a:ext cx="369888" cy="33337"/>
                </a:xfrm>
                <a:custGeom>
                  <a:avLst/>
                  <a:gdLst>
                    <a:gd name="T0" fmla="*/ 1027 w 1028"/>
                    <a:gd name="T1" fmla="*/ 0 h 92"/>
                    <a:gd name="T2" fmla="*/ 0 w 1028"/>
                    <a:gd name="T3" fmla="*/ 0 h 92"/>
                    <a:gd name="T4" fmla="*/ 0 w 1028"/>
                    <a:gd name="T5" fmla="*/ 91 h 92"/>
                    <a:gd name="T6" fmla="*/ 938 w 1028"/>
                    <a:gd name="T7" fmla="*/ 91 h 92"/>
                    <a:gd name="T8" fmla="*/ 1027 w 1028"/>
                    <a:gd name="T9" fmla="*/ 0 h 92"/>
                  </a:gdLst>
                  <a:ahLst/>
                  <a:cxnLst>
                    <a:cxn ang="0">
                      <a:pos x="T0" y="T1"/>
                    </a:cxn>
                    <a:cxn ang="0">
                      <a:pos x="T2" y="T3"/>
                    </a:cxn>
                    <a:cxn ang="0">
                      <a:pos x="T4" y="T5"/>
                    </a:cxn>
                    <a:cxn ang="0">
                      <a:pos x="T6" y="T7"/>
                    </a:cxn>
                    <a:cxn ang="0">
                      <a:pos x="T8" y="T9"/>
                    </a:cxn>
                  </a:cxnLst>
                  <a:rect l="0" t="0" r="r" b="b"/>
                  <a:pathLst>
                    <a:path w="1028" h="92">
                      <a:moveTo>
                        <a:pt x="1027" y="0"/>
                      </a:moveTo>
                      <a:lnTo>
                        <a:pt x="0" y="0"/>
                      </a:lnTo>
                      <a:lnTo>
                        <a:pt x="0" y="91"/>
                      </a:lnTo>
                      <a:lnTo>
                        <a:pt x="938" y="91"/>
                      </a:lnTo>
                      <a:cubicBezTo>
                        <a:pt x="965" y="55"/>
                        <a:pt x="993" y="23"/>
                        <a:pt x="1027"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7" name="Freeform 7">
                  <a:extLst>
                    <a:ext uri="{FF2B5EF4-FFF2-40B4-BE49-F238E27FC236}">
                      <a16:creationId xmlns:a16="http://schemas.microsoft.com/office/drawing/2014/main" id="{6A79B5F3-00E7-411C-B5CB-0410D612C9D1}"/>
                    </a:ext>
                  </a:extLst>
                </p:cNvPr>
                <p:cNvSpPr>
                  <a:spLocks noChangeArrowheads="1"/>
                </p:cNvSpPr>
                <p:nvPr/>
              </p:nvSpPr>
              <p:spPr bwMode="auto">
                <a:xfrm>
                  <a:off x="2747915" y="5248877"/>
                  <a:ext cx="33337" cy="134937"/>
                </a:xfrm>
                <a:custGeom>
                  <a:avLst/>
                  <a:gdLst>
                    <a:gd name="T0" fmla="*/ 0 w 93"/>
                    <a:gd name="T1" fmla="*/ 29 h 374"/>
                    <a:gd name="T2" fmla="*/ 0 w 93"/>
                    <a:gd name="T3" fmla="*/ 373 h 374"/>
                    <a:gd name="T4" fmla="*/ 92 w 93"/>
                    <a:gd name="T5" fmla="*/ 373 h 374"/>
                    <a:gd name="T6" fmla="*/ 92 w 93"/>
                    <a:gd name="T7" fmla="*/ 0 h 374"/>
                    <a:gd name="T8" fmla="*/ 0 w 93"/>
                    <a:gd name="T9" fmla="*/ 29 h 374"/>
                  </a:gdLst>
                  <a:ahLst/>
                  <a:cxnLst>
                    <a:cxn ang="0">
                      <a:pos x="T0" y="T1"/>
                    </a:cxn>
                    <a:cxn ang="0">
                      <a:pos x="T2" y="T3"/>
                    </a:cxn>
                    <a:cxn ang="0">
                      <a:pos x="T4" y="T5"/>
                    </a:cxn>
                    <a:cxn ang="0">
                      <a:pos x="T6" y="T7"/>
                    </a:cxn>
                    <a:cxn ang="0">
                      <a:pos x="T8" y="T9"/>
                    </a:cxn>
                  </a:cxnLst>
                  <a:rect l="0" t="0" r="r" b="b"/>
                  <a:pathLst>
                    <a:path w="93" h="374">
                      <a:moveTo>
                        <a:pt x="0" y="29"/>
                      </a:moveTo>
                      <a:lnTo>
                        <a:pt x="0" y="373"/>
                      </a:lnTo>
                      <a:lnTo>
                        <a:pt x="92" y="373"/>
                      </a:lnTo>
                      <a:lnTo>
                        <a:pt x="92" y="0"/>
                      </a:lnTo>
                      <a:cubicBezTo>
                        <a:pt x="63" y="13"/>
                        <a:pt x="31" y="24"/>
                        <a:pt x="0" y="29"/>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8" name="Freeform 8">
                  <a:extLst>
                    <a:ext uri="{FF2B5EF4-FFF2-40B4-BE49-F238E27FC236}">
                      <a16:creationId xmlns:a16="http://schemas.microsoft.com/office/drawing/2014/main" id="{081968B6-B988-4FDD-914C-85883BBDDB17}"/>
                    </a:ext>
                  </a:extLst>
                </p:cNvPr>
                <p:cNvSpPr>
                  <a:spLocks noChangeArrowheads="1"/>
                </p:cNvSpPr>
                <p:nvPr/>
              </p:nvSpPr>
              <p:spPr bwMode="auto">
                <a:xfrm>
                  <a:off x="2687590" y="5256814"/>
                  <a:ext cx="33337" cy="185738"/>
                </a:xfrm>
                <a:custGeom>
                  <a:avLst/>
                  <a:gdLst>
                    <a:gd name="T0" fmla="*/ 0 w 93"/>
                    <a:gd name="T1" fmla="*/ 0 h 518"/>
                    <a:gd name="T2" fmla="*/ 0 w 93"/>
                    <a:gd name="T3" fmla="*/ 517 h 518"/>
                    <a:gd name="T4" fmla="*/ 92 w 93"/>
                    <a:gd name="T5" fmla="*/ 517 h 518"/>
                    <a:gd name="T6" fmla="*/ 92 w 93"/>
                    <a:gd name="T7" fmla="*/ 13 h 518"/>
                    <a:gd name="T8" fmla="*/ 0 w 93"/>
                    <a:gd name="T9" fmla="*/ 0 h 518"/>
                  </a:gdLst>
                  <a:ahLst/>
                  <a:cxnLst>
                    <a:cxn ang="0">
                      <a:pos x="T0" y="T1"/>
                    </a:cxn>
                    <a:cxn ang="0">
                      <a:pos x="T2" y="T3"/>
                    </a:cxn>
                    <a:cxn ang="0">
                      <a:pos x="T4" y="T5"/>
                    </a:cxn>
                    <a:cxn ang="0">
                      <a:pos x="T6" y="T7"/>
                    </a:cxn>
                    <a:cxn ang="0">
                      <a:pos x="T8" y="T9"/>
                    </a:cxn>
                  </a:cxnLst>
                  <a:rect l="0" t="0" r="r" b="b"/>
                  <a:pathLst>
                    <a:path w="93" h="518">
                      <a:moveTo>
                        <a:pt x="0" y="0"/>
                      </a:moveTo>
                      <a:lnTo>
                        <a:pt x="0" y="517"/>
                      </a:lnTo>
                      <a:lnTo>
                        <a:pt x="92" y="517"/>
                      </a:lnTo>
                      <a:lnTo>
                        <a:pt x="92" y="13"/>
                      </a:lnTo>
                      <a:cubicBezTo>
                        <a:pt x="61" y="13"/>
                        <a:pt x="29" y="8"/>
                        <a:pt x="0"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69" name="Freeform 9">
                  <a:extLst>
                    <a:ext uri="{FF2B5EF4-FFF2-40B4-BE49-F238E27FC236}">
                      <a16:creationId xmlns:a16="http://schemas.microsoft.com/office/drawing/2014/main" id="{A61F1774-3D7B-45B0-A1E1-74218D405AF1}"/>
                    </a:ext>
                  </a:extLst>
                </p:cNvPr>
                <p:cNvSpPr>
                  <a:spLocks noChangeArrowheads="1"/>
                </p:cNvSpPr>
                <p:nvPr/>
              </p:nvSpPr>
              <p:spPr bwMode="auto">
                <a:xfrm>
                  <a:off x="2217690" y="5086952"/>
                  <a:ext cx="384175" cy="33337"/>
                </a:xfrm>
                <a:custGeom>
                  <a:avLst/>
                  <a:gdLst>
                    <a:gd name="T0" fmla="*/ 1067 w 1068"/>
                    <a:gd name="T1" fmla="*/ 0 h 93"/>
                    <a:gd name="T2" fmla="*/ 0 w 1068"/>
                    <a:gd name="T3" fmla="*/ 0 h 93"/>
                    <a:gd name="T4" fmla="*/ 0 w 1068"/>
                    <a:gd name="T5" fmla="*/ 92 h 93"/>
                    <a:gd name="T6" fmla="*/ 1046 w 1068"/>
                    <a:gd name="T7" fmla="*/ 92 h 93"/>
                    <a:gd name="T8" fmla="*/ 1067 w 1068"/>
                    <a:gd name="T9" fmla="*/ 0 h 93"/>
                  </a:gdLst>
                  <a:ahLst/>
                  <a:cxnLst>
                    <a:cxn ang="0">
                      <a:pos x="T0" y="T1"/>
                    </a:cxn>
                    <a:cxn ang="0">
                      <a:pos x="T2" y="T3"/>
                    </a:cxn>
                    <a:cxn ang="0">
                      <a:pos x="T4" y="T5"/>
                    </a:cxn>
                    <a:cxn ang="0">
                      <a:pos x="T6" y="T7"/>
                    </a:cxn>
                    <a:cxn ang="0">
                      <a:pos x="T8" y="T9"/>
                    </a:cxn>
                  </a:cxnLst>
                  <a:rect l="0" t="0" r="r" b="b"/>
                  <a:pathLst>
                    <a:path w="1068" h="93">
                      <a:moveTo>
                        <a:pt x="1067" y="0"/>
                      </a:moveTo>
                      <a:lnTo>
                        <a:pt x="0" y="0"/>
                      </a:lnTo>
                      <a:lnTo>
                        <a:pt x="0" y="92"/>
                      </a:lnTo>
                      <a:lnTo>
                        <a:pt x="1046" y="92"/>
                      </a:lnTo>
                      <a:cubicBezTo>
                        <a:pt x="1048" y="58"/>
                        <a:pt x="1056" y="29"/>
                        <a:pt x="1067"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0" name="Freeform 10">
                  <a:extLst>
                    <a:ext uri="{FF2B5EF4-FFF2-40B4-BE49-F238E27FC236}">
                      <a16:creationId xmlns:a16="http://schemas.microsoft.com/office/drawing/2014/main" id="{E48A5ABD-0AFE-484A-A702-572FB30D29B4}"/>
                    </a:ext>
                  </a:extLst>
                </p:cNvPr>
                <p:cNvSpPr>
                  <a:spLocks noChangeArrowheads="1"/>
                </p:cNvSpPr>
                <p:nvPr/>
              </p:nvSpPr>
              <p:spPr bwMode="auto">
                <a:xfrm>
                  <a:off x="2158952" y="5218714"/>
                  <a:ext cx="500063" cy="271463"/>
                </a:xfrm>
                <a:custGeom>
                  <a:avLst/>
                  <a:gdLst>
                    <a:gd name="T0" fmla="*/ 1350 w 1391"/>
                    <a:gd name="T1" fmla="*/ 45 h 754"/>
                    <a:gd name="T2" fmla="*/ 863 w 1391"/>
                    <a:gd name="T3" fmla="*/ 541 h 754"/>
                    <a:gd name="T4" fmla="*/ 697 w 1391"/>
                    <a:gd name="T5" fmla="*/ 609 h 754"/>
                    <a:gd name="T6" fmla="*/ 697 w 1391"/>
                    <a:gd name="T7" fmla="*/ 609 h 754"/>
                    <a:gd name="T8" fmla="*/ 532 w 1391"/>
                    <a:gd name="T9" fmla="*/ 541 h 754"/>
                    <a:gd name="T10" fmla="*/ 0 w 1391"/>
                    <a:gd name="T11" fmla="*/ 0 h 754"/>
                    <a:gd name="T12" fmla="*/ 0 w 1391"/>
                    <a:gd name="T13" fmla="*/ 753 h 754"/>
                    <a:gd name="T14" fmla="*/ 1390 w 1391"/>
                    <a:gd name="T15" fmla="*/ 753 h 754"/>
                    <a:gd name="T16" fmla="*/ 1390 w 1391"/>
                    <a:gd name="T17" fmla="*/ 71 h 754"/>
                    <a:gd name="T18" fmla="*/ 1350 w 1391"/>
                    <a:gd name="T19" fmla="*/ 45 h 7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91" h="754">
                      <a:moveTo>
                        <a:pt x="1350" y="45"/>
                      </a:moveTo>
                      <a:lnTo>
                        <a:pt x="863" y="541"/>
                      </a:lnTo>
                      <a:cubicBezTo>
                        <a:pt x="818" y="585"/>
                        <a:pt x="760" y="609"/>
                        <a:pt x="697" y="609"/>
                      </a:cubicBezTo>
                      <a:lnTo>
                        <a:pt x="697" y="609"/>
                      </a:lnTo>
                      <a:cubicBezTo>
                        <a:pt x="635" y="609"/>
                        <a:pt x="577" y="585"/>
                        <a:pt x="532" y="541"/>
                      </a:cubicBezTo>
                      <a:lnTo>
                        <a:pt x="0" y="0"/>
                      </a:lnTo>
                      <a:lnTo>
                        <a:pt x="0" y="753"/>
                      </a:lnTo>
                      <a:lnTo>
                        <a:pt x="1390" y="753"/>
                      </a:lnTo>
                      <a:lnTo>
                        <a:pt x="1390" y="71"/>
                      </a:lnTo>
                      <a:cubicBezTo>
                        <a:pt x="1376" y="66"/>
                        <a:pt x="1363" y="56"/>
                        <a:pt x="1350" y="45"/>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1" name="Freeform 11">
                  <a:extLst>
                    <a:ext uri="{FF2B5EF4-FFF2-40B4-BE49-F238E27FC236}">
                      <a16:creationId xmlns:a16="http://schemas.microsoft.com/office/drawing/2014/main" id="{70B493B6-0A51-46BA-A21F-F5C5F9A45D56}"/>
                    </a:ext>
                  </a:extLst>
                </p:cNvPr>
                <p:cNvSpPr>
                  <a:spLocks noChangeArrowheads="1"/>
                </p:cNvSpPr>
                <p:nvPr/>
              </p:nvSpPr>
              <p:spPr bwMode="auto">
                <a:xfrm>
                  <a:off x="2612977" y="5020277"/>
                  <a:ext cx="220663" cy="220662"/>
                </a:xfrm>
                <a:custGeom>
                  <a:avLst/>
                  <a:gdLst>
                    <a:gd name="T0" fmla="*/ 307 w 615"/>
                    <a:gd name="T1" fmla="*/ 0 h 614"/>
                    <a:gd name="T2" fmla="*/ 0 w 615"/>
                    <a:gd name="T3" fmla="*/ 307 h 614"/>
                    <a:gd name="T4" fmla="*/ 307 w 615"/>
                    <a:gd name="T5" fmla="*/ 613 h 614"/>
                    <a:gd name="T6" fmla="*/ 614 w 615"/>
                    <a:gd name="T7" fmla="*/ 307 h 614"/>
                    <a:gd name="T8" fmla="*/ 307 w 615"/>
                    <a:gd name="T9" fmla="*/ 0 h 614"/>
                    <a:gd name="T10" fmla="*/ 446 w 615"/>
                    <a:gd name="T11" fmla="*/ 343 h 614"/>
                    <a:gd name="T12" fmla="*/ 482 w 615"/>
                    <a:gd name="T13" fmla="*/ 359 h 614"/>
                    <a:gd name="T14" fmla="*/ 488 w 615"/>
                    <a:gd name="T15" fmla="*/ 370 h 614"/>
                    <a:gd name="T16" fmla="*/ 477 w 615"/>
                    <a:gd name="T17" fmla="*/ 393 h 614"/>
                    <a:gd name="T18" fmla="*/ 467 w 615"/>
                    <a:gd name="T19" fmla="*/ 398 h 614"/>
                    <a:gd name="T20" fmla="*/ 430 w 615"/>
                    <a:gd name="T21" fmla="*/ 383 h 614"/>
                    <a:gd name="T22" fmla="*/ 383 w 615"/>
                    <a:gd name="T23" fmla="*/ 430 h 614"/>
                    <a:gd name="T24" fmla="*/ 399 w 615"/>
                    <a:gd name="T25" fmla="*/ 469 h 614"/>
                    <a:gd name="T26" fmla="*/ 393 w 615"/>
                    <a:gd name="T27" fmla="*/ 480 h 614"/>
                    <a:gd name="T28" fmla="*/ 370 w 615"/>
                    <a:gd name="T29" fmla="*/ 490 h 614"/>
                    <a:gd name="T30" fmla="*/ 359 w 615"/>
                    <a:gd name="T31" fmla="*/ 485 h 614"/>
                    <a:gd name="T32" fmla="*/ 344 w 615"/>
                    <a:gd name="T33" fmla="*/ 446 h 614"/>
                    <a:gd name="T34" fmla="*/ 312 w 615"/>
                    <a:gd name="T35" fmla="*/ 451 h 614"/>
                    <a:gd name="T36" fmla="*/ 278 w 615"/>
                    <a:gd name="T37" fmla="*/ 448 h 614"/>
                    <a:gd name="T38" fmla="*/ 262 w 615"/>
                    <a:gd name="T39" fmla="*/ 488 h 614"/>
                    <a:gd name="T40" fmla="*/ 252 w 615"/>
                    <a:gd name="T41" fmla="*/ 493 h 614"/>
                    <a:gd name="T42" fmla="*/ 228 w 615"/>
                    <a:gd name="T43" fmla="*/ 482 h 614"/>
                    <a:gd name="T44" fmla="*/ 223 w 615"/>
                    <a:gd name="T45" fmla="*/ 472 h 614"/>
                    <a:gd name="T46" fmla="*/ 239 w 615"/>
                    <a:gd name="T47" fmla="*/ 435 h 614"/>
                    <a:gd name="T48" fmla="*/ 191 w 615"/>
                    <a:gd name="T49" fmla="*/ 388 h 614"/>
                    <a:gd name="T50" fmla="*/ 155 w 615"/>
                    <a:gd name="T51" fmla="*/ 404 h 614"/>
                    <a:gd name="T52" fmla="*/ 144 w 615"/>
                    <a:gd name="T53" fmla="*/ 398 h 614"/>
                    <a:gd name="T54" fmla="*/ 134 w 615"/>
                    <a:gd name="T55" fmla="*/ 375 h 614"/>
                    <a:gd name="T56" fmla="*/ 139 w 615"/>
                    <a:gd name="T57" fmla="*/ 364 h 614"/>
                    <a:gd name="T58" fmla="*/ 176 w 615"/>
                    <a:gd name="T59" fmla="*/ 349 h 614"/>
                    <a:gd name="T60" fmla="*/ 176 w 615"/>
                    <a:gd name="T61" fmla="*/ 283 h 614"/>
                    <a:gd name="T62" fmla="*/ 139 w 615"/>
                    <a:gd name="T63" fmla="*/ 267 h 614"/>
                    <a:gd name="T64" fmla="*/ 134 w 615"/>
                    <a:gd name="T65" fmla="*/ 257 h 614"/>
                    <a:gd name="T66" fmla="*/ 144 w 615"/>
                    <a:gd name="T67" fmla="*/ 233 h 614"/>
                    <a:gd name="T68" fmla="*/ 155 w 615"/>
                    <a:gd name="T69" fmla="*/ 228 h 614"/>
                    <a:gd name="T70" fmla="*/ 191 w 615"/>
                    <a:gd name="T71" fmla="*/ 244 h 614"/>
                    <a:gd name="T72" fmla="*/ 239 w 615"/>
                    <a:gd name="T73" fmla="*/ 197 h 614"/>
                    <a:gd name="T74" fmla="*/ 223 w 615"/>
                    <a:gd name="T75" fmla="*/ 160 h 614"/>
                    <a:gd name="T76" fmla="*/ 228 w 615"/>
                    <a:gd name="T77" fmla="*/ 149 h 614"/>
                    <a:gd name="T78" fmla="*/ 252 w 615"/>
                    <a:gd name="T79" fmla="*/ 139 h 614"/>
                    <a:gd name="T80" fmla="*/ 262 w 615"/>
                    <a:gd name="T81" fmla="*/ 144 h 614"/>
                    <a:gd name="T82" fmla="*/ 278 w 615"/>
                    <a:gd name="T83" fmla="*/ 181 h 614"/>
                    <a:gd name="T84" fmla="*/ 344 w 615"/>
                    <a:gd name="T85" fmla="*/ 181 h 614"/>
                    <a:gd name="T86" fmla="*/ 359 w 615"/>
                    <a:gd name="T87" fmla="*/ 144 h 614"/>
                    <a:gd name="T88" fmla="*/ 370 w 615"/>
                    <a:gd name="T89" fmla="*/ 139 h 614"/>
                    <a:gd name="T90" fmla="*/ 393 w 615"/>
                    <a:gd name="T91" fmla="*/ 149 h 614"/>
                    <a:gd name="T92" fmla="*/ 399 w 615"/>
                    <a:gd name="T93" fmla="*/ 160 h 614"/>
                    <a:gd name="T94" fmla="*/ 383 w 615"/>
                    <a:gd name="T95" fmla="*/ 197 h 614"/>
                    <a:gd name="T96" fmla="*/ 430 w 615"/>
                    <a:gd name="T97" fmla="*/ 244 h 614"/>
                    <a:gd name="T98" fmla="*/ 467 w 615"/>
                    <a:gd name="T99" fmla="*/ 228 h 614"/>
                    <a:gd name="T100" fmla="*/ 477 w 615"/>
                    <a:gd name="T101" fmla="*/ 233 h 614"/>
                    <a:gd name="T102" fmla="*/ 488 w 615"/>
                    <a:gd name="T103" fmla="*/ 257 h 614"/>
                    <a:gd name="T104" fmla="*/ 482 w 615"/>
                    <a:gd name="T105" fmla="*/ 267 h 614"/>
                    <a:gd name="T106" fmla="*/ 446 w 615"/>
                    <a:gd name="T107" fmla="*/ 283 h 614"/>
                    <a:gd name="T108" fmla="*/ 446 w 615"/>
                    <a:gd name="T109" fmla="*/ 343 h 614"/>
                    <a:gd name="T110" fmla="*/ 393 w 615"/>
                    <a:gd name="T111" fmla="*/ 275 h 614"/>
                    <a:gd name="T112" fmla="*/ 344 w 615"/>
                    <a:gd name="T113" fmla="*/ 396 h 614"/>
                    <a:gd name="T114" fmla="*/ 223 w 615"/>
                    <a:gd name="T115" fmla="*/ 346 h 614"/>
                    <a:gd name="T116" fmla="*/ 273 w 615"/>
                    <a:gd name="T117" fmla="*/ 225 h 614"/>
                    <a:gd name="T118" fmla="*/ 309 w 615"/>
                    <a:gd name="T119" fmla="*/ 218 h 614"/>
                    <a:gd name="T120" fmla="*/ 393 w 615"/>
                    <a:gd name="T121" fmla="*/ 275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15" h="614">
                      <a:moveTo>
                        <a:pt x="307" y="0"/>
                      </a:moveTo>
                      <a:cubicBezTo>
                        <a:pt x="136" y="0"/>
                        <a:pt x="0" y="137"/>
                        <a:pt x="0" y="307"/>
                      </a:cubicBezTo>
                      <a:cubicBezTo>
                        <a:pt x="0" y="478"/>
                        <a:pt x="136" y="613"/>
                        <a:pt x="307" y="613"/>
                      </a:cubicBezTo>
                      <a:cubicBezTo>
                        <a:pt x="477" y="613"/>
                        <a:pt x="614" y="477"/>
                        <a:pt x="614" y="307"/>
                      </a:cubicBezTo>
                      <a:cubicBezTo>
                        <a:pt x="614" y="139"/>
                        <a:pt x="477" y="0"/>
                        <a:pt x="307" y="0"/>
                      </a:cubicBezTo>
                      <a:close/>
                      <a:moveTo>
                        <a:pt x="446" y="343"/>
                      </a:moveTo>
                      <a:lnTo>
                        <a:pt x="482" y="359"/>
                      </a:lnTo>
                      <a:cubicBezTo>
                        <a:pt x="488" y="362"/>
                        <a:pt x="490" y="367"/>
                        <a:pt x="488" y="370"/>
                      </a:cubicBezTo>
                      <a:lnTo>
                        <a:pt x="477" y="393"/>
                      </a:lnTo>
                      <a:cubicBezTo>
                        <a:pt x="475" y="398"/>
                        <a:pt x="469" y="401"/>
                        <a:pt x="467" y="398"/>
                      </a:cubicBezTo>
                      <a:lnTo>
                        <a:pt x="430" y="383"/>
                      </a:lnTo>
                      <a:cubicBezTo>
                        <a:pt x="420" y="401"/>
                        <a:pt x="404" y="417"/>
                        <a:pt x="383" y="430"/>
                      </a:cubicBezTo>
                      <a:lnTo>
                        <a:pt x="399" y="469"/>
                      </a:lnTo>
                      <a:cubicBezTo>
                        <a:pt x="401" y="474"/>
                        <a:pt x="399" y="480"/>
                        <a:pt x="393" y="480"/>
                      </a:cubicBezTo>
                      <a:lnTo>
                        <a:pt x="370" y="490"/>
                      </a:lnTo>
                      <a:cubicBezTo>
                        <a:pt x="365" y="493"/>
                        <a:pt x="359" y="490"/>
                        <a:pt x="359" y="485"/>
                      </a:cubicBezTo>
                      <a:lnTo>
                        <a:pt x="344" y="446"/>
                      </a:lnTo>
                      <a:cubicBezTo>
                        <a:pt x="333" y="448"/>
                        <a:pt x="323" y="451"/>
                        <a:pt x="312" y="451"/>
                      </a:cubicBezTo>
                      <a:cubicBezTo>
                        <a:pt x="302" y="451"/>
                        <a:pt x="291" y="448"/>
                        <a:pt x="278" y="448"/>
                      </a:cubicBezTo>
                      <a:lnTo>
                        <a:pt x="262" y="488"/>
                      </a:lnTo>
                      <a:cubicBezTo>
                        <a:pt x="260" y="493"/>
                        <a:pt x="254" y="495"/>
                        <a:pt x="252" y="493"/>
                      </a:cubicBezTo>
                      <a:lnTo>
                        <a:pt x="228" y="482"/>
                      </a:lnTo>
                      <a:cubicBezTo>
                        <a:pt x="223" y="480"/>
                        <a:pt x="220" y="474"/>
                        <a:pt x="223" y="472"/>
                      </a:cubicBezTo>
                      <a:lnTo>
                        <a:pt x="239" y="435"/>
                      </a:lnTo>
                      <a:cubicBezTo>
                        <a:pt x="220" y="425"/>
                        <a:pt x="205" y="409"/>
                        <a:pt x="191" y="388"/>
                      </a:cubicBezTo>
                      <a:lnTo>
                        <a:pt x="155" y="404"/>
                      </a:lnTo>
                      <a:cubicBezTo>
                        <a:pt x="150" y="406"/>
                        <a:pt x="144" y="404"/>
                        <a:pt x="144" y="398"/>
                      </a:cubicBezTo>
                      <a:lnTo>
                        <a:pt x="134" y="375"/>
                      </a:lnTo>
                      <a:cubicBezTo>
                        <a:pt x="131" y="370"/>
                        <a:pt x="134" y="364"/>
                        <a:pt x="139" y="364"/>
                      </a:cubicBezTo>
                      <a:lnTo>
                        <a:pt x="176" y="349"/>
                      </a:lnTo>
                      <a:cubicBezTo>
                        <a:pt x="171" y="328"/>
                        <a:pt x="171" y="304"/>
                        <a:pt x="176" y="283"/>
                      </a:cubicBezTo>
                      <a:lnTo>
                        <a:pt x="139" y="267"/>
                      </a:lnTo>
                      <a:cubicBezTo>
                        <a:pt x="134" y="265"/>
                        <a:pt x="131" y="259"/>
                        <a:pt x="134" y="257"/>
                      </a:cubicBezTo>
                      <a:lnTo>
                        <a:pt x="144" y="233"/>
                      </a:lnTo>
                      <a:cubicBezTo>
                        <a:pt x="147" y="228"/>
                        <a:pt x="152" y="225"/>
                        <a:pt x="155" y="228"/>
                      </a:cubicBezTo>
                      <a:lnTo>
                        <a:pt x="191" y="244"/>
                      </a:lnTo>
                      <a:cubicBezTo>
                        <a:pt x="202" y="225"/>
                        <a:pt x="218" y="210"/>
                        <a:pt x="239" y="197"/>
                      </a:cubicBezTo>
                      <a:lnTo>
                        <a:pt x="223" y="160"/>
                      </a:lnTo>
                      <a:cubicBezTo>
                        <a:pt x="220" y="155"/>
                        <a:pt x="223" y="149"/>
                        <a:pt x="228" y="149"/>
                      </a:cubicBezTo>
                      <a:lnTo>
                        <a:pt x="252" y="139"/>
                      </a:lnTo>
                      <a:cubicBezTo>
                        <a:pt x="257" y="136"/>
                        <a:pt x="262" y="139"/>
                        <a:pt x="262" y="144"/>
                      </a:cubicBezTo>
                      <a:lnTo>
                        <a:pt x="278" y="181"/>
                      </a:lnTo>
                      <a:cubicBezTo>
                        <a:pt x="299" y="176"/>
                        <a:pt x="323" y="176"/>
                        <a:pt x="344" y="181"/>
                      </a:cubicBezTo>
                      <a:lnTo>
                        <a:pt x="359" y="144"/>
                      </a:lnTo>
                      <a:cubicBezTo>
                        <a:pt x="362" y="139"/>
                        <a:pt x="367" y="136"/>
                        <a:pt x="370" y="139"/>
                      </a:cubicBezTo>
                      <a:lnTo>
                        <a:pt x="393" y="149"/>
                      </a:lnTo>
                      <a:cubicBezTo>
                        <a:pt x="399" y="152"/>
                        <a:pt x="401" y="157"/>
                        <a:pt x="399" y="160"/>
                      </a:cubicBezTo>
                      <a:lnTo>
                        <a:pt x="383" y="197"/>
                      </a:lnTo>
                      <a:cubicBezTo>
                        <a:pt x="401" y="207"/>
                        <a:pt x="417" y="223"/>
                        <a:pt x="430" y="244"/>
                      </a:cubicBezTo>
                      <a:lnTo>
                        <a:pt x="467" y="228"/>
                      </a:lnTo>
                      <a:cubicBezTo>
                        <a:pt x="472" y="225"/>
                        <a:pt x="477" y="228"/>
                        <a:pt x="477" y="233"/>
                      </a:cubicBezTo>
                      <a:lnTo>
                        <a:pt x="488" y="257"/>
                      </a:lnTo>
                      <a:cubicBezTo>
                        <a:pt x="490" y="262"/>
                        <a:pt x="488" y="267"/>
                        <a:pt x="482" y="267"/>
                      </a:cubicBezTo>
                      <a:lnTo>
                        <a:pt x="446" y="283"/>
                      </a:lnTo>
                      <a:cubicBezTo>
                        <a:pt x="451" y="299"/>
                        <a:pt x="451" y="320"/>
                        <a:pt x="446" y="343"/>
                      </a:cubicBezTo>
                      <a:close/>
                      <a:moveTo>
                        <a:pt x="393" y="275"/>
                      </a:moveTo>
                      <a:cubicBezTo>
                        <a:pt x="412" y="322"/>
                        <a:pt x="391" y="377"/>
                        <a:pt x="344" y="396"/>
                      </a:cubicBezTo>
                      <a:cubicBezTo>
                        <a:pt x="296" y="414"/>
                        <a:pt x="241" y="393"/>
                        <a:pt x="223" y="346"/>
                      </a:cubicBezTo>
                      <a:cubicBezTo>
                        <a:pt x="202" y="299"/>
                        <a:pt x="226" y="244"/>
                        <a:pt x="273" y="225"/>
                      </a:cubicBezTo>
                      <a:cubicBezTo>
                        <a:pt x="283" y="220"/>
                        <a:pt x="296" y="218"/>
                        <a:pt x="309" y="218"/>
                      </a:cubicBezTo>
                      <a:cubicBezTo>
                        <a:pt x="344" y="218"/>
                        <a:pt x="378" y="238"/>
                        <a:pt x="393" y="275"/>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61" name="Rectangle 160">
              <a:extLst>
                <a:ext uri="{FF2B5EF4-FFF2-40B4-BE49-F238E27FC236}">
                  <a16:creationId xmlns:a16="http://schemas.microsoft.com/office/drawing/2014/main" id="{C23A3039-EA6E-4560-A2B8-914CF8E7F3A3}"/>
                </a:ext>
              </a:extLst>
            </p:cNvPr>
            <p:cNvSpPr/>
            <p:nvPr/>
          </p:nvSpPr>
          <p:spPr>
            <a:xfrm>
              <a:off x="2442235" y="5511957"/>
              <a:ext cx="1013320"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Email Delivery</a:t>
              </a:r>
            </a:p>
          </p:txBody>
        </p:sp>
      </p:grpSp>
      <p:sp>
        <p:nvSpPr>
          <p:cNvPr id="89" name="TextBox 88">
            <a:extLst>
              <a:ext uri="{FF2B5EF4-FFF2-40B4-BE49-F238E27FC236}">
                <a16:creationId xmlns:a16="http://schemas.microsoft.com/office/drawing/2014/main" id="{2B27355B-F867-41EB-BA41-B2154304C3A4}"/>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90" name="Group 89">
            <a:extLst>
              <a:ext uri="{FF2B5EF4-FFF2-40B4-BE49-F238E27FC236}">
                <a16:creationId xmlns:a16="http://schemas.microsoft.com/office/drawing/2014/main" id="{DBBD6A4F-398F-4044-A890-54B1995C48AA}"/>
              </a:ext>
            </a:extLst>
          </p:cNvPr>
          <p:cNvGrpSpPr/>
          <p:nvPr/>
        </p:nvGrpSpPr>
        <p:grpSpPr>
          <a:xfrm>
            <a:off x="3100330" y="3289609"/>
            <a:ext cx="953417" cy="722010"/>
            <a:chOff x="303130" y="1040872"/>
            <a:chExt cx="1283748" cy="1283748"/>
          </a:xfrm>
        </p:grpSpPr>
        <p:pic>
          <p:nvPicPr>
            <p:cNvPr id="91" name="Graphic 64">
              <a:extLst>
                <a:ext uri="{FF2B5EF4-FFF2-40B4-BE49-F238E27FC236}">
                  <a16:creationId xmlns:a16="http://schemas.microsoft.com/office/drawing/2014/main" id="{7818663B-1350-4618-8FC3-ECF8557DC7CC}"/>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03130" y="1040872"/>
              <a:ext cx="1283748" cy="1283748"/>
            </a:xfrm>
            <a:prstGeom prst="rect">
              <a:avLst/>
            </a:prstGeom>
          </p:spPr>
        </p:pic>
        <p:sp>
          <p:nvSpPr>
            <p:cNvPr id="92" name="Rectangle 91">
              <a:extLst>
                <a:ext uri="{FF2B5EF4-FFF2-40B4-BE49-F238E27FC236}">
                  <a16:creationId xmlns:a16="http://schemas.microsoft.com/office/drawing/2014/main" id="{474A8F73-4855-4D6F-AE52-85D20544C59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93" name="Connector: Elbow 92">
            <a:extLst>
              <a:ext uri="{FF2B5EF4-FFF2-40B4-BE49-F238E27FC236}">
                <a16:creationId xmlns:a16="http://schemas.microsoft.com/office/drawing/2014/main" id="{B8ED4841-BBFF-470C-B258-ACE164DA6144}"/>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Speech Bubble: Rectangle with Corners Rounded 93">
            <a:extLst>
              <a:ext uri="{FF2B5EF4-FFF2-40B4-BE49-F238E27FC236}">
                <a16:creationId xmlns:a16="http://schemas.microsoft.com/office/drawing/2014/main" id="{C19C07A8-637F-47CF-B256-0D607E6210E5}"/>
              </a:ext>
            </a:extLst>
          </p:cNvPr>
          <p:cNvSpPr/>
          <p:nvPr/>
        </p:nvSpPr>
        <p:spPr>
          <a:xfrm>
            <a:off x="98144" y="76610"/>
            <a:ext cx="2531635" cy="2404901"/>
          </a:xfrm>
          <a:custGeom>
            <a:avLst/>
            <a:gdLst>
              <a:gd name="connsiteX0" fmla="*/ 0 w 2531635"/>
              <a:gd name="connsiteY0" fmla="*/ 400825 h 2404901"/>
              <a:gd name="connsiteX1" fmla="*/ 400825 w 2531635"/>
              <a:gd name="connsiteY1" fmla="*/ 0 h 2404901"/>
              <a:gd name="connsiteX2" fmla="*/ 949566 w 2531635"/>
              <a:gd name="connsiteY2" fmla="*/ 0 h 2404901"/>
              <a:gd name="connsiteX3" fmla="*/ 1476787 w 2531635"/>
              <a:gd name="connsiteY3" fmla="*/ 0 h 2404901"/>
              <a:gd name="connsiteX4" fmla="*/ 1476787 w 2531635"/>
              <a:gd name="connsiteY4" fmla="*/ 0 h 2404901"/>
              <a:gd name="connsiteX5" fmla="*/ 1774254 w 2531635"/>
              <a:gd name="connsiteY5" fmla="*/ 0 h 2404901"/>
              <a:gd name="connsiteX6" fmla="*/ 2109696 w 2531635"/>
              <a:gd name="connsiteY6" fmla="*/ 0 h 2404901"/>
              <a:gd name="connsiteX7" fmla="*/ 2130810 w 2531635"/>
              <a:gd name="connsiteY7" fmla="*/ 0 h 2404901"/>
              <a:gd name="connsiteX8" fmla="*/ 2531635 w 2531635"/>
              <a:gd name="connsiteY8" fmla="*/ 400825 h 2404901"/>
              <a:gd name="connsiteX9" fmla="*/ 2531635 w 2531635"/>
              <a:gd name="connsiteY9" fmla="*/ 911862 h 2404901"/>
              <a:gd name="connsiteX10" fmla="*/ 2531635 w 2531635"/>
              <a:gd name="connsiteY10" fmla="*/ 1402859 h 2404901"/>
              <a:gd name="connsiteX11" fmla="*/ 2861507 w 2531635"/>
              <a:gd name="connsiteY11" fmla="*/ 1479812 h 2404901"/>
              <a:gd name="connsiteX12" fmla="*/ 3191379 w 2531635"/>
              <a:gd name="connsiteY12" fmla="*/ 1556765 h 2404901"/>
              <a:gd name="connsiteX13" fmla="*/ 2848312 w 2531635"/>
              <a:gd name="connsiteY13" fmla="*/ 1789371 h 2404901"/>
              <a:gd name="connsiteX14" fmla="*/ 2531635 w 2531635"/>
              <a:gd name="connsiteY14" fmla="*/ 2004084 h 2404901"/>
              <a:gd name="connsiteX15" fmla="*/ 2531635 w 2531635"/>
              <a:gd name="connsiteY15" fmla="*/ 2004076 h 2404901"/>
              <a:gd name="connsiteX16" fmla="*/ 2130810 w 2531635"/>
              <a:gd name="connsiteY16" fmla="*/ 2404901 h 2404901"/>
              <a:gd name="connsiteX17" fmla="*/ 2109696 w 2531635"/>
              <a:gd name="connsiteY17" fmla="*/ 2404901 h 2404901"/>
              <a:gd name="connsiteX18" fmla="*/ 1786912 w 2531635"/>
              <a:gd name="connsiteY18" fmla="*/ 2404901 h 2404901"/>
              <a:gd name="connsiteX19" fmla="*/ 1476787 w 2531635"/>
              <a:gd name="connsiteY19" fmla="*/ 2404901 h 2404901"/>
              <a:gd name="connsiteX20" fmla="*/ 1476787 w 2531635"/>
              <a:gd name="connsiteY20" fmla="*/ 2404901 h 2404901"/>
              <a:gd name="connsiteX21" fmla="*/ 938806 w 2531635"/>
              <a:gd name="connsiteY21" fmla="*/ 2404901 h 2404901"/>
              <a:gd name="connsiteX22" fmla="*/ 400825 w 2531635"/>
              <a:gd name="connsiteY22" fmla="*/ 2404901 h 2404901"/>
              <a:gd name="connsiteX23" fmla="*/ 0 w 2531635"/>
              <a:gd name="connsiteY23" fmla="*/ 2004076 h 2404901"/>
              <a:gd name="connsiteX24" fmla="*/ 0 w 2531635"/>
              <a:gd name="connsiteY24" fmla="*/ 2004084 h 2404901"/>
              <a:gd name="connsiteX25" fmla="*/ 0 w 2531635"/>
              <a:gd name="connsiteY25" fmla="*/ 1703472 h 2404901"/>
              <a:gd name="connsiteX26" fmla="*/ 0 w 2531635"/>
              <a:gd name="connsiteY26" fmla="*/ 1402859 h 2404901"/>
              <a:gd name="connsiteX27" fmla="*/ 0 w 2531635"/>
              <a:gd name="connsiteY27" fmla="*/ 1402859 h 2404901"/>
              <a:gd name="connsiteX28" fmla="*/ 0 w 2531635"/>
              <a:gd name="connsiteY28" fmla="*/ 881801 h 2404901"/>
              <a:gd name="connsiteX29" fmla="*/ 0 w 2531635"/>
              <a:gd name="connsiteY29" fmla="*/ 400825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531635" h="2404901" fill="none" extrusionOk="0">
                <a:moveTo>
                  <a:pt x="0" y="400825"/>
                </a:moveTo>
                <a:cubicBezTo>
                  <a:pt x="-64481" y="189786"/>
                  <a:pt x="212146" y="-10109"/>
                  <a:pt x="400825" y="0"/>
                </a:cubicBezTo>
                <a:cubicBezTo>
                  <a:pt x="532710" y="-63436"/>
                  <a:pt x="824922" y="20204"/>
                  <a:pt x="949566" y="0"/>
                </a:cubicBezTo>
                <a:cubicBezTo>
                  <a:pt x="1074210" y="-20204"/>
                  <a:pt x="1303088" y="42514"/>
                  <a:pt x="1476787" y="0"/>
                </a:cubicBezTo>
                <a:lnTo>
                  <a:pt x="1476787" y="0"/>
                </a:lnTo>
                <a:cubicBezTo>
                  <a:pt x="1618331" y="-34739"/>
                  <a:pt x="1638452" y="33488"/>
                  <a:pt x="1774254" y="0"/>
                </a:cubicBezTo>
                <a:cubicBezTo>
                  <a:pt x="1910056" y="-33488"/>
                  <a:pt x="2016399" y="34129"/>
                  <a:pt x="2109696" y="0"/>
                </a:cubicBezTo>
                <a:cubicBezTo>
                  <a:pt x="2115604" y="-1529"/>
                  <a:pt x="2122955" y="2136"/>
                  <a:pt x="2130810" y="0"/>
                </a:cubicBezTo>
                <a:cubicBezTo>
                  <a:pt x="2307671" y="-1456"/>
                  <a:pt x="2514148" y="181031"/>
                  <a:pt x="2531635" y="400825"/>
                </a:cubicBezTo>
                <a:cubicBezTo>
                  <a:pt x="2537215" y="543182"/>
                  <a:pt x="2475196" y="769012"/>
                  <a:pt x="2531635" y="911862"/>
                </a:cubicBezTo>
                <a:cubicBezTo>
                  <a:pt x="2588074" y="1054712"/>
                  <a:pt x="2500962" y="1229780"/>
                  <a:pt x="2531635" y="1402859"/>
                </a:cubicBezTo>
                <a:cubicBezTo>
                  <a:pt x="2676155" y="1400517"/>
                  <a:pt x="2779460" y="1477621"/>
                  <a:pt x="2861507" y="1479812"/>
                </a:cubicBezTo>
                <a:cubicBezTo>
                  <a:pt x="2943554" y="1482003"/>
                  <a:pt x="3064623" y="1545095"/>
                  <a:pt x="3191379" y="1556765"/>
                </a:cubicBezTo>
                <a:cubicBezTo>
                  <a:pt x="3066998" y="1651121"/>
                  <a:pt x="3011478" y="1669670"/>
                  <a:pt x="2848312" y="1789371"/>
                </a:cubicBezTo>
                <a:cubicBezTo>
                  <a:pt x="2685146" y="1909072"/>
                  <a:pt x="2622318" y="1911563"/>
                  <a:pt x="2531635" y="2004084"/>
                </a:cubicBezTo>
                <a:lnTo>
                  <a:pt x="2531635" y="2004076"/>
                </a:lnTo>
                <a:cubicBezTo>
                  <a:pt x="2508185" y="2198773"/>
                  <a:pt x="2372302" y="2420466"/>
                  <a:pt x="2130810" y="2404901"/>
                </a:cubicBezTo>
                <a:cubicBezTo>
                  <a:pt x="2125731" y="2406094"/>
                  <a:pt x="2116633" y="2404621"/>
                  <a:pt x="2109696" y="2404901"/>
                </a:cubicBezTo>
                <a:cubicBezTo>
                  <a:pt x="2029067" y="2414099"/>
                  <a:pt x="1875484" y="2368746"/>
                  <a:pt x="1786912" y="2404901"/>
                </a:cubicBezTo>
                <a:cubicBezTo>
                  <a:pt x="1698340" y="2441056"/>
                  <a:pt x="1619893" y="2369185"/>
                  <a:pt x="1476787" y="2404901"/>
                </a:cubicBezTo>
                <a:lnTo>
                  <a:pt x="1476787" y="2404901"/>
                </a:lnTo>
                <a:cubicBezTo>
                  <a:pt x="1232780" y="2429584"/>
                  <a:pt x="1201259" y="2383771"/>
                  <a:pt x="938806" y="2404901"/>
                </a:cubicBezTo>
                <a:cubicBezTo>
                  <a:pt x="676353" y="2426031"/>
                  <a:pt x="543205" y="2345634"/>
                  <a:pt x="400825" y="2404901"/>
                </a:cubicBezTo>
                <a:cubicBezTo>
                  <a:pt x="165275" y="2372568"/>
                  <a:pt x="-7016" y="2217489"/>
                  <a:pt x="0" y="2004076"/>
                </a:cubicBezTo>
                <a:lnTo>
                  <a:pt x="0" y="2004084"/>
                </a:lnTo>
                <a:cubicBezTo>
                  <a:pt x="-10279" y="1931890"/>
                  <a:pt x="4609" y="1808998"/>
                  <a:pt x="0" y="1703472"/>
                </a:cubicBezTo>
                <a:cubicBezTo>
                  <a:pt x="-4609" y="1597946"/>
                  <a:pt x="2295" y="1542743"/>
                  <a:pt x="0" y="1402859"/>
                </a:cubicBezTo>
                <a:lnTo>
                  <a:pt x="0" y="1402859"/>
                </a:lnTo>
                <a:cubicBezTo>
                  <a:pt x="-38971" y="1220558"/>
                  <a:pt x="32114" y="1022580"/>
                  <a:pt x="0" y="881801"/>
                </a:cubicBezTo>
                <a:cubicBezTo>
                  <a:pt x="-32114" y="741022"/>
                  <a:pt x="42730" y="587896"/>
                  <a:pt x="0" y="400825"/>
                </a:cubicBezTo>
                <a:close/>
              </a:path>
              <a:path w="2531635" h="2404901" stroke="0" extrusionOk="0">
                <a:moveTo>
                  <a:pt x="0" y="400825"/>
                </a:moveTo>
                <a:cubicBezTo>
                  <a:pt x="6679" y="198525"/>
                  <a:pt x="211896" y="-20258"/>
                  <a:pt x="400825" y="0"/>
                </a:cubicBezTo>
                <a:cubicBezTo>
                  <a:pt x="610201" y="-33987"/>
                  <a:pt x="777372" y="45973"/>
                  <a:pt x="928046" y="0"/>
                </a:cubicBezTo>
                <a:cubicBezTo>
                  <a:pt x="1078720" y="-45973"/>
                  <a:pt x="1353204" y="61279"/>
                  <a:pt x="1476787" y="0"/>
                </a:cubicBezTo>
                <a:lnTo>
                  <a:pt x="1476787" y="0"/>
                </a:lnTo>
                <a:cubicBezTo>
                  <a:pt x="1560562" y="-4446"/>
                  <a:pt x="1698342" y="12567"/>
                  <a:pt x="1786912" y="0"/>
                </a:cubicBezTo>
                <a:cubicBezTo>
                  <a:pt x="1875483" y="-12567"/>
                  <a:pt x="1968206" y="21391"/>
                  <a:pt x="2109696" y="0"/>
                </a:cubicBezTo>
                <a:cubicBezTo>
                  <a:pt x="2119263" y="-1030"/>
                  <a:pt x="2124325" y="2051"/>
                  <a:pt x="2130810" y="0"/>
                </a:cubicBezTo>
                <a:cubicBezTo>
                  <a:pt x="2359868" y="19169"/>
                  <a:pt x="2521986" y="157712"/>
                  <a:pt x="2531635" y="400825"/>
                </a:cubicBezTo>
                <a:cubicBezTo>
                  <a:pt x="2586089" y="577210"/>
                  <a:pt x="2497889" y="766013"/>
                  <a:pt x="2531635" y="881801"/>
                </a:cubicBezTo>
                <a:cubicBezTo>
                  <a:pt x="2565381" y="997589"/>
                  <a:pt x="2501967" y="1296229"/>
                  <a:pt x="2531635" y="1402859"/>
                </a:cubicBezTo>
                <a:cubicBezTo>
                  <a:pt x="2667243" y="1415619"/>
                  <a:pt x="2761529" y="1481917"/>
                  <a:pt x="2848312" y="1476734"/>
                </a:cubicBezTo>
                <a:cubicBezTo>
                  <a:pt x="2935095" y="1471551"/>
                  <a:pt x="3053877" y="1533637"/>
                  <a:pt x="3191379" y="1556765"/>
                </a:cubicBezTo>
                <a:cubicBezTo>
                  <a:pt x="3108344" y="1642611"/>
                  <a:pt x="2986899" y="1668227"/>
                  <a:pt x="2874702" y="1771478"/>
                </a:cubicBezTo>
                <a:cubicBezTo>
                  <a:pt x="2762505" y="1874729"/>
                  <a:pt x="2686568" y="1887149"/>
                  <a:pt x="2531635" y="2004084"/>
                </a:cubicBezTo>
                <a:lnTo>
                  <a:pt x="2531635" y="2004076"/>
                </a:lnTo>
                <a:cubicBezTo>
                  <a:pt x="2514755" y="2180235"/>
                  <a:pt x="2398791" y="2419290"/>
                  <a:pt x="2130810" y="2404901"/>
                </a:cubicBezTo>
                <a:cubicBezTo>
                  <a:pt x="2122523" y="2407130"/>
                  <a:pt x="2116752" y="2403827"/>
                  <a:pt x="2109696" y="2404901"/>
                </a:cubicBezTo>
                <a:cubicBezTo>
                  <a:pt x="1989321" y="2421296"/>
                  <a:pt x="1869328" y="2404706"/>
                  <a:pt x="1805900" y="2404901"/>
                </a:cubicBezTo>
                <a:cubicBezTo>
                  <a:pt x="1742472" y="2405096"/>
                  <a:pt x="1619232" y="2401743"/>
                  <a:pt x="1476787" y="2404901"/>
                </a:cubicBezTo>
                <a:lnTo>
                  <a:pt x="1476787" y="2404901"/>
                </a:lnTo>
                <a:cubicBezTo>
                  <a:pt x="1285483" y="2428273"/>
                  <a:pt x="1123752" y="2371048"/>
                  <a:pt x="949566" y="2404901"/>
                </a:cubicBezTo>
                <a:cubicBezTo>
                  <a:pt x="775380" y="2438754"/>
                  <a:pt x="565686" y="2384364"/>
                  <a:pt x="400825" y="2404901"/>
                </a:cubicBezTo>
                <a:cubicBezTo>
                  <a:pt x="190769" y="2384020"/>
                  <a:pt x="10372" y="2224652"/>
                  <a:pt x="0" y="2004076"/>
                </a:cubicBezTo>
                <a:lnTo>
                  <a:pt x="0" y="2004084"/>
                </a:lnTo>
                <a:cubicBezTo>
                  <a:pt x="-20064" y="1909368"/>
                  <a:pt x="9509" y="1784844"/>
                  <a:pt x="0" y="1721508"/>
                </a:cubicBezTo>
                <a:cubicBezTo>
                  <a:pt x="-9509" y="1658172"/>
                  <a:pt x="32887" y="1504654"/>
                  <a:pt x="0" y="1402859"/>
                </a:cubicBezTo>
                <a:lnTo>
                  <a:pt x="0" y="1402859"/>
                </a:lnTo>
                <a:cubicBezTo>
                  <a:pt x="-56571" y="1254957"/>
                  <a:pt x="16588" y="1074493"/>
                  <a:pt x="0" y="921883"/>
                </a:cubicBezTo>
                <a:cubicBezTo>
                  <a:pt x="-16588" y="769273"/>
                  <a:pt x="54129" y="543601"/>
                  <a:pt x="0" y="400825"/>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6060"/>
                      <a:gd name="adj2" fmla="val 14733"/>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r>
              <a:rPr lang="nl-NL" sz="1100" b="1" dirty="0"/>
              <a:t>Cloud Native:</a:t>
            </a:r>
            <a:br>
              <a:rPr lang="nl-NL" sz="1050" dirty="0"/>
            </a:br>
            <a:r>
              <a:rPr lang="nl-NL" sz="1050" dirty="0"/>
              <a:t>Platform Services</a:t>
            </a:r>
          </a:p>
          <a:p>
            <a:r>
              <a:rPr lang="nl-NL" sz="1050" dirty="0" err="1"/>
              <a:t>Managed</a:t>
            </a:r>
            <a:endParaRPr lang="nl-NL" sz="1050" dirty="0"/>
          </a:p>
          <a:p>
            <a:r>
              <a:rPr lang="nl-NL" sz="1050" dirty="0"/>
              <a:t>Quick </a:t>
            </a:r>
            <a:r>
              <a:rPr lang="nl-NL" sz="1050" dirty="0" err="1"/>
              <a:t>Provision</a:t>
            </a:r>
            <a:r>
              <a:rPr lang="nl-NL" sz="1050" dirty="0"/>
              <a:t> &amp; </a:t>
            </a:r>
            <a:r>
              <a:rPr lang="nl-NL" sz="1050" dirty="0" err="1"/>
              <a:t>Decommission</a:t>
            </a:r>
            <a:endParaRPr lang="nl-NL" sz="1050" dirty="0"/>
          </a:p>
          <a:p>
            <a:r>
              <a:rPr lang="nl-NL" sz="1050" dirty="0"/>
              <a:t>Distributed</a:t>
            </a:r>
          </a:p>
          <a:p>
            <a:r>
              <a:rPr lang="nl-NL" sz="1050" dirty="0" err="1"/>
              <a:t>Automated</a:t>
            </a:r>
            <a:endParaRPr lang="nl-NL" sz="1050" dirty="0"/>
          </a:p>
          <a:p>
            <a:r>
              <a:rPr lang="nl-NL" sz="1050" dirty="0" err="1"/>
              <a:t>Pay</a:t>
            </a:r>
            <a:r>
              <a:rPr lang="nl-NL" sz="1050" dirty="0"/>
              <a:t> per </a:t>
            </a:r>
            <a:r>
              <a:rPr lang="nl-NL" sz="1050" dirty="0" err="1"/>
              <a:t>use</a:t>
            </a:r>
            <a:r>
              <a:rPr lang="nl-NL" sz="1050" dirty="0"/>
              <a:t>/TCO</a:t>
            </a:r>
          </a:p>
          <a:p>
            <a:r>
              <a:rPr lang="nl-NL" sz="1050" dirty="0" err="1"/>
              <a:t>Vendor</a:t>
            </a:r>
            <a:r>
              <a:rPr lang="nl-NL" sz="1050" dirty="0"/>
              <a:t> takes </a:t>
            </a:r>
            <a:r>
              <a:rPr lang="nl-NL" sz="1050" dirty="0" err="1"/>
              <a:t>runtime</a:t>
            </a:r>
            <a:r>
              <a:rPr lang="nl-NL" sz="1050" dirty="0"/>
              <a:t> </a:t>
            </a:r>
            <a:r>
              <a:rPr lang="nl-NL" sz="1050" dirty="0" err="1"/>
              <a:t>responsibility</a:t>
            </a:r>
            <a:endParaRPr lang="nl-NL" sz="1050" dirty="0"/>
          </a:p>
          <a:p>
            <a:r>
              <a:rPr lang="nl-NL" sz="1050" dirty="0"/>
              <a:t>Enterprise </a:t>
            </a:r>
            <a:r>
              <a:rPr lang="nl-NL" sz="1050" dirty="0" err="1"/>
              <a:t>grade</a:t>
            </a:r>
            <a:r>
              <a:rPr lang="nl-NL" sz="1050" dirty="0"/>
              <a:t> platform for </a:t>
            </a:r>
            <a:r>
              <a:rPr lang="nl-NL" sz="1050" dirty="0" err="1"/>
              <a:t>all</a:t>
            </a:r>
            <a:r>
              <a:rPr lang="nl-NL" sz="1050" dirty="0"/>
              <a:t> Security &amp; Availability</a:t>
            </a:r>
          </a:p>
          <a:p>
            <a:r>
              <a:rPr lang="nl-NL" sz="1050" dirty="0" err="1"/>
              <a:t>Scale</a:t>
            </a:r>
            <a:endParaRPr lang="nl-NL" sz="1050" dirty="0"/>
          </a:p>
          <a:p>
            <a:r>
              <a:rPr lang="nl-NL" sz="1050" dirty="0" err="1"/>
              <a:t>Ops</a:t>
            </a:r>
            <a:r>
              <a:rPr lang="nl-NL" sz="1050" dirty="0"/>
              <a:t> </a:t>
            </a:r>
            <a:r>
              <a:rPr lang="nl-NL" sz="1050" dirty="0" err="1"/>
              <a:t>facilities</a:t>
            </a:r>
            <a:r>
              <a:rPr lang="nl-NL" sz="1050" dirty="0"/>
              <a:t> (monitor, log, </a:t>
            </a:r>
            <a:r>
              <a:rPr lang="nl-NL" sz="1050" dirty="0" err="1"/>
              <a:t>failover</a:t>
            </a:r>
            <a:r>
              <a:rPr lang="nl-NL" sz="1050" dirty="0"/>
              <a:t>)</a:t>
            </a:r>
          </a:p>
          <a:p>
            <a:r>
              <a:rPr lang="nl-NL" sz="1050" i="1" dirty="0"/>
              <a:t>Rapid </a:t>
            </a:r>
            <a:r>
              <a:rPr lang="nl-NL" sz="1050" i="1" dirty="0" err="1"/>
              <a:t>Innovation</a:t>
            </a:r>
            <a:r>
              <a:rPr lang="nl-NL" sz="1050" i="1" dirty="0"/>
              <a:t> (new services, new features, new pricing)</a:t>
            </a:r>
            <a:endParaRPr lang="en-NL" sz="1050" dirty="0"/>
          </a:p>
        </p:txBody>
      </p:sp>
    </p:spTree>
    <p:extLst>
      <p:ext uri="{BB962C8B-B14F-4D97-AF65-F5344CB8AC3E}">
        <p14:creationId xmlns:p14="http://schemas.microsoft.com/office/powerpoint/2010/main" val="3317600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4">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4">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4">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94">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4">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4">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A274-8E79-4FE3-8729-F4B2E485B032}"/>
              </a:ext>
            </a:extLst>
          </p:cNvPr>
          <p:cNvSpPr>
            <a:spLocks noGrp="1"/>
          </p:cNvSpPr>
          <p:nvPr>
            <p:ph type="title"/>
          </p:nvPr>
        </p:nvSpPr>
        <p:spPr/>
        <p:txBody>
          <a:bodyPr/>
          <a:lstStyle/>
          <a:p>
            <a:r>
              <a:rPr lang="en-US" dirty="0"/>
              <a:t>Oracle Functions - Points for improvement</a:t>
            </a:r>
          </a:p>
        </p:txBody>
      </p:sp>
      <p:sp>
        <p:nvSpPr>
          <p:cNvPr id="3" name="Content Placeholder 2">
            <a:extLst>
              <a:ext uri="{FF2B5EF4-FFF2-40B4-BE49-F238E27FC236}">
                <a16:creationId xmlns:a16="http://schemas.microsoft.com/office/drawing/2014/main" id="{DFBB6E2C-B2B4-4F45-876D-17A77EA4B7A7}"/>
              </a:ext>
            </a:extLst>
          </p:cNvPr>
          <p:cNvSpPr>
            <a:spLocks noGrp="1"/>
          </p:cNvSpPr>
          <p:nvPr>
            <p:ph idx="1"/>
          </p:nvPr>
        </p:nvSpPr>
        <p:spPr/>
        <p:txBody>
          <a:bodyPr/>
          <a:lstStyle/>
          <a:p>
            <a:r>
              <a:rPr lang="en-US" dirty="0"/>
              <a:t>Function to Function invocation could be much simpler</a:t>
            </a:r>
          </a:p>
          <a:p>
            <a:pPr lvl="1"/>
            <a:r>
              <a:rPr lang="en-US" dirty="0"/>
              <a:t>Simple </a:t>
            </a:r>
            <a:r>
              <a:rPr lang="en-US" dirty="0" err="1"/>
              <a:t>Fn</a:t>
            </a:r>
            <a:r>
              <a:rPr lang="en-US" dirty="0"/>
              <a:t> SDK call instead of complex OCI API call</a:t>
            </a:r>
          </a:p>
          <a:p>
            <a:pPr lvl="1"/>
            <a:r>
              <a:rPr lang="en-US" dirty="0"/>
              <a:t>Automatic tracing of function calls</a:t>
            </a:r>
          </a:p>
          <a:p>
            <a:r>
              <a:rPr lang="en-US" dirty="0"/>
              <a:t>Asynchronous mechanism for function triggering</a:t>
            </a:r>
          </a:p>
          <a:p>
            <a:pPr lvl="1"/>
            <a:r>
              <a:rPr lang="en-US" dirty="0"/>
              <a:t>OCI Streaming does not trigger function execution</a:t>
            </a:r>
          </a:p>
          <a:p>
            <a:pPr lvl="1"/>
            <a:r>
              <a:rPr lang="en-US" dirty="0"/>
              <a:t>OCI Notification Topics are capped at 60 messages per minute</a:t>
            </a:r>
          </a:p>
          <a:p>
            <a:pPr lvl="1"/>
            <a:r>
              <a:rPr lang="en-US" dirty="0"/>
              <a:t>OCI API Gateway only handles synchronous requests – not fire &amp; forget</a:t>
            </a:r>
          </a:p>
          <a:p>
            <a:r>
              <a:rPr lang="en-US" dirty="0"/>
              <a:t>Function orchestration or coordination</a:t>
            </a:r>
          </a:p>
          <a:p>
            <a:pPr lvl="1"/>
            <a:r>
              <a:rPr lang="en-US" dirty="0"/>
              <a:t>Workflow, parallel execution, transaction handling (Saga pattern)</a:t>
            </a:r>
          </a:p>
          <a:p>
            <a:r>
              <a:rPr lang="en-US" dirty="0"/>
              <a:t>Project </a:t>
            </a:r>
            <a:r>
              <a:rPr lang="en-US" dirty="0" err="1"/>
              <a:t>Fn</a:t>
            </a:r>
            <a:r>
              <a:rPr lang="en-US" dirty="0"/>
              <a:t> is showing hardly any activity on GitHub</a:t>
            </a:r>
          </a:p>
          <a:p>
            <a:pPr lvl="1"/>
            <a:r>
              <a:rPr lang="en-US" dirty="0"/>
              <a:t>Is it alive? Does it have a future?</a:t>
            </a:r>
          </a:p>
        </p:txBody>
      </p:sp>
      <p:sp>
        <p:nvSpPr>
          <p:cNvPr id="4" name="Footer Placeholder 3">
            <a:extLst>
              <a:ext uri="{FF2B5EF4-FFF2-40B4-BE49-F238E27FC236}">
                <a16:creationId xmlns:a16="http://schemas.microsoft.com/office/drawing/2014/main" id="{99749A55-9BE7-4834-903A-329C8817A6D1}"/>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28371813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2A41-16F6-4057-AED5-EA7118B3372E}"/>
              </a:ext>
            </a:extLst>
          </p:cNvPr>
          <p:cNvSpPr>
            <a:spLocks noGrp="1"/>
          </p:cNvSpPr>
          <p:nvPr>
            <p:ph type="title"/>
          </p:nvPr>
        </p:nvSpPr>
        <p:spPr/>
        <p:txBody>
          <a:bodyPr/>
          <a:lstStyle/>
          <a:p>
            <a:r>
              <a:rPr lang="en-US" dirty="0"/>
              <a:t>Quick Demo of Oracle Functions</a:t>
            </a:r>
          </a:p>
        </p:txBody>
      </p:sp>
      <p:sp>
        <p:nvSpPr>
          <p:cNvPr id="3" name="Content Placeholder 2">
            <a:extLst>
              <a:ext uri="{FF2B5EF4-FFF2-40B4-BE49-F238E27FC236}">
                <a16:creationId xmlns:a16="http://schemas.microsoft.com/office/drawing/2014/main" id="{21306742-F5BE-4B94-97CD-25463F912260}"/>
              </a:ext>
            </a:extLst>
          </p:cNvPr>
          <p:cNvSpPr>
            <a:spLocks noGrp="1"/>
          </p:cNvSpPr>
          <p:nvPr>
            <p:ph idx="1"/>
          </p:nvPr>
        </p:nvSpPr>
        <p:spPr/>
        <p:txBody>
          <a:bodyPr/>
          <a:lstStyle/>
          <a:p>
            <a:r>
              <a:rPr lang="en-US" dirty="0"/>
              <a:t>Create new Function (in existing App) locally</a:t>
            </a:r>
          </a:p>
          <a:p>
            <a:pPr lvl="1"/>
            <a:r>
              <a:rPr lang="en-US" dirty="0"/>
              <a:t>Implement special hello world</a:t>
            </a:r>
          </a:p>
          <a:p>
            <a:r>
              <a:rPr lang="en-US" dirty="0"/>
              <a:t>Deploy Function App locally</a:t>
            </a:r>
          </a:p>
          <a:p>
            <a:r>
              <a:rPr lang="en-US" dirty="0"/>
              <a:t>Invoke Function App locally</a:t>
            </a:r>
          </a:p>
          <a:p>
            <a:pPr lvl="1"/>
            <a:r>
              <a:rPr lang="en-US" dirty="0"/>
              <a:t>Through CLI</a:t>
            </a:r>
          </a:p>
          <a:p>
            <a:r>
              <a:rPr lang="en-US" dirty="0"/>
              <a:t>Change context to OCI</a:t>
            </a:r>
          </a:p>
          <a:p>
            <a:r>
              <a:rPr lang="en-US" dirty="0"/>
              <a:t>Deploy &amp; Invoke</a:t>
            </a:r>
          </a:p>
          <a:p>
            <a:r>
              <a:rPr lang="en-US" dirty="0"/>
              <a:t>Show Invocation ‘evidence’</a:t>
            </a:r>
          </a:p>
          <a:p>
            <a:pPr lvl="1"/>
            <a:r>
              <a:rPr lang="en-US" dirty="0"/>
              <a:t>Container Image Registry</a:t>
            </a:r>
          </a:p>
          <a:p>
            <a:pPr lvl="1"/>
            <a:r>
              <a:rPr lang="en-US" dirty="0"/>
              <a:t>Metrics</a:t>
            </a:r>
          </a:p>
          <a:p>
            <a:pPr lvl="1"/>
            <a:r>
              <a:rPr lang="en-US" dirty="0"/>
              <a:t>Logging</a:t>
            </a:r>
          </a:p>
          <a:p>
            <a:pPr lvl="1"/>
            <a:r>
              <a:rPr lang="en-US" dirty="0"/>
              <a:t>(side effect?)</a:t>
            </a:r>
          </a:p>
          <a:p>
            <a:endParaRPr lang="en-US" dirty="0"/>
          </a:p>
        </p:txBody>
      </p:sp>
      <p:sp>
        <p:nvSpPr>
          <p:cNvPr id="4" name="Footer Placeholder 3">
            <a:extLst>
              <a:ext uri="{FF2B5EF4-FFF2-40B4-BE49-F238E27FC236}">
                <a16:creationId xmlns:a16="http://schemas.microsoft.com/office/drawing/2014/main" id="{63885322-175F-4398-B66E-084F98AE406D}"/>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82842911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4FEBC8-2465-4979-9E7B-81CACE1A4565}"/>
              </a:ext>
            </a:extLst>
          </p:cNvPr>
          <p:cNvSpPr txBox="1"/>
          <p:nvPr/>
        </p:nvSpPr>
        <p:spPr>
          <a:xfrm>
            <a:off x="4767971" y="3735523"/>
            <a:ext cx="2034211" cy="200055"/>
          </a:xfrm>
          <a:prstGeom prst="rect">
            <a:avLst/>
          </a:prstGeom>
          <a:noFill/>
        </p:spPr>
        <p:txBody>
          <a:bodyPr wrap="none" lIns="0" tIns="0" rIns="0" bIns="0" rtlCol="0">
            <a:spAutoFit/>
          </a:bodyPr>
          <a:lstStyle/>
          <a:p>
            <a:r>
              <a:rPr lang="nl-NL" sz="1300" dirty="0">
                <a:solidFill>
                  <a:schemeClr val="bg1"/>
                </a:solidFill>
              </a:rPr>
              <a:t>Sources </a:t>
            </a:r>
            <a:r>
              <a:rPr lang="nl-NL" sz="1300" dirty="0" err="1">
                <a:solidFill>
                  <a:schemeClr val="bg1"/>
                </a:solidFill>
              </a:rPr>
              <a:t>and</a:t>
            </a:r>
            <a:r>
              <a:rPr lang="nl-NL" sz="1300" dirty="0">
                <a:solidFill>
                  <a:schemeClr val="bg1"/>
                </a:solidFill>
              </a:rPr>
              <a:t> slides:</a:t>
            </a:r>
            <a:r>
              <a:rPr lang="nl-NL" sz="1300" b="1" dirty="0">
                <a:solidFill>
                  <a:schemeClr val="bg1"/>
                </a:solidFill>
              </a:rPr>
              <a:t> bit.ly/..</a:t>
            </a:r>
            <a:endParaRPr lang="en-NL" sz="1300" b="1" dirty="0" err="1">
              <a:solidFill>
                <a:schemeClr val="bg1"/>
              </a:solidFill>
            </a:endParaRPr>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088952" y="1376889"/>
            <a:ext cx="2133824" cy="1926106"/>
          </a:xfrm>
          <a:prstGeom prst="rect">
            <a:avLst/>
          </a:prstGeom>
        </p:spPr>
      </p:pic>
      <p:pic>
        <p:nvPicPr>
          <p:cNvPr id="1026" name="Picture 2">
            <a:extLst>
              <a:ext uri="{FF2B5EF4-FFF2-40B4-BE49-F238E27FC236}">
                <a16:creationId xmlns:a16="http://schemas.microsoft.com/office/drawing/2014/main" id="{8646E6F1-E91E-40BD-8B47-CF4CD7F07D7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7295" y="1760220"/>
            <a:ext cx="1139824" cy="113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81767"/>
      </p:ext>
    </p:extLst>
  </p:cSld>
  <p:clrMapOvr>
    <a:masterClrMapping/>
  </p:clrMapOvr>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799"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C589FB-4F38-4FA4-87D1-22CC7ECED551}">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ADEABE0-1E38-45B4-8CB5-B7826514D857}">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3" ma:contentTypeDescription="Een nieuw document maken." ma:contentTypeScope="" ma:versionID="d9fd95c306da4d76149521b1eb962b7f">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fe2f445864a7cf692e996795fbc6ac5a"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2.xml><?xml version="1.0" encoding="utf-8"?>
<ds:datastoreItem xmlns:ds="http://schemas.openxmlformats.org/officeDocument/2006/customXml" ds:itemID="{92AA8425-F5F4-469D-82A4-643957FA2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B97143-6A22-4F35-BB3B-18DEE4AFFE78}">
  <ds:schemaRefs>
    <ds:schemaRef ds:uri="http://schemas.microsoft.com/office/2006/metadata/properties"/>
    <ds:schemaRef ds:uri="http://purl.org/dc/terms/"/>
    <ds:schemaRef ds:uri="http://schemas.microsoft.com/sharepoint/v3"/>
    <ds:schemaRef ds:uri="http://schemas.microsoft.com/office/2006/documentManagement/types"/>
    <ds:schemaRef ds:uri="http://schemas.openxmlformats.org/package/2006/metadata/core-properties"/>
    <ds:schemaRef ds:uri="http://purl.org/dc/elements/1.1/"/>
    <ds:schemaRef ds:uri="c4a3eb09-d3f0-4928-b094-498861f3a0e3"/>
    <ds:schemaRef ds:uri="http://schemas.microsoft.com/office/infopath/2007/PartnerControls"/>
    <ds:schemaRef ds:uri="c0096d71-547d-4042-b14d-b0c176c18ef9"/>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TotalTime>
  <Words>6010</Words>
  <Application>Microsoft Office PowerPoint</Application>
  <PresentationFormat>On-screen Show (16:9)</PresentationFormat>
  <Paragraphs>1187</Paragraphs>
  <Slides>90</Slides>
  <Notes>14</Notes>
  <HiddenSlides>10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90</vt:i4>
      </vt:variant>
    </vt:vector>
  </HeadingPairs>
  <TitlesOfParts>
    <vt:vector size="95" baseType="lpstr">
      <vt:lpstr>Calibri</vt:lpstr>
      <vt:lpstr>Calibri Light</vt:lpstr>
      <vt:lpstr>Arial</vt:lpstr>
      <vt:lpstr>2_Office-thema</vt:lpstr>
      <vt:lpstr>Office Theme</vt:lpstr>
      <vt:lpstr>Make your Cloud Applications Function for real –   A Complete Overview of Oracle Functions as a Service</vt:lpstr>
      <vt:lpstr>Lucas Jellema  CTO for AMIS | Conclusion Cloud Solution Architect  </vt:lpstr>
      <vt:lpstr>A traditional application</vt:lpstr>
      <vt:lpstr>Cloud Native Application</vt:lpstr>
      <vt:lpstr>Characteristics of Cloud Native Applications </vt:lpstr>
      <vt:lpstr>What are Functions?</vt:lpstr>
      <vt:lpstr>Function Implementation</vt:lpstr>
      <vt:lpstr>Functions on Oracle Cloud Infrastructure run on Project Fn</vt:lpstr>
      <vt:lpstr>Quick Demo of Oracle Functions</vt:lpstr>
      <vt:lpstr>Mental picture vs Physical reality</vt:lpstr>
      <vt:lpstr>Mental Picture: Stateless and Serverless</vt:lpstr>
      <vt:lpstr>Mental Picture: Stateless and Serverless “execution engine”</vt:lpstr>
      <vt:lpstr>Mental Picture: Build Process</vt:lpstr>
      <vt:lpstr>Mental Picture: Build &amp; Deploy Process</vt:lpstr>
      <vt:lpstr>Mental Picture and Actual Runtime</vt:lpstr>
      <vt:lpstr>Mental Picture and Actual Runtime</vt:lpstr>
      <vt:lpstr>Mental Picture and Actual Runtime</vt:lpstr>
      <vt:lpstr>Mental Picture and Actual Runtime</vt:lpstr>
      <vt:lpstr>Mental Picture and Actual Runtime</vt:lpstr>
      <vt:lpstr>Mental picture vs Physical reality</vt:lpstr>
      <vt:lpstr>Pricing Oracle Functions – no use, no pay (and even if quite a bit of use – then still no pay)</vt:lpstr>
      <vt:lpstr>Required on OCI to do Functions</vt:lpstr>
      <vt:lpstr>Leverage OCI PaaS Services and Facilities from Functions</vt:lpstr>
      <vt:lpstr>Function execution is triggered by</vt:lpstr>
      <vt:lpstr>Extended Demo/Example</vt:lpstr>
      <vt:lpstr>Demonstration of Cloud Native Application on OCI: Tweets to NoSQL, Streaming &amp; Email</vt:lpstr>
      <vt:lpstr>Tweets to NoSQL, Streaming &amp; Email</vt:lpstr>
      <vt:lpstr>Decoupling</vt:lpstr>
      <vt:lpstr>Platform Preparation – Infrastructure as Code using Resource Manager &amp; Terraform plan </vt:lpstr>
      <vt:lpstr>Serverless Function &amp; Object Storage</vt:lpstr>
      <vt:lpstr>Test Functions</vt:lpstr>
      <vt:lpstr>CI/CD – build, package, release, deploy</vt:lpstr>
      <vt:lpstr>Other Function Ops</vt:lpstr>
      <vt:lpstr>Get going with Functions on OCI</vt:lpstr>
      <vt:lpstr>Overview Serverless Oracle Functions on OCI</vt:lpstr>
      <vt:lpstr>Introducing Oracle Cloud Infrastructure</vt:lpstr>
      <vt:lpstr>Oracle Cloud Infrastructure</vt:lpstr>
      <vt:lpstr>Oracle Cloud Infrastructure – Always Free Tier</vt:lpstr>
      <vt:lpstr>OCI Services for Cloud Native Application Development</vt:lpstr>
      <vt:lpstr>PowerPoint Presentation</vt:lpstr>
      <vt:lpstr>PowerPoint Presentation</vt:lpstr>
      <vt:lpstr>PowerPoint Presentation</vt:lpstr>
      <vt:lpstr>PowerPoint Presentation</vt:lpstr>
      <vt:lpstr>Tools</vt:lpstr>
      <vt:lpstr>Cloud Shell</vt:lpstr>
      <vt:lpstr>Introducing Serverless Functions</vt:lpstr>
      <vt:lpstr>Fn Functions – request handling</vt:lpstr>
      <vt:lpstr>Oracle Functions</vt:lpstr>
      <vt:lpstr>PowerPoint Presentation</vt:lpstr>
      <vt:lpstr>Object Storage</vt:lpstr>
      <vt:lpstr>Object Storage</vt:lpstr>
      <vt:lpstr>Function tweet-summarizer in application lab1 </vt:lpstr>
      <vt:lpstr>Function tweet-summarizer – source code in GitHub</vt:lpstr>
      <vt:lpstr>Configuration Settings for Function tweet-summarizer   result in environment variables accessible within the function</vt:lpstr>
      <vt:lpstr>Object Storage – Bucket for twitter reports</vt:lpstr>
      <vt:lpstr>Serverless Function &amp; Object Storage</vt:lpstr>
      <vt:lpstr>Public and Managed Access to Function Tweet Summarizer</vt:lpstr>
      <vt:lpstr>API Gateway</vt:lpstr>
      <vt:lpstr>API Gateway  Authorizer Function</vt:lpstr>
      <vt:lpstr>API Gateway Configuration for public access to Function</vt:lpstr>
      <vt:lpstr>Public and Managed Access to Function Tweet Summarizer</vt:lpstr>
      <vt:lpstr>Produce CloudEvent,  Publish Notification &amp; Send Mail</vt:lpstr>
      <vt:lpstr>EVENTS and NOTIFICATIONS SERVICES</vt:lpstr>
      <vt:lpstr>EVENTS and NOTIFICATIONS SERVICES</vt:lpstr>
      <vt:lpstr>Events identified and turned to Notification Events to be Published and Routed </vt:lpstr>
      <vt:lpstr>THE BASICS FOR THESE TWO SERVICES ARE…</vt:lpstr>
      <vt:lpstr>Configure Event Rule Notification triplet</vt:lpstr>
      <vt:lpstr>Send email upon Notification </vt:lpstr>
      <vt:lpstr>Email Subscription is Pending until confirmed</vt:lpstr>
      <vt:lpstr>When confirmed, the subscription is active</vt:lpstr>
      <vt:lpstr>When the Tweet Summarizer is invoked…</vt:lpstr>
      <vt:lpstr>… the email informs of the new file</vt:lpstr>
      <vt:lpstr>Produce CloudEvent &amp; Publish Notification</vt:lpstr>
      <vt:lpstr>Trigger Function &amp;  Store NoSQL Records</vt:lpstr>
      <vt:lpstr>Introducing NoSQL Database Cloud Service</vt:lpstr>
      <vt:lpstr>NoSQL Database Table TWEETS_TABLE</vt:lpstr>
      <vt:lpstr>Tweet Records in TWEETS_TABLE</vt:lpstr>
      <vt:lpstr>Trigger Function &amp;  Store NoSQL Records</vt:lpstr>
      <vt:lpstr>Stream records</vt:lpstr>
      <vt:lpstr>OCI Streaming Service </vt:lpstr>
      <vt:lpstr>OCI Streaming Service </vt:lpstr>
      <vt:lpstr>(Cloud) Events can be published to Stream directly</vt:lpstr>
      <vt:lpstr>Stream records</vt:lpstr>
      <vt:lpstr>Tweet Messages Published by Function  consumed from the Stream</vt:lpstr>
      <vt:lpstr>Schedule Function for periodic execution</vt:lpstr>
      <vt:lpstr>Monitoring | Health Checks</vt:lpstr>
      <vt:lpstr>Monitoring – Health Checks</vt:lpstr>
      <vt:lpstr>Summary</vt:lpstr>
      <vt:lpstr>Oracle Functions - Points for improvement</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your Cloud Applications Function for real –   A Complete Overview of Oracle Functions as a Service</dc:title>
  <dc:creator>Lucas Jellema</dc:creator>
  <cp:lastModifiedBy>Lucas Jellema</cp:lastModifiedBy>
  <cp:revision>1</cp:revision>
  <dcterms:created xsi:type="dcterms:W3CDTF">2020-09-28T05:20:24Z</dcterms:created>
  <dcterms:modified xsi:type="dcterms:W3CDTF">2020-09-28T05:21:28Z</dcterms:modified>
</cp:coreProperties>
</file>